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6" r:id="rId6"/>
    <p:sldId id="266" r:id="rId7"/>
    <p:sldId id="258" r:id="rId8"/>
    <p:sldId id="260" r:id="rId9"/>
    <p:sldId id="264" r:id="rId10"/>
    <p:sldId id="259" r:id="rId11"/>
    <p:sldId id="274" r:id="rId12"/>
    <p:sldId id="263" r:id="rId13"/>
    <p:sldId id="265" r:id="rId14"/>
    <p:sldId id="267" r:id="rId15"/>
    <p:sldId id="268" r:id="rId16"/>
    <p:sldId id="272" r:id="rId17"/>
    <p:sldId id="269" r:id="rId18"/>
    <p:sldId id="270" r:id="rId19"/>
    <p:sldId id="271" r:id="rId20"/>
    <p:sldId id="273" r:id="rId21"/>
    <p:sldId id="262"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0282C"/>
    <a:srgbClr val="FBDB0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00" autoAdjust="0"/>
    <p:restoredTop sz="94660"/>
  </p:normalViewPr>
  <p:slideViewPr>
    <p:cSldViewPr snapToGrid="0">
      <p:cViewPr varScale="1">
        <p:scale>
          <a:sx n="51" d="100"/>
          <a:sy n="51" d="100"/>
        </p:scale>
        <p:origin x="1352"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 Kates" userId="61aeff308dc8d041" providerId="LiveId" clId="{DF9C3426-1FFC-404C-A0D8-01B50122435C}"/>
    <pc:docChg chg="custSel modSld">
      <pc:chgData name="Dani Kates" userId="61aeff308dc8d041" providerId="LiveId" clId="{DF9C3426-1FFC-404C-A0D8-01B50122435C}" dt="2025-07-02T19:06:13.213" v="235" actId="20577"/>
      <pc:docMkLst>
        <pc:docMk/>
      </pc:docMkLst>
      <pc:sldChg chg="modSp mod">
        <pc:chgData name="Dani Kates" userId="61aeff308dc8d041" providerId="LiveId" clId="{DF9C3426-1FFC-404C-A0D8-01B50122435C}" dt="2025-07-02T05:32:08.616" v="9" actId="20577"/>
        <pc:sldMkLst>
          <pc:docMk/>
          <pc:sldMk cId="831176279" sldId="259"/>
        </pc:sldMkLst>
        <pc:spChg chg="mod">
          <ac:chgData name="Dani Kates" userId="61aeff308dc8d041" providerId="LiveId" clId="{DF9C3426-1FFC-404C-A0D8-01B50122435C}" dt="2025-07-02T05:32:08.616" v="9" actId="20577"/>
          <ac:spMkLst>
            <pc:docMk/>
            <pc:sldMk cId="831176279" sldId="259"/>
            <ac:spMk id="3" creationId="{BF2831CC-6C2E-4E78-ABF0-084F9A32E1D8}"/>
          </ac:spMkLst>
        </pc:spChg>
      </pc:sldChg>
      <pc:sldChg chg="modSp mod">
        <pc:chgData name="Dani Kates" userId="61aeff308dc8d041" providerId="LiveId" clId="{DF9C3426-1FFC-404C-A0D8-01B50122435C}" dt="2025-07-02T19:06:13.213" v="235" actId="20577"/>
        <pc:sldMkLst>
          <pc:docMk/>
          <pc:sldMk cId="3884391060" sldId="271"/>
        </pc:sldMkLst>
        <pc:spChg chg="mod">
          <ac:chgData name="Dani Kates" userId="61aeff308dc8d041" providerId="LiveId" clId="{DF9C3426-1FFC-404C-A0D8-01B50122435C}" dt="2025-07-02T19:06:13.213" v="235" actId="20577"/>
          <ac:spMkLst>
            <pc:docMk/>
            <pc:sldMk cId="3884391060" sldId="271"/>
            <ac:spMk id="3" creationId="{E1526303-A2C8-4F42-BE62-CCFEB47F561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965A4-40F3-4F5F-B779-BA62C6D92C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59C380F-0E23-4CB8-A3E4-E190199EB1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C97B84-34B0-428D-9696-E3C25096F70A}"/>
              </a:ext>
            </a:extLst>
          </p:cNvPr>
          <p:cNvSpPr>
            <a:spLocks noGrp="1"/>
          </p:cNvSpPr>
          <p:nvPr>
            <p:ph type="dt" sz="half" idx="10"/>
          </p:nvPr>
        </p:nvSpPr>
        <p:spPr/>
        <p:txBody>
          <a:bodyPr/>
          <a:lstStyle/>
          <a:p>
            <a:fld id="{696D1B22-5C66-40B8-B804-57F1E70E7F13}" type="datetimeFigureOut">
              <a:rPr lang="en-GB" smtClean="0"/>
              <a:t>02/07/2025</a:t>
            </a:fld>
            <a:endParaRPr lang="en-GB"/>
          </a:p>
        </p:txBody>
      </p:sp>
      <p:sp>
        <p:nvSpPr>
          <p:cNvPr id="5" name="Footer Placeholder 4">
            <a:extLst>
              <a:ext uri="{FF2B5EF4-FFF2-40B4-BE49-F238E27FC236}">
                <a16:creationId xmlns:a16="http://schemas.microsoft.com/office/drawing/2014/main" id="{6001EC74-0EC6-42EF-8644-14DF945F5F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7AD47F-F024-46BF-954E-7853778C6E67}"/>
              </a:ext>
            </a:extLst>
          </p:cNvPr>
          <p:cNvSpPr>
            <a:spLocks noGrp="1"/>
          </p:cNvSpPr>
          <p:nvPr>
            <p:ph type="sldNum" sz="quarter" idx="12"/>
          </p:nvPr>
        </p:nvSpPr>
        <p:spPr/>
        <p:txBody>
          <a:bodyPr/>
          <a:lstStyle/>
          <a:p>
            <a:fld id="{8AF3C90B-7A69-4175-AB91-BD3E33104B27}" type="slidenum">
              <a:rPr lang="en-GB" smtClean="0"/>
              <a:t>‹#›</a:t>
            </a:fld>
            <a:endParaRPr lang="en-GB"/>
          </a:p>
        </p:txBody>
      </p:sp>
    </p:spTree>
    <p:extLst>
      <p:ext uri="{BB962C8B-B14F-4D97-AF65-F5344CB8AC3E}">
        <p14:creationId xmlns:p14="http://schemas.microsoft.com/office/powerpoint/2010/main" val="345607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35D12-47B2-4311-AED9-A3E9F15E45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1A6690E-38AA-4115-89D2-62CE331AAD1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10775D-8685-4AA6-A58E-1BA6709680F9}"/>
              </a:ext>
            </a:extLst>
          </p:cNvPr>
          <p:cNvSpPr>
            <a:spLocks noGrp="1"/>
          </p:cNvSpPr>
          <p:nvPr>
            <p:ph type="dt" sz="half" idx="10"/>
          </p:nvPr>
        </p:nvSpPr>
        <p:spPr/>
        <p:txBody>
          <a:bodyPr/>
          <a:lstStyle/>
          <a:p>
            <a:fld id="{696D1B22-5C66-40B8-B804-57F1E70E7F13}" type="datetimeFigureOut">
              <a:rPr lang="en-GB" smtClean="0"/>
              <a:t>02/07/2025</a:t>
            </a:fld>
            <a:endParaRPr lang="en-GB"/>
          </a:p>
        </p:txBody>
      </p:sp>
      <p:sp>
        <p:nvSpPr>
          <p:cNvPr id="5" name="Footer Placeholder 4">
            <a:extLst>
              <a:ext uri="{FF2B5EF4-FFF2-40B4-BE49-F238E27FC236}">
                <a16:creationId xmlns:a16="http://schemas.microsoft.com/office/drawing/2014/main" id="{A75CE972-C9A7-4C90-BF2C-E45CF5F433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C1DE08-BD0D-4DA2-B9A7-22DCA26DE84F}"/>
              </a:ext>
            </a:extLst>
          </p:cNvPr>
          <p:cNvSpPr>
            <a:spLocks noGrp="1"/>
          </p:cNvSpPr>
          <p:nvPr>
            <p:ph type="sldNum" sz="quarter" idx="12"/>
          </p:nvPr>
        </p:nvSpPr>
        <p:spPr/>
        <p:txBody>
          <a:bodyPr/>
          <a:lstStyle/>
          <a:p>
            <a:fld id="{8AF3C90B-7A69-4175-AB91-BD3E33104B27}" type="slidenum">
              <a:rPr lang="en-GB" smtClean="0"/>
              <a:t>‹#›</a:t>
            </a:fld>
            <a:endParaRPr lang="en-GB"/>
          </a:p>
        </p:txBody>
      </p:sp>
    </p:spTree>
    <p:extLst>
      <p:ext uri="{BB962C8B-B14F-4D97-AF65-F5344CB8AC3E}">
        <p14:creationId xmlns:p14="http://schemas.microsoft.com/office/powerpoint/2010/main" val="3453551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7612F-0A56-443D-9F9B-65246623FB7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F12A12C-5BC5-470E-B494-F3757EE3E2F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5F1B30A-56C8-4492-BD31-F9C2E7DBA84F}"/>
              </a:ext>
            </a:extLst>
          </p:cNvPr>
          <p:cNvSpPr>
            <a:spLocks noGrp="1"/>
          </p:cNvSpPr>
          <p:nvPr>
            <p:ph type="dt" sz="half" idx="10"/>
          </p:nvPr>
        </p:nvSpPr>
        <p:spPr/>
        <p:txBody>
          <a:bodyPr/>
          <a:lstStyle/>
          <a:p>
            <a:fld id="{696D1B22-5C66-40B8-B804-57F1E70E7F13}" type="datetimeFigureOut">
              <a:rPr lang="en-GB" smtClean="0"/>
              <a:t>02/07/2025</a:t>
            </a:fld>
            <a:endParaRPr lang="en-GB"/>
          </a:p>
        </p:txBody>
      </p:sp>
      <p:sp>
        <p:nvSpPr>
          <p:cNvPr id="5" name="Footer Placeholder 4">
            <a:extLst>
              <a:ext uri="{FF2B5EF4-FFF2-40B4-BE49-F238E27FC236}">
                <a16:creationId xmlns:a16="http://schemas.microsoft.com/office/drawing/2014/main" id="{277229C8-C00A-4D76-B6F1-7D543F02FE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D6D335-F850-467D-84FF-E96891C5AC16}"/>
              </a:ext>
            </a:extLst>
          </p:cNvPr>
          <p:cNvSpPr>
            <a:spLocks noGrp="1"/>
          </p:cNvSpPr>
          <p:nvPr>
            <p:ph type="sldNum" sz="quarter" idx="12"/>
          </p:nvPr>
        </p:nvSpPr>
        <p:spPr/>
        <p:txBody>
          <a:bodyPr/>
          <a:lstStyle/>
          <a:p>
            <a:fld id="{8AF3C90B-7A69-4175-AB91-BD3E33104B27}" type="slidenum">
              <a:rPr lang="en-GB" smtClean="0"/>
              <a:t>‹#›</a:t>
            </a:fld>
            <a:endParaRPr lang="en-GB"/>
          </a:p>
        </p:txBody>
      </p:sp>
    </p:spTree>
    <p:extLst>
      <p:ext uri="{BB962C8B-B14F-4D97-AF65-F5344CB8AC3E}">
        <p14:creationId xmlns:p14="http://schemas.microsoft.com/office/powerpoint/2010/main" val="4278307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2031C-9669-4611-AABF-06C07508243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0CA8F06-0D2D-4F03-8829-9587E455971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33E0640-54A7-46B7-9725-C3D6AC9114D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644A41F-2A6C-4472-9752-949A36A19E6F}"/>
              </a:ext>
            </a:extLst>
          </p:cNvPr>
          <p:cNvSpPr>
            <a:spLocks noGrp="1"/>
          </p:cNvSpPr>
          <p:nvPr>
            <p:ph type="dt" sz="half" idx="10"/>
          </p:nvPr>
        </p:nvSpPr>
        <p:spPr/>
        <p:txBody>
          <a:bodyPr/>
          <a:lstStyle/>
          <a:p>
            <a:fld id="{696D1B22-5C66-40B8-B804-57F1E70E7F13}" type="datetimeFigureOut">
              <a:rPr lang="en-GB" smtClean="0"/>
              <a:t>02/07/2025</a:t>
            </a:fld>
            <a:endParaRPr lang="en-GB"/>
          </a:p>
        </p:txBody>
      </p:sp>
      <p:sp>
        <p:nvSpPr>
          <p:cNvPr id="6" name="Footer Placeholder 5">
            <a:extLst>
              <a:ext uri="{FF2B5EF4-FFF2-40B4-BE49-F238E27FC236}">
                <a16:creationId xmlns:a16="http://schemas.microsoft.com/office/drawing/2014/main" id="{995E005A-856B-4A33-B5A3-2ADB4E570F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15A328-2B92-43FC-AA3B-A927CD370636}"/>
              </a:ext>
            </a:extLst>
          </p:cNvPr>
          <p:cNvSpPr>
            <a:spLocks noGrp="1"/>
          </p:cNvSpPr>
          <p:nvPr>
            <p:ph type="sldNum" sz="quarter" idx="12"/>
          </p:nvPr>
        </p:nvSpPr>
        <p:spPr/>
        <p:txBody>
          <a:bodyPr/>
          <a:lstStyle/>
          <a:p>
            <a:fld id="{8AF3C90B-7A69-4175-AB91-BD3E33104B27}" type="slidenum">
              <a:rPr lang="en-GB" smtClean="0"/>
              <a:t>‹#›</a:t>
            </a:fld>
            <a:endParaRPr lang="en-GB"/>
          </a:p>
        </p:txBody>
      </p:sp>
    </p:spTree>
    <p:extLst>
      <p:ext uri="{BB962C8B-B14F-4D97-AF65-F5344CB8AC3E}">
        <p14:creationId xmlns:p14="http://schemas.microsoft.com/office/powerpoint/2010/main" val="2818747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3B19F-AAF9-42C9-8744-38785D4F947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E51077F-FB0F-492A-A818-F62BE95B27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FBCCE98-332B-4C48-9F2B-24E93446DA7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14EA8C7-5A6D-4E65-8B19-B1D7408F049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A94A26D-0209-4BD9-A61F-B04BE35E916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49DED46-AA4E-4576-AB58-D544F0D1915C}"/>
              </a:ext>
            </a:extLst>
          </p:cNvPr>
          <p:cNvSpPr>
            <a:spLocks noGrp="1"/>
          </p:cNvSpPr>
          <p:nvPr>
            <p:ph type="dt" sz="half" idx="10"/>
          </p:nvPr>
        </p:nvSpPr>
        <p:spPr/>
        <p:txBody>
          <a:bodyPr/>
          <a:lstStyle/>
          <a:p>
            <a:fld id="{696D1B22-5C66-40B8-B804-57F1E70E7F13}" type="datetimeFigureOut">
              <a:rPr lang="en-GB" smtClean="0"/>
              <a:t>02/07/2025</a:t>
            </a:fld>
            <a:endParaRPr lang="en-GB"/>
          </a:p>
        </p:txBody>
      </p:sp>
      <p:sp>
        <p:nvSpPr>
          <p:cNvPr id="8" name="Footer Placeholder 7">
            <a:extLst>
              <a:ext uri="{FF2B5EF4-FFF2-40B4-BE49-F238E27FC236}">
                <a16:creationId xmlns:a16="http://schemas.microsoft.com/office/drawing/2014/main" id="{7E3E6A84-D25D-42B2-8DB6-E7C54B77349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1F9E76-2EDE-4E75-8DB0-7955CF123E5B}"/>
              </a:ext>
            </a:extLst>
          </p:cNvPr>
          <p:cNvSpPr>
            <a:spLocks noGrp="1"/>
          </p:cNvSpPr>
          <p:nvPr>
            <p:ph type="sldNum" sz="quarter" idx="12"/>
          </p:nvPr>
        </p:nvSpPr>
        <p:spPr/>
        <p:txBody>
          <a:bodyPr/>
          <a:lstStyle/>
          <a:p>
            <a:fld id="{8AF3C90B-7A69-4175-AB91-BD3E33104B27}" type="slidenum">
              <a:rPr lang="en-GB" smtClean="0"/>
              <a:t>‹#›</a:t>
            </a:fld>
            <a:endParaRPr lang="en-GB"/>
          </a:p>
        </p:txBody>
      </p:sp>
    </p:spTree>
    <p:extLst>
      <p:ext uri="{BB962C8B-B14F-4D97-AF65-F5344CB8AC3E}">
        <p14:creationId xmlns:p14="http://schemas.microsoft.com/office/powerpoint/2010/main" val="3584142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173BA-465D-48BA-91A4-6ED165B5616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473F81D-1F77-42C9-A1B5-DF823E8E6E9F}"/>
              </a:ext>
            </a:extLst>
          </p:cNvPr>
          <p:cNvSpPr>
            <a:spLocks noGrp="1"/>
          </p:cNvSpPr>
          <p:nvPr>
            <p:ph type="dt" sz="half" idx="10"/>
          </p:nvPr>
        </p:nvSpPr>
        <p:spPr/>
        <p:txBody>
          <a:bodyPr/>
          <a:lstStyle/>
          <a:p>
            <a:fld id="{696D1B22-5C66-40B8-B804-57F1E70E7F13}" type="datetimeFigureOut">
              <a:rPr lang="en-GB" smtClean="0"/>
              <a:t>02/07/2025</a:t>
            </a:fld>
            <a:endParaRPr lang="en-GB"/>
          </a:p>
        </p:txBody>
      </p:sp>
      <p:sp>
        <p:nvSpPr>
          <p:cNvPr id="4" name="Footer Placeholder 3">
            <a:extLst>
              <a:ext uri="{FF2B5EF4-FFF2-40B4-BE49-F238E27FC236}">
                <a16:creationId xmlns:a16="http://schemas.microsoft.com/office/drawing/2014/main" id="{20D166B7-9736-489C-BD71-49E14B4CDD8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139C189-D9B5-46AD-9DE5-994B870EE3BF}"/>
              </a:ext>
            </a:extLst>
          </p:cNvPr>
          <p:cNvSpPr>
            <a:spLocks noGrp="1"/>
          </p:cNvSpPr>
          <p:nvPr>
            <p:ph type="sldNum" sz="quarter" idx="12"/>
          </p:nvPr>
        </p:nvSpPr>
        <p:spPr/>
        <p:txBody>
          <a:bodyPr/>
          <a:lstStyle/>
          <a:p>
            <a:fld id="{8AF3C90B-7A69-4175-AB91-BD3E33104B27}" type="slidenum">
              <a:rPr lang="en-GB" smtClean="0"/>
              <a:t>‹#›</a:t>
            </a:fld>
            <a:endParaRPr lang="en-GB"/>
          </a:p>
        </p:txBody>
      </p:sp>
    </p:spTree>
    <p:extLst>
      <p:ext uri="{BB962C8B-B14F-4D97-AF65-F5344CB8AC3E}">
        <p14:creationId xmlns:p14="http://schemas.microsoft.com/office/powerpoint/2010/main" val="496618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E5932A-CD8B-4C0C-B487-0F38EE296FEE}"/>
              </a:ext>
            </a:extLst>
          </p:cNvPr>
          <p:cNvSpPr>
            <a:spLocks noGrp="1"/>
          </p:cNvSpPr>
          <p:nvPr>
            <p:ph type="dt" sz="half" idx="10"/>
          </p:nvPr>
        </p:nvSpPr>
        <p:spPr/>
        <p:txBody>
          <a:bodyPr/>
          <a:lstStyle/>
          <a:p>
            <a:fld id="{696D1B22-5C66-40B8-B804-57F1E70E7F13}" type="datetimeFigureOut">
              <a:rPr lang="en-GB" smtClean="0"/>
              <a:t>02/07/2025</a:t>
            </a:fld>
            <a:endParaRPr lang="en-GB"/>
          </a:p>
        </p:txBody>
      </p:sp>
      <p:sp>
        <p:nvSpPr>
          <p:cNvPr id="3" name="Footer Placeholder 2">
            <a:extLst>
              <a:ext uri="{FF2B5EF4-FFF2-40B4-BE49-F238E27FC236}">
                <a16:creationId xmlns:a16="http://schemas.microsoft.com/office/drawing/2014/main" id="{0F460222-A668-408A-963B-A3D1BA3A679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873E119-C929-402A-B525-4484429945AD}"/>
              </a:ext>
            </a:extLst>
          </p:cNvPr>
          <p:cNvSpPr>
            <a:spLocks noGrp="1"/>
          </p:cNvSpPr>
          <p:nvPr>
            <p:ph type="sldNum" sz="quarter" idx="12"/>
          </p:nvPr>
        </p:nvSpPr>
        <p:spPr/>
        <p:txBody>
          <a:bodyPr/>
          <a:lstStyle/>
          <a:p>
            <a:fld id="{8AF3C90B-7A69-4175-AB91-BD3E33104B27}" type="slidenum">
              <a:rPr lang="en-GB" smtClean="0"/>
              <a:t>‹#›</a:t>
            </a:fld>
            <a:endParaRPr lang="en-GB"/>
          </a:p>
        </p:txBody>
      </p:sp>
    </p:spTree>
    <p:extLst>
      <p:ext uri="{BB962C8B-B14F-4D97-AF65-F5344CB8AC3E}">
        <p14:creationId xmlns:p14="http://schemas.microsoft.com/office/powerpoint/2010/main" val="729647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3EE2F-CE02-4ED1-A265-0D9AEF23EB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13928EF-D9C0-456C-B0F3-131B8351D4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687EFB9-CD0B-4A39-AE6C-21A3CEB190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0355EA6-73C1-4421-B36B-0FC69D655FB3}"/>
              </a:ext>
            </a:extLst>
          </p:cNvPr>
          <p:cNvSpPr>
            <a:spLocks noGrp="1"/>
          </p:cNvSpPr>
          <p:nvPr>
            <p:ph type="dt" sz="half" idx="10"/>
          </p:nvPr>
        </p:nvSpPr>
        <p:spPr/>
        <p:txBody>
          <a:bodyPr/>
          <a:lstStyle/>
          <a:p>
            <a:fld id="{696D1B22-5C66-40B8-B804-57F1E70E7F13}" type="datetimeFigureOut">
              <a:rPr lang="en-GB" smtClean="0"/>
              <a:t>02/07/2025</a:t>
            </a:fld>
            <a:endParaRPr lang="en-GB"/>
          </a:p>
        </p:txBody>
      </p:sp>
      <p:sp>
        <p:nvSpPr>
          <p:cNvPr id="6" name="Footer Placeholder 5">
            <a:extLst>
              <a:ext uri="{FF2B5EF4-FFF2-40B4-BE49-F238E27FC236}">
                <a16:creationId xmlns:a16="http://schemas.microsoft.com/office/drawing/2014/main" id="{E17D04AA-909C-41D5-AE88-0D5B87ED5D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6DF4868-F5E5-49A5-BCCF-E83749684735}"/>
              </a:ext>
            </a:extLst>
          </p:cNvPr>
          <p:cNvSpPr>
            <a:spLocks noGrp="1"/>
          </p:cNvSpPr>
          <p:nvPr>
            <p:ph type="sldNum" sz="quarter" idx="12"/>
          </p:nvPr>
        </p:nvSpPr>
        <p:spPr/>
        <p:txBody>
          <a:bodyPr/>
          <a:lstStyle/>
          <a:p>
            <a:fld id="{8AF3C90B-7A69-4175-AB91-BD3E33104B27}" type="slidenum">
              <a:rPr lang="en-GB" smtClean="0"/>
              <a:t>‹#›</a:t>
            </a:fld>
            <a:endParaRPr lang="en-GB"/>
          </a:p>
        </p:txBody>
      </p:sp>
    </p:spTree>
    <p:extLst>
      <p:ext uri="{BB962C8B-B14F-4D97-AF65-F5344CB8AC3E}">
        <p14:creationId xmlns:p14="http://schemas.microsoft.com/office/powerpoint/2010/main" val="30300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D9096-659D-4E64-AA5D-C8F80A12ED1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547322E-F713-4C0E-8ECA-030053445DB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2686CA8-8C57-4548-894B-B0EE62FEA6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F37E450-0036-4ABA-A2B5-576FDABE2F1E}"/>
              </a:ext>
            </a:extLst>
          </p:cNvPr>
          <p:cNvSpPr>
            <a:spLocks noGrp="1"/>
          </p:cNvSpPr>
          <p:nvPr>
            <p:ph type="dt" sz="half" idx="10"/>
          </p:nvPr>
        </p:nvSpPr>
        <p:spPr/>
        <p:txBody>
          <a:bodyPr/>
          <a:lstStyle/>
          <a:p>
            <a:fld id="{696D1B22-5C66-40B8-B804-57F1E70E7F13}" type="datetimeFigureOut">
              <a:rPr lang="en-GB" smtClean="0"/>
              <a:t>02/07/2025</a:t>
            </a:fld>
            <a:endParaRPr lang="en-GB"/>
          </a:p>
        </p:txBody>
      </p:sp>
      <p:sp>
        <p:nvSpPr>
          <p:cNvPr id="6" name="Footer Placeholder 5">
            <a:extLst>
              <a:ext uri="{FF2B5EF4-FFF2-40B4-BE49-F238E27FC236}">
                <a16:creationId xmlns:a16="http://schemas.microsoft.com/office/drawing/2014/main" id="{BFD542C3-C26A-4317-84B2-FE12D4F9A2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960A5E-40BF-4416-8880-191484EABB44}"/>
              </a:ext>
            </a:extLst>
          </p:cNvPr>
          <p:cNvSpPr>
            <a:spLocks noGrp="1"/>
          </p:cNvSpPr>
          <p:nvPr>
            <p:ph type="sldNum" sz="quarter" idx="12"/>
          </p:nvPr>
        </p:nvSpPr>
        <p:spPr/>
        <p:txBody>
          <a:bodyPr/>
          <a:lstStyle/>
          <a:p>
            <a:fld id="{8AF3C90B-7A69-4175-AB91-BD3E33104B27}" type="slidenum">
              <a:rPr lang="en-GB" smtClean="0"/>
              <a:t>‹#›</a:t>
            </a:fld>
            <a:endParaRPr lang="en-GB"/>
          </a:p>
        </p:txBody>
      </p:sp>
    </p:spTree>
    <p:extLst>
      <p:ext uri="{BB962C8B-B14F-4D97-AF65-F5344CB8AC3E}">
        <p14:creationId xmlns:p14="http://schemas.microsoft.com/office/powerpoint/2010/main" val="60954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37D1A-1E92-45EB-948B-7FF52B73C3D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C40222-537B-4790-A9A8-35258FAFD56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E94C0C-44F9-4CC9-BA84-5525E4225F41}"/>
              </a:ext>
            </a:extLst>
          </p:cNvPr>
          <p:cNvSpPr>
            <a:spLocks noGrp="1"/>
          </p:cNvSpPr>
          <p:nvPr>
            <p:ph type="dt" sz="half" idx="10"/>
          </p:nvPr>
        </p:nvSpPr>
        <p:spPr/>
        <p:txBody>
          <a:bodyPr/>
          <a:lstStyle/>
          <a:p>
            <a:fld id="{696D1B22-5C66-40B8-B804-57F1E70E7F13}" type="datetimeFigureOut">
              <a:rPr lang="en-GB" smtClean="0"/>
              <a:t>02/07/2025</a:t>
            </a:fld>
            <a:endParaRPr lang="en-GB"/>
          </a:p>
        </p:txBody>
      </p:sp>
      <p:sp>
        <p:nvSpPr>
          <p:cNvPr id="5" name="Footer Placeholder 4">
            <a:extLst>
              <a:ext uri="{FF2B5EF4-FFF2-40B4-BE49-F238E27FC236}">
                <a16:creationId xmlns:a16="http://schemas.microsoft.com/office/drawing/2014/main" id="{83D4806C-5500-4A2D-AF4A-35F2A143F0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34C245-1573-4F2C-911F-4BAFBAC8FEA3}"/>
              </a:ext>
            </a:extLst>
          </p:cNvPr>
          <p:cNvSpPr>
            <a:spLocks noGrp="1"/>
          </p:cNvSpPr>
          <p:nvPr>
            <p:ph type="sldNum" sz="quarter" idx="12"/>
          </p:nvPr>
        </p:nvSpPr>
        <p:spPr/>
        <p:txBody>
          <a:bodyPr/>
          <a:lstStyle/>
          <a:p>
            <a:fld id="{8AF3C90B-7A69-4175-AB91-BD3E33104B27}" type="slidenum">
              <a:rPr lang="en-GB" smtClean="0"/>
              <a:t>‹#›</a:t>
            </a:fld>
            <a:endParaRPr lang="en-GB"/>
          </a:p>
        </p:txBody>
      </p:sp>
    </p:spTree>
    <p:extLst>
      <p:ext uri="{BB962C8B-B14F-4D97-AF65-F5344CB8AC3E}">
        <p14:creationId xmlns:p14="http://schemas.microsoft.com/office/powerpoint/2010/main" val="3625403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1F6D5D8-23EC-41D1-900C-AB8B6146BD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939F97-3973-456D-8081-47730F4E2BC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A4603A-D2DB-4253-9204-DCEDDF333B4D}"/>
              </a:ext>
            </a:extLst>
          </p:cNvPr>
          <p:cNvSpPr>
            <a:spLocks noGrp="1"/>
          </p:cNvSpPr>
          <p:nvPr>
            <p:ph type="dt" sz="half" idx="10"/>
          </p:nvPr>
        </p:nvSpPr>
        <p:spPr/>
        <p:txBody>
          <a:bodyPr/>
          <a:lstStyle/>
          <a:p>
            <a:fld id="{696D1B22-5C66-40B8-B804-57F1E70E7F13}" type="datetimeFigureOut">
              <a:rPr lang="en-GB" smtClean="0"/>
              <a:t>02/07/2025</a:t>
            </a:fld>
            <a:endParaRPr lang="en-GB"/>
          </a:p>
        </p:txBody>
      </p:sp>
      <p:sp>
        <p:nvSpPr>
          <p:cNvPr id="5" name="Footer Placeholder 4">
            <a:extLst>
              <a:ext uri="{FF2B5EF4-FFF2-40B4-BE49-F238E27FC236}">
                <a16:creationId xmlns:a16="http://schemas.microsoft.com/office/drawing/2014/main" id="{C5B6AFD1-443E-4E22-B848-220013435E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A2DFBC-19D5-411E-AAEC-5DE3CF9E6C3C}"/>
              </a:ext>
            </a:extLst>
          </p:cNvPr>
          <p:cNvSpPr>
            <a:spLocks noGrp="1"/>
          </p:cNvSpPr>
          <p:nvPr>
            <p:ph type="sldNum" sz="quarter" idx="12"/>
          </p:nvPr>
        </p:nvSpPr>
        <p:spPr/>
        <p:txBody>
          <a:bodyPr/>
          <a:lstStyle/>
          <a:p>
            <a:fld id="{8AF3C90B-7A69-4175-AB91-BD3E33104B27}" type="slidenum">
              <a:rPr lang="en-GB" smtClean="0"/>
              <a:t>‹#›</a:t>
            </a:fld>
            <a:endParaRPr lang="en-GB"/>
          </a:p>
        </p:txBody>
      </p:sp>
    </p:spTree>
    <p:extLst>
      <p:ext uri="{BB962C8B-B14F-4D97-AF65-F5344CB8AC3E}">
        <p14:creationId xmlns:p14="http://schemas.microsoft.com/office/powerpoint/2010/main" val="1659891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6DC052-D16C-474A-881B-8AE1809406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CBE695-A430-44B4-B961-1657D05B339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78F2A9-5380-4A6D-9703-93162A74BE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6D1B22-5C66-40B8-B804-57F1E70E7F13}" type="datetimeFigureOut">
              <a:rPr lang="en-GB" smtClean="0"/>
              <a:t>02/07/2025</a:t>
            </a:fld>
            <a:endParaRPr lang="en-GB"/>
          </a:p>
        </p:txBody>
      </p:sp>
      <p:sp>
        <p:nvSpPr>
          <p:cNvPr id="5" name="Footer Placeholder 4">
            <a:extLst>
              <a:ext uri="{FF2B5EF4-FFF2-40B4-BE49-F238E27FC236}">
                <a16:creationId xmlns:a16="http://schemas.microsoft.com/office/drawing/2014/main" id="{9501B4A1-2C65-44A8-B2EF-0C30A1DB57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EB422B8-4EDA-4513-B48B-29DD46F4C7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F3C90B-7A69-4175-AB91-BD3E33104B27}" type="slidenum">
              <a:rPr lang="en-GB" smtClean="0"/>
              <a:t>‹#›</a:t>
            </a:fld>
            <a:endParaRPr lang="en-GB"/>
          </a:p>
        </p:txBody>
      </p:sp>
    </p:spTree>
    <p:extLst>
      <p:ext uri="{BB962C8B-B14F-4D97-AF65-F5344CB8AC3E}">
        <p14:creationId xmlns:p14="http://schemas.microsoft.com/office/powerpoint/2010/main" val="30372707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file:///C:\Users\Home\AppData\Local\Microsoft\Windows\INetCache\Content.MSO\ppt\ED548AA0.MOV" TargetMode="External"/><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video" Target="https://www.youtube.com/embed/-_goO80d_W0?feature=oembed" TargetMode="External"/><Relationship Id="rId4" Type="http://schemas.openxmlformats.org/officeDocument/2006/relationships/hyperlink" Target="https://youtu.be/-_goO80d_W0"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7DBD9-ECB4-4B0A-BF52-ED4063D5B916}"/>
              </a:ext>
            </a:extLst>
          </p:cNvPr>
          <p:cNvSpPr>
            <a:spLocks noGrp="1"/>
          </p:cNvSpPr>
          <p:nvPr>
            <p:ph type="ctrTitle"/>
          </p:nvPr>
        </p:nvSpPr>
        <p:spPr>
          <a:xfrm>
            <a:off x="1304362" y="3733850"/>
            <a:ext cx="9103660" cy="2820662"/>
          </a:xfrm>
        </p:spPr>
        <p:txBody>
          <a:bodyPr>
            <a:normAutofit/>
          </a:bodyPr>
          <a:lstStyle/>
          <a:p>
            <a:r>
              <a:rPr lang="en-GB" sz="5400" b="1" dirty="0">
                <a:solidFill>
                  <a:srgbClr val="90282C"/>
                </a:solidFill>
              </a:rPr>
              <a:t>Reception New Starter Meeting</a:t>
            </a:r>
            <a:br>
              <a:rPr lang="en-GB" sz="5400" b="1" dirty="0">
                <a:solidFill>
                  <a:srgbClr val="90282C"/>
                </a:solidFill>
              </a:rPr>
            </a:br>
            <a:r>
              <a:rPr lang="en-GB" sz="5400" b="1" dirty="0">
                <a:solidFill>
                  <a:srgbClr val="90282C"/>
                </a:solidFill>
              </a:rPr>
              <a:t>2025-2026  </a:t>
            </a:r>
            <a:br>
              <a:rPr lang="en-GB" sz="4000" b="1" dirty="0"/>
            </a:br>
            <a:endParaRPr lang="en-GB" sz="3200" dirty="0"/>
          </a:p>
        </p:txBody>
      </p:sp>
      <p:sp>
        <p:nvSpPr>
          <p:cNvPr id="3" name="Subtitle 2">
            <a:extLst>
              <a:ext uri="{FF2B5EF4-FFF2-40B4-BE49-F238E27FC236}">
                <a16:creationId xmlns:a16="http://schemas.microsoft.com/office/drawing/2014/main" id="{5B2A7224-A460-4C09-AF4E-2511F351DB93}"/>
              </a:ext>
            </a:extLst>
          </p:cNvPr>
          <p:cNvSpPr>
            <a:spLocks noGrp="1"/>
          </p:cNvSpPr>
          <p:nvPr>
            <p:ph type="subTitle" idx="1"/>
          </p:nvPr>
        </p:nvSpPr>
        <p:spPr>
          <a:xfrm>
            <a:off x="3222810" y="797858"/>
            <a:ext cx="5266765" cy="1792941"/>
          </a:xfrm>
          <a:effectLst>
            <a:outerShdw blurRad="63500" sx="102000" sy="102000" algn="ctr" rotWithShape="0">
              <a:prstClr val="black">
                <a:alpha val="40000"/>
              </a:prstClr>
            </a:outerShdw>
          </a:effectLst>
        </p:spPr>
        <p:txBody>
          <a:bodyPr>
            <a:normAutofit fontScale="85000" lnSpcReduction="10000"/>
          </a:bodyPr>
          <a:lstStyle/>
          <a:p>
            <a:pPr algn="ctr" fontAlgn="t"/>
            <a:r>
              <a:rPr lang="en-GB" b="1" i="0" dirty="0">
                <a:solidFill>
                  <a:schemeClr val="bg1"/>
                </a:solidFill>
                <a:effectLst/>
                <a:latin typeface="Book Antiqua" panose="020B0604020202020204" pitchFamily="18" charset="0"/>
              </a:rPr>
              <a:t>St Joseph's Catholic Primary School</a:t>
            </a:r>
            <a:br>
              <a:rPr lang="en-GB" b="1" i="0" dirty="0">
                <a:solidFill>
                  <a:schemeClr val="bg1"/>
                </a:solidFill>
                <a:effectLst/>
                <a:latin typeface="Book Antiqua" panose="020B0604020202020204" pitchFamily="18" charset="0"/>
              </a:rPr>
            </a:br>
            <a:r>
              <a:rPr lang="en-GB" b="1" i="0" dirty="0">
                <a:solidFill>
                  <a:schemeClr val="bg1"/>
                </a:solidFill>
                <a:effectLst/>
                <a:latin typeface="Book Antiqua" panose="020B0604020202020204" pitchFamily="18" charset="0"/>
              </a:rPr>
              <a:t>Ysgol </a:t>
            </a:r>
            <a:r>
              <a:rPr lang="en-GB" b="1" i="0" dirty="0" err="1">
                <a:solidFill>
                  <a:schemeClr val="bg1"/>
                </a:solidFill>
                <a:effectLst/>
                <a:latin typeface="Book Antiqua" panose="020B0604020202020204" pitchFamily="18" charset="0"/>
              </a:rPr>
              <a:t>Gatholig</a:t>
            </a:r>
            <a:r>
              <a:rPr lang="en-GB" b="1" i="0" dirty="0">
                <a:solidFill>
                  <a:schemeClr val="bg1"/>
                </a:solidFill>
                <a:effectLst/>
                <a:latin typeface="Book Antiqua" panose="020B0604020202020204" pitchFamily="18" charset="0"/>
              </a:rPr>
              <a:t> </a:t>
            </a:r>
            <a:r>
              <a:rPr lang="en-GB" b="1" i="0" dirty="0" err="1">
                <a:solidFill>
                  <a:schemeClr val="bg1"/>
                </a:solidFill>
                <a:effectLst/>
                <a:latin typeface="Book Antiqua" panose="020B0604020202020204" pitchFamily="18" charset="0"/>
              </a:rPr>
              <a:t>Joseff</a:t>
            </a:r>
            <a:r>
              <a:rPr lang="en-GB" b="1" i="0" dirty="0">
                <a:solidFill>
                  <a:schemeClr val="bg1"/>
                </a:solidFill>
                <a:effectLst/>
                <a:latin typeface="Book Antiqua" panose="020B0604020202020204" pitchFamily="18" charset="0"/>
              </a:rPr>
              <a:t> Sant.</a:t>
            </a:r>
          </a:p>
          <a:p>
            <a:pPr algn="ctr" fontAlgn="t"/>
            <a:endParaRPr lang="en-GB" b="1" i="0" dirty="0">
              <a:effectLst/>
              <a:latin typeface="Book Antiqua" panose="020B0604020202020204" pitchFamily="18" charset="0"/>
            </a:endParaRPr>
          </a:p>
          <a:p>
            <a:pPr algn="ctr" fontAlgn="t"/>
            <a:r>
              <a:rPr lang="en-GB" sz="1900" i="1" dirty="0">
                <a:effectLst/>
                <a:latin typeface="Book Antiqua" panose="020B0604020202020204" pitchFamily="18" charset="0"/>
              </a:rPr>
              <a:t>We grow together in God’s love as we pray, learn and play</a:t>
            </a:r>
          </a:p>
          <a:p>
            <a:pPr algn="ctr" fontAlgn="t"/>
            <a:r>
              <a:rPr lang="en-GB" sz="1900" i="1" dirty="0" err="1">
                <a:effectLst/>
                <a:latin typeface="Book Antiqua" panose="020B0604020202020204" pitchFamily="18" charset="0"/>
              </a:rPr>
              <a:t>Dyn</a:t>
            </a:r>
            <a:r>
              <a:rPr lang="en-GB" sz="1900" i="1" dirty="0">
                <a:effectLst/>
                <a:latin typeface="Book Antiqua" panose="020B0604020202020204" pitchFamily="18" charset="0"/>
              </a:rPr>
              <a:t> </a:t>
            </a:r>
            <a:r>
              <a:rPr lang="en-GB" sz="1900" i="1" dirty="0" err="1">
                <a:effectLst/>
                <a:latin typeface="Book Antiqua" panose="020B0604020202020204" pitchFamily="18" charset="0"/>
              </a:rPr>
              <a:t>ni’n</a:t>
            </a:r>
            <a:r>
              <a:rPr lang="en-GB" sz="1900" i="1" dirty="0">
                <a:effectLst/>
                <a:latin typeface="Book Antiqua" panose="020B0604020202020204" pitchFamily="18" charset="0"/>
              </a:rPr>
              <a:t> </a:t>
            </a:r>
            <a:r>
              <a:rPr lang="en-GB" sz="1900" i="1" dirty="0" err="1">
                <a:effectLst/>
                <a:latin typeface="Book Antiqua" panose="020B0604020202020204" pitchFamily="18" charset="0"/>
              </a:rPr>
              <a:t>tyfu</a:t>
            </a:r>
            <a:r>
              <a:rPr lang="en-GB" sz="1900" i="1" dirty="0">
                <a:effectLst/>
                <a:latin typeface="Book Antiqua" panose="020B0604020202020204" pitchFamily="18" charset="0"/>
              </a:rPr>
              <a:t> </a:t>
            </a:r>
            <a:r>
              <a:rPr lang="en-GB" sz="1900" i="1" dirty="0" err="1">
                <a:effectLst/>
                <a:latin typeface="Book Antiqua" panose="020B0604020202020204" pitchFamily="18" charset="0"/>
              </a:rPr>
              <a:t>gyda</a:t>
            </a:r>
            <a:r>
              <a:rPr lang="en-GB" sz="1900" i="1" dirty="0">
                <a:effectLst/>
                <a:latin typeface="Book Antiqua" panose="020B0604020202020204" pitchFamily="18" charset="0"/>
              </a:rPr>
              <a:t> ‘n </a:t>
            </a:r>
            <a:r>
              <a:rPr lang="en-GB" sz="1900" i="1" dirty="0" err="1">
                <a:effectLst/>
                <a:latin typeface="Book Antiqua" panose="020B0604020202020204" pitchFamily="18" charset="0"/>
              </a:rPr>
              <a:t>gilyddd</a:t>
            </a:r>
            <a:r>
              <a:rPr lang="en-GB" sz="1900" i="1" dirty="0">
                <a:effectLst/>
                <a:latin typeface="Book Antiqua" panose="020B0604020202020204" pitchFamily="18" charset="0"/>
              </a:rPr>
              <a:t> </a:t>
            </a:r>
            <a:r>
              <a:rPr lang="en-GB" sz="1900" i="1" dirty="0" err="1">
                <a:effectLst/>
                <a:latin typeface="Book Antiqua" panose="020B0604020202020204" pitchFamily="18" charset="0"/>
              </a:rPr>
              <a:t>mewn</a:t>
            </a:r>
            <a:r>
              <a:rPr lang="en-GB" sz="1900" i="1" dirty="0">
                <a:effectLst/>
                <a:latin typeface="Book Antiqua" panose="020B0604020202020204" pitchFamily="18" charset="0"/>
              </a:rPr>
              <a:t> cariad </a:t>
            </a:r>
            <a:r>
              <a:rPr lang="en-GB" sz="1900" i="1" dirty="0" err="1">
                <a:effectLst/>
                <a:latin typeface="Book Antiqua" panose="020B0604020202020204" pitchFamily="18" charset="0"/>
              </a:rPr>
              <a:t>Duw</a:t>
            </a:r>
            <a:r>
              <a:rPr lang="en-GB" sz="1900" i="1" dirty="0">
                <a:effectLst/>
                <a:latin typeface="Book Antiqua" panose="020B0604020202020204" pitchFamily="18" charset="0"/>
              </a:rPr>
              <a:t> </a:t>
            </a:r>
            <a:r>
              <a:rPr lang="en-GB" sz="1900" i="1" dirty="0" err="1">
                <a:effectLst/>
                <a:latin typeface="Book Antiqua" panose="020B0604020202020204" pitchFamily="18" charset="0"/>
              </a:rPr>
              <a:t>wrth</a:t>
            </a:r>
            <a:r>
              <a:rPr lang="en-GB" sz="1900" i="1" dirty="0">
                <a:effectLst/>
                <a:latin typeface="Book Antiqua" panose="020B0604020202020204" pitchFamily="18" charset="0"/>
              </a:rPr>
              <a:t> </a:t>
            </a:r>
            <a:r>
              <a:rPr lang="en-GB" sz="1900" i="1" dirty="0" err="1">
                <a:effectLst/>
                <a:latin typeface="Book Antiqua" panose="020B0604020202020204" pitchFamily="18" charset="0"/>
              </a:rPr>
              <a:t>i</a:t>
            </a:r>
            <a:r>
              <a:rPr lang="en-GB" sz="1900" i="1" dirty="0">
                <a:effectLst/>
                <a:latin typeface="Book Antiqua" panose="020B0604020202020204" pitchFamily="18" charset="0"/>
              </a:rPr>
              <a:t> </a:t>
            </a:r>
            <a:r>
              <a:rPr lang="en-GB" sz="1900" i="1" dirty="0" err="1">
                <a:effectLst/>
                <a:latin typeface="Book Antiqua" panose="020B0604020202020204" pitchFamily="18" charset="0"/>
              </a:rPr>
              <a:t>ni</a:t>
            </a:r>
            <a:r>
              <a:rPr lang="en-GB" sz="1900" i="1" dirty="0">
                <a:effectLst/>
                <a:latin typeface="Book Antiqua" panose="020B0604020202020204" pitchFamily="18" charset="0"/>
              </a:rPr>
              <a:t> </a:t>
            </a:r>
            <a:r>
              <a:rPr lang="en-GB" sz="1900" i="1" dirty="0" err="1">
                <a:effectLst/>
                <a:latin typeface="Book Antiqua" panose="020B0604020202020204" pitchFamily="18" charset="0"/>
              </a:rPr>
              <a:t>weddio</a:t>
            </a:r>
            <a:r>
              <a:rPr lang="en-GB" sz="1900" i="1" dirty="0">
                <a:effectLst/>
                <a:latin typeface="Book Antiqua" panose="020B0604020202020204" pitchFamily="18" charset="0"/>
              </a:rPr>
              <a:t>, </a:t>
            </a:r>
            <a:r>
              <a:rPr lang="en-GB" sz="1900" i="1" dirty="0" err="1">
                <a:effectLst/>
                <a:latin typeface="Book Antiqua" panose="020B0604020202020204" pitchFamily="18" charset="0"/>
              </a:rPr>
              <a:t>dysgu</a:t>
            </a:r>
            <a:r>
              <a:rPr lang="en-GB" sz="1900" i="1" dirty="0">
                <a:effectLst/>
                <a:latin typeface="Book Antiqua" panose="020B0604020202020204" pitchFamily="18" charset="0"/>
              </a:rPr>
              <a:t> a </a:t>
            </a:r>
            <a:r>
              <a:rPr lang="en-GB" sz="1900" i="1" dirty="0" err="1">
                <a:effectLst/>
                <a:latin typeface="Book Antiqua" panose="020B0604020202020204" pitchFamily="18" charset="0"/>
              </a:rPr>
              <a:t>chwarae</a:t>
            </a:r>
            <a:endParaRPr lang="en-GB" sz="1900" i="1" dirty="0">
              <a:effectLst/>
              <a:latin typeface="Book Antiqua" panose="020B0604020202020204" pitchFamily="18" charset="0"/>
            </a:endParaRPr>
          </a:p>
          <a:p>
            <a:endParaRPr lang="en-GB" dirty="0"/>
          </a:p>
        </p:txBody>
      </p:sp>
      <p:sp>
        <p:nvSpPr>
          <p:cNvPr id="4" name="Rectangle 3">
            <a:extLst>
              <a:ext uri="{FF2B5EF4-FFF2-40B4-BE49-F238E27FC236}">
                <a16:creationId xmlns:a16="http://schemas.microsoft.com/office/drawing/2014/main" id="{EF8F4D26-D753-4E42-9812-7033A988D8E7}"/>
              </a:ext>
            </a:extLst>
          </p:cNvPr>
          <p:cNvSpPr/>
          <p:nvPr/>
        </p:nvSpPr>
        <p:spPr>
          <a:xfrm>
            <a:off x="484095" y="4733363"/>
            <a:ext cx="233082" cy="1039905"/>
          </a:xfrm>
          <a:prstGeom prst="rect">
            <a:avLst/>
          </a:prstGeom>
          <a:solidFill>
            <a:srgbClr val="90282C"/>
          </a:solidFill>
          <a:ln>
            <a:solidFill>
              <a:srgbClr val="9028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8BEAE9EF-4069-4C75-B395-735C9670AA8B}"/>
              </a:ext>
            </a:extLst>
          </p:cNvPr>
          <p:cNvSpPr/>
          <p:nvPr/>
        </p:nvSpPr>
        <p:spPr>
          <a:xfrm>
            <a:off x="782170" y="4733363"/>
            <a:ext cx="96371" cy="1039905"/>
          </a:xfrm>
          <a:prstGeom prst="rect">
            <a:avLst/>
          </a:prstGeom>
          <a:solidFill>
            <a:srgbClr val="FBDB01"/>
          </a:solidFill>
          <a:ln>
            <a:solidFill>
              <a:srgbClr val="FBDB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23354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3D30C-B8CC-464A-920F-C6545B7B36C4}"/>
              </a:ext>
            </a:extLst>
          </p:cNvPr>
          <p:cNvSpPr>
            <a:spLocks noGrp="1"/>
          </p:cNvSpPr>
          <p:nvPr>
            <p:ph type="ctrTitle"/>
          </p:nvPr>
        </p:nvSpPr>
        <p:spPr>
          <a:xfrm>
            <a:off x="587188" y="345824"/>
            <a:ext cx="10470776" cy="1084143"/>
          </a:xfrm>
        </p:spPr>
        <p:txBody>
          <a:bodyPr/>
          <a:lstStyle/>
          <a:p>
            <a:pPr algn="l"/>
            <a:r>
              <a:rPr lang="en-GB" b="1" dirty="0">
                <a:solidFill>
                  <a:srgbClr val="90282C"/>
                </a:solidFill>
              </a:rPr>
              <a:t>What will my child learn?</a:t>
            </a:r>
          </a:p>
        </p:txBody>
      </p:sp>
      <p:sp>
        <p:nvSpPr>
          <p:cNvPr id="3" name="Subtitle 2">
            <a:extLst>
              <a:ext uri="{FF2B5EF4-FFF2-40B4-BE49-F238E27FC236}">
                <a16:creationId xmlns:a16="http://schemas.microsoft.com/office/drawing/2014/main" id="{C771CB9E-BC4A-4E33-911B-65C1055B1341}"/>
              </a:ext>
            </a:extLst>
          </p:cNvPr>
          <p:cNvSpPr>
            <a:spLocks noGrp="1"/>
          </p:cNvSpPr>
          <p:nvPr>
            <p:ph type="subTitle" idx="1"/>
          </p:nvPr>
        </p:nvSpPr>
        <p:spPr>
          <a:xfrm>
            <a:off x="813450" y="1696278"/>
            <a:ext cx="9144000" cy="4815898"/>
          </a:xfrm>
        </p:spPr>
        <p:txBody>
          <a:bodyPr>
            <a:normAutofit fontScale="77500" lnSpcReduction="20000"/>
          </a:bodyPr>
          <a:lstStyle/>
          <a:p>
            <a:pPr algn="l">
              <a:spcBef>
                <a:spcPts val="2400"/>
              </a:spcBef>
              <a:buClr>
                <a:srgbClr val="90282C"/>
              </a:buClr>
            </a:pPr>
            <a:r>
              <a:rPr lang="en-GB" sz="3200" dirty="0"/>
              <a:t>The Foundation Phase Curriculum will include the following areas of learning:</a:t>
            </a:r>
          </a:p>
          <a:p>
            <a:pPr marL="457200" indent="-457200" algn="l">
              <a:spcBef>
                <a:spcPts val="2400"/>
              </a:spcBef>
              <a:buClr>
                <a:srgbClr val="90282C"/>
              </a:buClr>
              <a:buFont typeface="Wingdings" panose="05000000000000000000" pitchFamily="2" charset="2"/>
              <a:buChar char="v"/>
            </a:pPr>
            <a:r>
              <a:rPr lang="en-GB" sz="3200" dirty="0"/>
              <a:t>Catholic Religious Education </a:t>
            </a:r>
          </a:p>
          <a:p>
            <a:pPr marL="457200" indent="-457200" algn="l">
              <a:spcBef>
                <a:spcPts val="2400"/>
              </a:spcBef>
              <a:buClr>
                <a:srgbClr val="90282C"/>
              </a:buClr>
              <a:buFont typeface="Wingdings" panose="05000000000000000000" pitchFamily="2" charset="2"/>
              <a:buChar char="v"/>
            </a:pPr>
            <a:r>
              <a:rPr lang="en-GB" sz="3200" dirty="0"/>
              <a:t>Health and Well-being </a:t>
            </a:r>
          </a:p>
          <a:p>
            <a:pPr marL="457200" indent="-457200" algn="l">
              <a:spcBef>
                <a:spcPts val="2400"/>
              </a:spcBef>
              <a:buClr>
                <a:srgbClr val="90282C"/>
              </a:buClr>
              <a:buFont typeface="Wingdings" panose="05000000000000000000" pitchFamily="2" charset="2"/>
              <a:buChar char="v"/>
            </a:pPr>
            <a:r>
              <a:rPr lang="en-GB" sz="3200" dirty="0"/>
              <a:t>Literacy Language and Communication </a:t>
            </a:r>
          </a:p>
          <a:p>
            <a:pPr marL="457200" indent="-457200" algn="l">
              <a:spcBef>
                <a:spcPts val="2400"/>
              </a:spcBef>
              <a:buClr>
                <a:srgbClr val="90282C"/>
              </a:buClr>
              <a:buFont typeface="Wingdings" panose="05000000000000000000" pitchFamily="2" charset="2"/>
              <a:buChar char="v"/>
            </a:pPr>
            <a:r>
              <a:rPr lang="en-GB" sz="3200" dirty="0"/>
              <a:t>Mathematics and Numeracy </a:t>
            </a:r>
          </a:p>
          <a:p>
            <a:pPr marL="457200" indent="-457200" algn="l">
              <a:spcBef>
                <a:spcPts val="2400"/>
              </a:spcBef>
              <a:buClr>
                <a:srgbClr val="90282C"/>
              </a:buClr>
              <a:buFont typeface="Wingdings" panose="05000000000000000000" pitchFamily="2" charset="2"/>
              <a:buChar char="v"/>
            </a:pPr>
            <a:r>
              <a:rPr lang="en-GB" sz="3200" dirty="0"/>
              <a:t>Expressive Arts </a:t>
            </a:r>
          </a:p>
          <a:p>
            <a:pPr marL="457200" indent="-457200" algn="l">
              <a:spcBef>
                <a:spcPts val="2400"/>
              </a:spcBef>
              <a:buClr>
                <a:srgbClr val="90282C"/>
              </a:buClr>
              <a:buFont typeface="Wingdings" panose="05000000000000000000" pitchFamily="2" charset="2"/>
              <a:buChar char="v"/>
            </a:pPr>
            <a:r>
              <a:rPr lang="en-GB" sz="3200" dirty="0"/>
              <a:t>Humanities </a:t>
            </a:r>
          </a:p>
          <a:p>
            <a:pPr marL="457200" indent="-457200" algn="l">
              <a:spcBef>
                <a:spcPts val="2400"/>
              </a:spcBef>
              <a:buClr>
                <a:srgbClr val="90282C"/>
              </a:buClr>
              <a:buFont typeface="Wingdings" panose="05000000000000000000" pitchFamily="2" charset="2"/>
              <a:buChar char="v"/>
            </a:pPr>
            <a:r>
              <a:rPr lang="en-GB" sz="3200" dirty="0"/>
              <a:t>Science and Technology </a:t>
            </a:r>
          </a:p>
          <a:p>
            <a:pPr marL="457200" indent="-457200" algn="l">
              <a:spcBef>
                <a:spcPts val="2400"/>
              </a:spcBef>
              <a:buClr>
                <a:srgbClr val="90282C"/>
              </a:buClr>
              <a:buFont typeface="Wingdings" panose="05000000000000000000" pitchFamily="2" charset="2"/>
              <a:buChar char="v"/>
            </a:pPr>
            <a:endParaRPr lang="en-GB" sz="3200" dirty="0"/>
          </a:p>
          <a:p>
            <a:pPr marL="457200" indent="-457200" algn="l">
              <a:spcBef>
                <a:spcPts val="2400"/>
              </a:spcBef>
              <a:buClr>
                <a:srgbClr val="90282C"/>
              </a:buClr>
              <a:buFont typeface="Wingdings" panose="05000000000000000000" pitchFamily="2" charset="2"/>
              <a:buChar char="v"/>
            </a:pPr>
            <a:endParaRPr lang="en-GB" sz="3200" dirty="0"/>
          </a:p>
          <a:p>
            <a:pPr marL="457200" indent="-457200" algn="l">
              <a:spcBef>
                <a:spcPts val="2400"/>
              </a:spcBef>
              <a:buClr>
                <a:srgbClr val="90282C"/>
              </a:buClr>
              <a:buFont typeface="Wingdings" panose="05000000000000000000" pitchFamily="2" charset="2"/>
              <a:buChar char="v"/>
            </a:pPr>
            <a:endParaRPr lang="en-GB" sz="3200" dirty="0"/>
          </a:p>
        </p:txBody>
      </p:sp>
      <p:cxnSp>
        <p:nvCxnSpPr>
          <p:cNvPr id="5" name="Straight Connector 4">
            <a:extLst>
              <a:ext uri="{FF2B5EF4-FFF2-40B4-BE49-F238E27FC236}">
                <a16:creationId xmlns:a16="http://schemas.microsoft.com/office/drawing/2014/main" id="{2FCE58D2-B2C4-4E52-A87E-F2917D97F294}"/>
              </a:ext>
            </a:extLst>
          </p:cNvPr>
          <p:cNvCxnSpPr/>
          <p:nvPr/>
        </p:nvCxnSpPr>
        <p:spPr>
          <a:xfrm>
            <a:off x="587188" y="1376715"/>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pic>
        <p:nvPicPr>
          <p:cNvPr id="7" name="Picture 6">
            <a:extLst>
              <a:ext uri="{FF2B5EF4-FFF2-40B4-BE49-F238E27FC236}">
                <a16:creationId xmlns:a16="http://schemas.microsoft.com/office/drawing/2014/main" id="{473F31F8-A4C7-4F59-B915-F13DDD345C4D}"/>
              </a:ext>
            </a:extLst>
          </p:cNvPr>
          <p:cNvPicPr>
            <a:picLocks noChangeAspect="1"/>
          </p:cNvPicPr>
          <p:nvPr/>
        </p:nvPicPr>
        <p:blipFill>
          <a:blip r:embed="rId2"/>
          <a:stretch>
            <a:fillRect/>
          </a:stretch>
        </p:blipFill>
        <p:spPr>
          <a:xfrm>
            <a:off x="8305594" y="2337656"/>
            <a:ext cx="3594859" cy="2486766"/>
          </a:xfrm>
          <a:prstGeom prst="rect">
            <a:avLst/>
          </a:prstGeom>
        </p:spPr>
      </p:pic>
      <p:pic>
        <p:nvPicPr>
          <p:cNvPr id="8" name="Picture 7">
            <a:extLst>
              <a:ext uri="{FF2B5EF4-FFF2-40B4-BE49-F238E27FC236}">
                <a16:creationId xmlns:a16="http://schemas.microsoft.com/office/drawing/2014/main" id="{2798C114-08D5-4B36-9B4A-42AFAB9C6A85}"/>
              </a:ext>
            </a:extLst>
          </p:cNvPr>
          <p:cNvPicPr>
            <a:picLocks noChangeAspect="1"/>
          </p:cNvPicPr>
          <p:nvPr/>
        </p:nvPicPr>
        <p:blipFill>
          <a:blip r:embed="rId3"/>
          <a:stretch>
            <a:fillRect/>
          </a:stretch>
        </p:blipFill>
        <p:spPr>
          <a:xfrm>
            <a:off x="5022574" y="4145508"/>
            <a:ext cx="3110741" cy="2565049"/>
          </a:xfrm>
          <a:prstGeom prst="rect">
            <a:avLst/>
          </a:prstGeom>
        </p:spPr>
      </p:pic>
    </p:spTree>
    <p:extLst>
      <p:ext uri="{BB962C8B-B14F-4D97-AF65-F5344CB8AC3E}">
        <p14:creationId xmlns:p14="http://schemas.microsoft.com/office/powerpoint/2010/main" val="309636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3D398-99AF-4362-8FEE-C748B0C1B393}"/>
              </a:ext>
            </a:extLst>
          </p:cNvPr>
          <p:cNvSpPr>
            <a:spLocks noGrp="1"/>
          </p:cNvSpPr>
          <p:nvPr>
            <p:ph type="title"/>
          </p:nvPr>
        </p:nvSpPr>
        <p:spPr>
          <a:xfrm>
            <a:off x="348260" y="91388"/>
            <a:ext cx="10515600" cy="1250536"/>
          </a:xfrm>
        </p:spPr>
        <p:txBody>
          <a:bodyPr/>
          <a:lstStyle/>
          <a:p>
            <a:r>
              <a:rPr lang="en-GB" b="1" dirty="0">
                <a:solidFill>
                  <a:srgbClr val="90282C"/>
                </a:solidFill>
              </a:rPr>
              <a:t>How will my child learn?</a:t>
            </a:r>
          </a:p>
        </p:txBody>
      </p:sp>
      <p:sp>
        <p:nvSpPr>
          <p:cNvPr id="3" name="Content Placeholder 2">
            <a:extLst>
              <a:ext uri="{FF2B5EF4-FFF2-40B4-BE49-F238E27FC236}">
                <a16:creationId xmlns:a16="http://schemas.microsoft.com/office/drawing/2014/main" id="{BFBE3357-7CEB-46A0-91AC-12AF3630C848}"/>
              </a:ext>
            </a:extLst>
          </p:cNvPr>
          <p:cNvSpPr>
            <a:spLocks noGrp="1"/>
          </p:cNvSpPr>
          <p:nvPr>
            <p:ph idx="1"/>
          </p:nvPr>
        </p:nvSpPr>
        <p:spPr>
          <a:xfrm>
            <a:off x="3347539" y="1323520"/>
            <a:ext cx="7939220" cy="5647119"/>
          </a:xfrm>
        </p:spPr>
        <p:txBody>
          <a:bodyPr>
            <a:normAutofit fontScale="40000" lnSpcReduction="20000"/>
          </a:bodyPr>
          <a:lstStyle/>
          <a:p>
            <a:pPr marL="0" indent="0">
              <a:spcBef>
                <a:spcPts val="2400"/>
              </a:spcBef>
              <a:buClr>
                <a:srgbClr val="90282C"/>
              </a:buClr>
              <a:buNone/>
            </a:pPr>
            <a:r>
              <a:rPr lang="en-GB" sz="5000" dirty="0"/>
              <a:t>At St. Joseph's we provide opportunities for children to learn in many different ways, both indoor and outdoors, these include:</a:t>
            </a:r>
            <a:endParaRPr lang="en-US" sz="5000" dirty="0"/>
          </a:p>
          <a:p>
            <a:pPr>
              <a:spcBef>
                <a:spcPts val="2400"/>
              </a:spcBef>
              <a:buClr>
                <a:srgbClr val="90282C"/>
              </a:buClr>
              <a:buFont typeface="Wingdings" panose="05000000000000000000" pitchFamily="2" charset="2"/>
              <a:buChar char="v"/>
            </a:pPr>
            <a:r>
              <a:rPr lang="en-US" sz="5000" dirty="0"/>
              <a:t> investigation and problem solving</a:t>
            </a:r>
          </a:p>
          <a:p>
            <a:pPr>
              <a:spcBef>
                <a:spcPts val="2400"/>
              </a:spcBef>
              <a:buClr>
                <a:srgbClr val="90282C"/>
              </a:buClr>
              <a:buFont typeface="Wingdings" panose="05000000000000000000" pitchFamily="2" charset="2"/>
              <a:buChar char="v"/>
            </a:pPr>
            <a:r>
              <a:rPr lang="en-US" sz="5000" b="0" i="0" dirty="0">
                <a:effectLst/>
              </a:rPr>
              <a:t> research and finding out </a:t>
            </a:r>
          </a:p>
          <a:p>
            <a:pPr>
              <a:spcBef>
                <a:spcPts val="2400"/>
              </a:spcBef>
              <a:buClr>
                <a:srgbClr val="90282C"/>
              </a:buClr>
              <a:buFont typeface="Wingdings" panose="05000000000000000000" pitchFamily="2" charset="2"/>
              <a:buChar char="v"/>
            </a:pPr>
            <a:r>
              <a:rPr lang="en-US" sz="5000" dirty="0"/>
              <a:t> individual, paired, group or whole class activities</a:t>
            </a:r>
          </a:p>
          <a:p>
            <a:pPr>
              <a:spcBef>
                <a:spcPts val="2400"/>
              </a:spcBef>
              <a:buClr>
                <a:srgbClr val="90282C"/>
              </a:buClr>
              <a:buFont typeface="Wingdings" panose="05000000000000000000" pitchFamily="2" charset="2"/>
              <a:buChar char="v"/>
            </a:pPr>
            <a:r>
              <a:rPr lang="en-US" sz="5000" dirty="0"/>
              <a:t> asking and answering questions</a:t>
            </a:r>
          </a:p>
          <a:p>
            <a:pPr>
              <a:spcBef>
                <a:spcPts val="2400"/>
              </a:spcBef>
              <a:buClr>
                <a:srgbClr val="90282C"/>
              </a:buClr>
              <a:buFont typeface="Wingdings" panose="05000000000000000000" pitchFamily="2" charset="2"/>
              <a:buChar char="v"/>
            </a:pPr>
            <a:r>
              <a:rPr lang="en-US" sz="5000" b="0" i="0" dirty="0">
                <a:effectLst/>
              </a:rPr>
              <a:t> use of iPads</a:t>
            </a:r>
          </a:p>
          <a:p>
            <a:pPr>
              <a:spcBef>
                <a:spcPts val="2400"/>
              </a:spcBef>
              <a:buClr>
                <a:srgbClr val="90282C"/>
              </a:buClr>
              <a:buFont typeface="Wingdings" panose="05000000000000000000" pitchFamily="2" charset="2"/>
              <a:buChar char="v"/>
            </a:pPr>
            <a:r>
              <a:rPr lang="en-US" sz="5000" b="0" i="0" dirty="0">
                <a:effectLst/>
              </a:rPr>
              <a:t> visits to places of educational interest / visitors to school </a:t>
            </a:r>
          </a:p>
          <a:p>
            <a:pPr>
              <a:spcBef>
                <a:spcPts val="2400"/>
              </a:spcBef>
              <a:buClr>
                <a:srgbClr val="90282C"/>
              </a:buClr>
              <a:buFont typeface="Wingdings" panose="05000000000000000000" pitchFamily="2" charset="2"/>
              <a:buChar char="v"/>
            </a:pPr>
            <a:r>
              <a:rPr lang="en-US" sz="5000" dirty="0"/>
              <a:t> role-play</a:t>
            </a:r>
          </a:p>
          <a:p>
            <a:pPr>
              <a:spcBef>
                <a:spcPts val="2400"/>
              </a:spcBef>
              <a:buClr>
                <a:srgbClr val="90282C"/>
              </a:buClr>
              <a:buFont typeface="Wingdings" panose="05000000000000000000" pitchFamily="2" charset="2"/>
              <a:buChar char="v"/>
            </a:pPr>
            <a:r>
              <a:rPr lang="en-US" sz="5000" dirty="0"/>
              <a:t> d</a:t>
            </a:r>
            <a:r>
              <a:rPr lang="en-US" sz="5000" b="0" i="0" dirty="0">
                <a:effectLst/>
              </a:rPr>
              <a:t>esigning and creative activities </a:t>
            </a:r>
          </a:p>
          <a:p>
            <a:pPr>
              <a:spcBef>
                <a:spcPts val="2400"/>
              </a:spcBef>
              <a:buClr>
                <a:srgbClr val="90282C"/>
              </a:buClr>
              <a:buFont typeface="Wingdings" panose="05000000000000000000" pitchFamily="2" charset="2"/>
              <a:buChar char="v"/>
            </a:pPr>
            <a:r>
              <a:rPr lang="en-US" sz="5000" dirty="0"/>
              <a:t> participation in physical activity </a:t>
            </a:r>
            <a:endParaRPr lang="en-US" sz="5000" b="0" i="0" dirty="0">
              <a:effectLst/>
            </a:endParaRPr>
          </a:p>
          <a:p>
            <a:pPr>
              <a:spcBef>
                <a:spcPts val="2400"/>
              </a:spcBef>
              <a:buClr>
                <a:srgbClr val="90282C"/>
              </a:buClr>
              <a:buFont typeface="Wingdings" panose="05000000000000000000" pitchFamily="2" charset="2"/>
              <a:buChar char="v"/>
            </a:pPr>
            <a:endParaRPr lang="en-US" b="0" i="0" dirty="0">
              <a:effectLst/>
            </a:endParaRPr>
          </a:p>
          <a:p>
            <a:pPr marL="0" indent="0">
              <a:spcBef>
                <a:spcPts val="2400"/>
              </a:spcBef>
              <a:buNone/>
            </a:pPr>
            <a:endParaRPr lang="en-US" sz="3600" dirty="0">
              <a:solidFill>
                <a:srgbClr val="1F1F1F"/>
              </a:solidFill>
              <a:latin typeface="Arial" panose="020B0604020202020204" pitchFamily="34" charset="0"/>
            </a:endParaRPr>
          </a:p>
          <a:p>
            <a:pPr>
              <a:spcBef>
                <a:spcPts val="2400"/>
              </a:spcBef>
            </a:pPr>
            <a:endParaRPr lang="en-US" sz="3600" dirty="0">
              <a:solidFill>
                <a:srgbClr val="1F1F1F"/>
              </a:solidFill>
              <a:latin typeface="Arial" panose="020B0604020202020204" pitchFamily="34" charset="0"/>
            </a:endParaRPr>
          </a:p>
          <a:p>
            <a:pPr>
              <a:spcBef>
                <a:spcPts val="2400"/>
              </a:spcBef>
            </a:pPr>
            <a:endParaRPr lang="en-GB" dirty="0"/>
          </a:p>
        </p:txBody>
      </p:sp>
      <p:cxnSp>
        <p:nvCxnSpPr>
          <p:cNvPr id="8" name="Straight Connector 7">
            <a:extLst>
              <a:ext uri="{FF2B5EF4-FFF2-40B4-BE49-F238E27FC236}">
                <a16:creationId xmlns:a16="http://schemas.microsoft.com/office/drawing/2014/main" id="{8BAE6DB3-34E3-43A6-A081-17EBB8736D9D}"/>
              </a:ext>
            </a:extLst>
          </p:cNvPr>
          <p:cNvCxnSpPr/>
          <p:nvPr/>
        </p:nvCxnSpPr>
        <p:spPr>
          <a:xfrm>
            <a:off x="441414" y="1143141"/>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pic>
        <p:nvPicPr>
          <p:cNvPr id="6" name="Picture 2">
            <a:extLst>
              <a:ext uri="{FF2B5EF4-FFF2-40B4-BE49-F238E27FC236}">
                <a16:creationId xmlns:a16="http://schemas.microsoft.com/office/drawing/2014/main" id="{E61892C7-8D0E-4DF5-BEDF-4A7E245E631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1414" y="1341924"/>
            <a:ext cx="2205037"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ED548AA0.MOV">
            <a:hlinkClick r:id="" action="ppaction://media"/>
            <a:extLst>
              <a:ext uri="{FF2B5EF4-FFF2-40B4-BE49-F238E27FC236}">
                <a16:creationId xmlns:a16="http://schemas.microsoft.com/office/drawing/2014/main" id="{FE5BFFA1-7CC6-407F-BD7B-6F258EAE12BE}"/>
              </a:ext>
            </a:extLst>
          </p:cNvPr>
          <p:cNvPicPr>
            <a:picLocks noRot="1" noChangeAspect="1"/>
          </p:cNvPicPr>
          <p:nvPr>
            <a:videoFile r:link="rId1"/>
          </p:nvPr>
        </p:nvPicPr>
        <p:blipFill>
          <a:blip r:embed="rId4">
            <a:extLst>
              <a:ext uri="{28A0092B-C50C-407E-A947-70E740481C1C}">
                <a14:useLocalDpi xmlns:a14="http://schemas.microsoft.com/office/drawing/2010/main" val="0"/>
              </a:ext>
            </a:extLst>
          </a:blip>
          <a:srcRect/>
          <a:stretch>
            <a:fillRect/>
          </a:stretch>
        </p:blipFill>
        <p:spPr bwMode="auto">
          <a:xfrm>
            <a:off x="441414" y="4700101"/>
            <a:ext cx="2712603" cy="1833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a:extLst>
              <a:ext uri="{FF2B5EF4-FFF2-40B4-BE49-F238E27FC236}">
                <a16:creationId xmlns:a16="http://schemas.microsoft.com/office/drawing/2014/main" id="{9D8BA8F7-5510-4E74-B33C-1620BADD348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197009" y="2194895"/>
            <a:ext cx="2553577" cy="172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0086590"/>
      </p:ext>
    </p:extLst>
  </p:cSld>
  <p:clrMapOvr>
    <a:masterClrMapping/>
  </p:clrMapOvr>
  <p:timing>
    <p:tnLst>
      <p:par>
        <p:cTn id="1" dur="indefinite" restart="never" nodeType="tmRoot">
          <p:childTnLst>
            <p:video>
              <p:cMediaNode vol="80000">
                <p:cTn id="2" fill="hold" display="0">
                  <p:stCondLst>
                    <p:cond delay="indefinite"/>
                  </p:stCondLst>
                </p:cTn>
                <p:tgtEl>
                  <p:spTgt spid="7"/>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24D00-1C6E-4DA9-9965-4263A7B72EC5}"/>
              </a:ext>
            </a:extLst>
          </p:cNvPr>
          <p:cNvSpPr>
            <a:spLocks noGrp="1"/>
          </p:cNvSpPr>
          <p:nvPr>
            <p:ph type="title"/>
          </p:nvPr>
        </p:nvSpPr>
        <p:spPr>
          <a:xfrm>
            <a:off x="587188" y="271370"/>
            <a:ext cx="10515600" cy="1325563"/>
          </a:xfrm>
        </p:spPr>
        <p:txBody>
          <a:bodyPr/>
          <a:lstStyle/>
          <a:p>
            <a:r>
              <a:rPr lang="en-GB" b="1" dirty="0">
                <a:solidFill>
                  <a:srgbClr val="90282C"/>
                </a:solidFill>
              </a:rPr>
              <a:t> Contextual based learning</a:t>
            </a:r>
          </a:p>
        </p:txBody>
      </p:sp>
      <p:cxnSp>
        <p:nvCxnSpPr>
          <p:cNvPr id="6" name="Straight Connector 5">
            <a:extLst>
              <a:ext uri="{FF2B5EF4-FFF2-40B4-BE49-F238E27FC236}">
                <a16:creationId xmlns:a16="http://schemas.microsoft.com/office/drawing/2014/main" id="{CC588AFC-2F8C-49EF-893B-DD8655CD0931}"/>
              </a:ext>
            </a:extLst>
          </p:cNvPr>
          <p:cNvCxnSpPr/>
          <p:nvPr/>
        </p:nvCxnSpPr>
        <p:spPr>
          <a:xfrm>
            <a:off x="587188" y="1341924"/>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pic>
        <p:nvPicPr>
          <p:cNvPr id="4" name="Picture 3">
            <a:extLst>
              <a:ext uri="{FF2B5EF4-FFF2-40B4-BE49-F238E27FC236}">
                <a16:creationId xmlns:a16="http://schemas.microsoft.com/office/drawing/2014/main" id="{92EF1903-B750-A161-7839-9DD192278E93}"/>
              </a:ext>
            </a:extLst>
          </p:cNvPr>
          <p:cNvPicPr>
            <a:picLocks noChangeAspect="1"/>
          </p:cNvPicPr>
          <p:nvPr/>
        </p:nvPicPr>
        <p:blipFill>
          <a:blip r:embed="rId2"/>
          <a:stretch>
            <a:fillRect/>
          </a:stretch>
        </p:blipFill>
        <p:spPr>
          <a:xfrm>
            <a:off x="708659" y="1693689"/>
            <a:ext cx="9694545" cy="4120694"/>
          </a:xfrm>
          <a:prstGeom prst="rect">
            <a:avLst/>
          </a:prstGeom>
        </p:spPr>
      </p:pic>
    </p:spTree>
    <p:extLst>
      <p:ext uri="{BB962C8B-B14F-4D97-AF65-F5344CB8AC3E}">
        <p14:creationId xmlns:p14="http://schemas.microsoft.com/office/powerpoint/2010/main" val="1097847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2C604-FF1A-469A-808B-74304C34F79A}"/>
              </a:ext>
            </a:extLst>
          </p:cNvPr>
          <p:cNvSpPr>
            <a:spLocks noGrp="1"/>
          </p:cNvSpPr>
          <p:nvPr>
            <p:ph type="title"/>
          </p:nvPr>
        </p:nvSpPr>
        <p:spPr>
          <a:xfrm>
            <a:off x="587188" y="219867"/>
            <a:ext cx="10515600" cy="1325563"/>
          </a:xfrm>
        </p:spPr>
        <p:txBody>
          <a:bodyPr/>
          <a:lstStyle/>
          <a:p>
            <a:r>
              <a:rPr lang="en-GB" b="1" dirty="0">
                <a:solidFill>
                  <a:srgbClr val="90282C"/>
                </a:solidFill>
              </a:rPr>
              <a:t>Religious Education </a:t>
            </a:r>
          </a:p>
        </p:txBody>
      </p:sp>
      <p:sp>
        <p:nvSpPr>
          <p:cNvPr id="3" name="Content Placeholder 2">
            <a:extLst>
              <a:ext uri="{FF2B5EF4-FFF2-40B4-BE49-F238E27FC236}">
                <a16:creationId xmlns:a16="http://schemas.microsoft.com/office/drawing/2014/main" id="{12EB2F05-5080-401C-9D20-D4029BBA4D10}"/>
              </a:ext>
            </a:extLst>
          </p:cNvPr>
          <p:cNvSpPr>
            <a:spLocks noGrp="1"/>
          </p:cNvSpPr>
          <p:nvPr>
            <p:ph idx="1"/>
          </p:nvPr>
        </p:nvSpPr>
        <p:spPr>
          <a:xfrm>
            <a:off x="5030981" y="1807401"/>
            <a:ext cx="6667960" cy="4447621"/>
          </a:xfrm>
        </p:spPr>
        <p:txBody>
          <a:bodyPr>
            <a:normAutofit fontScale="55000" lnSpcReduction="20000"/>
          </a:bodyPr>
          <a:lstStyle/>
          <a:p>
            <a:pPr>
              <a:spcBef>
                <a:spcPts val="2400"/>
              </a:spcBef>
              <a:buClr>
                <a:srgbClr val="90282C"/>
              </a:buClr>
              <a:buFont typeface="Wingdings" panose="05000000000000000000" pitchFamily="2" charset="2"/>
              <a:buChar char="v"/>
            </a:pPr>
            <a:r>
              <a:rPr lang="en-GB" sz="3600" dirty="0"/>
              <a:t> </a:t>
            </a:r>
            <a:r>
              <a:rPr lang="en-GB" sz="4500" dirty="0"/>
              <a:t>At St Joseph’s we aim to deliver a curriculum which is grounded in the teachings of the Catholic faith and  the Liturgical year is reflected in the life and activities of the school throughout the year.</a:t>
            </a:r>
          </a:p>
          <a:p>
            <a:pPr>
              <a:spcBef>
                <a:spcPts val="2400"/>
              </a:spcBef>
              <a:buClr>
                <a:srgbClr val="90282C"/>
              </a:buClr>
              <a:buFont typeface="Wingdings" panose="05000000000000000000" pitchFamily="2" charset="2"/>
              <a:buChar char="v"/>
            </a:pPr>
            <a:r>
              <a:rPr lang="en-GB" sz="4500" b="1" dirty="0"/>
              <a:t> </a:t>
            </a:r>
            <a:r>
              <a:rPr lang="en-GB" sz="4500" dirty="0"/>
              <a:t>The school follows the Catholic Religious Education program: Religious Education Directory: To Know You More Clearly.</a:t>
            </a:r>
          </a:p>
          <a:p>
            <a:pPr>
              <a:spcBef>
                <a:spcPts val="2400"/>
              </a:spcBef>
              <a:buClr>
                <a:srgbClr val="90282C"/>
              </a:buClr>
              <a:buFont typeface="Wingdings" panose="05000000000000000000" pitchFamily="2" charset="2"/>
              <a:buChar char="v"/>
            </a:pPr>
            <a:r>
              <a:rPr lang="en-GB" sz="4500" dirty="0"/>
              <a:t> Throughout the academic year the children will cover 6 themed topics.</a:t>
            </a:r>
          </a:p>
          <a:p>
            <a:pPr>
              <a:spcBef>
                <a:spcPts val="2400"/>
              </a:spcBef>
              <a:buClr>
                <a:srgbClr val="90282C"/>
              </a:buClr>
              <a:buFont typeface="Wingdings" panose="05000000000000000000" pitchFamily="2" charset="2"/>
              <a:buChar char="v"/>
            </a:pPr>
            <a:r>
              <a:rPr lang="en-GB" sz="4500" dirty="0"/>
              <a:t> Two and half hours is dedicated to RE each week. </a:t>
            </a:r>
          </a:p>
        </p:txBody>
      </p:sp>
      <p:cxnSp>
        <p:nvCxnSpPr>
          <p:cNvPr id="6" name="Straight Connector 5">
            <a:extLst>
              <a:ext uri="{FF2B5EF4-FFF2-40B4-BE49-F238E27FC236}">
                <a16:creationId xmlns:a16="http://schemas.microsoft.com/office/drawing/2014/main" id="{A0F83CFC-6FA3-42E9-83BD-C7691AF975E6}"/>
              </a:ext>
            </a:extLst>
          </p:cNvPr>
          <p:cNvCxnSpPr/>
          <p:nvPr/>
        </p:nvCxnSpPr>
        <p:spPr>
          <a:xfrm>
            <a:off x="587188" y="1341924"/>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pic>
        <p:nvPicPr>
          <p:cNvPr id="8" name="Picture 2">
            <a:extLst>
              <a:ext uri="{FF2B5EF4-FFF2-40B4-BE49-F238E27FC236}">
                <a16:creationId xmlns:a16="http://schemas.microsoft.com/office/drawing/2014/main" id="{AF05E06A-A41D-4E02-AA86-B3A8200F0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5153" y="1662184"/>
            <a:ext cx="3529960" cy="23690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a:extLst>
              <a:ext uri="{FF2B5EF4-FFF2-40B4-BE49-F238E27FC236}">
                <a16:creationId xmlns:a16="http://schemas.microsoft.com/office/drawing/2014/main" id="{9C8C3AB1-F233-43C8-BAC6-0343E3C927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9455" y="4269106"/>
            <a:ext cx="3701526" cy="23690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279989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AC7F5-3290-47F6-85E5-4DC8C05B3BBF}"/>
              </a:ext>
            </a:extLst>
          </p:cNvPr>
          <p:cNvSpPr>
            <a:spLocks noGrp="1"/>
          </p:cNvSpPr>
          <p:nvPr>
            <p:ph type="title"/>
          </p:nvPr>
        </p:nvSpPr>
        <p:spPr>
          <a:xfrm>
            <a:off x="520148" y="235332"/>
            <a:ext cx="10515600" cy="1325563"/>
          </a:xfrm>
        </p:spPr>
        <p:txBody>
          <a:bodyPr/>
          <a:lstStyle/>
          <a:p>
            <a:r>
              <a:rPr lang="en-GB" b="1" dirty="0">
                <a:solidFill>
                  <a:srgbClr val="90282C"/>
                </a:solidFill>
              </a:rPr>
              <a:t>Home-School–Parish Links </a:t>
            </a:r>
          </a:p>
        </p:txBody>
      </p:sp>
      <p:sp>
        <p:nvSpPr>
          <p:cNvPr id="3" name="Content Placeholder 2">
            <a:extLst>
              <a:ext uri="{FF2B5EF4-FFF2-40B4-BE49-F238E27FC236}">
                <a16:creationId xmlns:a16="http://schemas.microsoft.com/office/drawing/2014/main" id="{D7DE6857-8717-4B65-A733-7B58389E08B6}"/>
              </a:ext>
            </a:extLst>
          </p:cNvPr>
          <p:cNvSpPr>
            <a:spLocks noGrp="1"/>
          </p:cNvSpPr>
          <p:nvPr>
            <p:ph idx="1"/>
          </p:nvPr>
        </p:nvSpPr>
        <p:spPr>
          <a:xfrm>
            <a:off x="520148" y="1934818"/>
            <a:ext cx="8584095" cy="4492486"/>
          </a:xfrm>
        </p:spPr>
        <p:txBody>
          <a:bodyPr>
            <a:normAutofit fontScale="85000" lnSpcReduction="20000"/>
          </a:bodyPr>
          <a:lstStyle/>
          <a:p>
            <a:pPr>
              <a:spcBef>
                <a:spcPts val="2400"/>
              </a:spcBef>
              <a:buClr>
                <a:srgbClr val="90282C"/>
              </a:buClr>
              <a:buFont typeface="Wingdings" panose="05000000000000000000" pitchFamily="2" charset="2"/>
              <a:buChar char="v"/>
            </a:pPr>
            <a:r>
              <a:rPr lang="en-GB" sz="2800" dirty="0"/>
              <a:t> </a:t>
            </a:r>
            <a:r>
              <a:rPr lang="en-GB" sz="3300" dirty="0"/>
              <a:t>Fr Scanlon and Fr Jose are regular visitors to our school.</a:t>
            </a:r>
          </a:p>
          <a:p>
            <a:pPr>
              <a:spcBef>
                <a:spcPts val="2400"/>
              </a:spcBef>
              <a:buClr>
                <a:srgbClr val="90282C"/>
              </a:buClr>
              <a:buFont typeface="Wingdings" panose="05000000000000000000" pitchFamily="2" charset="2"/>
              <a:buChar char="v"/>
            </a:pPr>
            <a:r>
              <a:rPr lang="en-GB" sz="3300" dirty="0"/>
              <a:t> Regular school celebrations take place with open invitations to the parish community, e.g. class Masses, whole school Family masses, services of Reconciliation, Advent service, May procession  etc.</a:t>
            </a:r>
          </a:p>
          <a:p>
            <a:pPr>
              <a:spcBef>
                <a:spcPts val="2400"/>
              </a:spcBef>
              <a:buClr>
                <a:srgbClr val="90282C"/>
              </a:buClr>
              <a:buFont typeface="Wingdings" panose="05000000000000000000" pitchFamily="2" charset="2"/>
              <a:buChar char="v"/>
            </a:pPr>
            <a:r>
              <a:rPr lang="en-GB" sz="3300" dirty="0"/>
              <a:t>Children are encouraged to remember those in need, arranging and organising fundraising activities, supporting Fairtrade and </a:t>
            </a:r>
            <a:r>
              <a:rPr lang="en-GB" sz="3300" dirty="0" err="1"/>
              <a:t>Cafod</a:t>
            </a:r>
            <a:r>
              <a:rPr lang="en-GB" sz="3300" dirty="0"/>
              <a:t> and donating to collections for various charities.</a:t>
            </a:r>
          </a:p>
          <a:p>
            <a:pPr>
              <a:spcBef>
                <a:spcPts val="2400"/>
              </a:spcBef>
              <a:buClr>
                <a:srgbClr val="90282C"/>
              </a:buClr>
              <a:buFont typeface="Wingdings" panose="05000000000000000000" pitchFamily="2" charset="2"/>
              <a:buChar char="v"/>
            </a:pPr>
            <a:r>
              <a:rPr lang="en-GB" sz="3300" dirty="0"/>
              <a:t>Termly meetings to discuss children’s progress with child’s class teachers.</a:t>
            </a:r>
          </a:p>
          <a:p>
            <a:pPr>
              <a:spcBef>
                <a:spcPts val="2400"/>
              </a:spcBef>
              <a:buClr>
                <a:srgbClr val="90282C"/>
              </a:buClr>
              <a:buFont typeface="Wingdings" panose="05000000000000000000" pitchFamily="2" charset="2"/>
              <a:buChar char="v"/>
            </a:pPr>
            <a:endParaRPr lang="en-GB" dirty="0">
              <a:latin typeface="Comic Sans MS" panose="030F0702030302020204" pitchFamily="66" charset="0"/>
            </a:endParaRPr>
          </a:p>
          <a:p>
            <a:pPr>
              <a:spcBef>
                <a:spcPts val="2400"/>
              </a:spcBef>
              <a:buClr>
                <a:srgbClr val="90282C"/>
              </a:buClr>
              <a:buFont typeface="Wingdings" panose="05000000000000000000" pitchFamily="2" charset="2"/>
              <a:buChar char="v"/>
            </a:pPr>
            <a:endParaRPr lang="en-GB" dirty="0">
              <a:latin typeface="Comic Sans MS" panose="030F0702030302020204" pitchFamily="66" charset="0"/>
            </a:endParaRPr>
          </a:p>
          <a:p>
            <a:pPr>
              <a:spcBef>
                <a:spcPts val="2400"/>
              </a:spcBef>
              <a:buClr>
                <a:srgbClr val="90282C"/>
              </a:buClr>
              <a:buFont typeface="Wingdings" panose="05000000000000000000" pitchFamily="2" charset="2"/>
              <a:buChar char="v"/>
            </a:pPr>
            <a:endParaRPr lang="en-GB" sz="2800" dirty="0"/>
          </a:p>
          <a:p>
            <a:pPr>
              <a:spcBef>
                <a:spcPts val="2400"/>
              </a:spcBef>
              <a:buClr>
                <a:srgbClr val="90282C"/>
              </a:buClr>
              <a:buFont typeface="Wingdings" panose="05000000000000000000" pitchFamily="2" charset="2"/>
              <a:buChar char="v"/>
            </a:pPr>
            <a:endParaRPr lang="en-GB" dirty="0"/>
          </a:p>
        </p:txBody>
      </p:sp>
      <p:cxnSp>
        <p:nvCxnSpPr>
          <p:cNvPr id="4" name="Straight Connector 3">
            <a:extLst>
              <a:ext uri="{FF2B5EF4-FFF2-40B4-BE49-F238E27FC236}">
                <a16:creationId xmlns:a16="http://schemas.microsoft.com/office/drawing/2014/main" id="{E53F9FAB-11F8-49BC-8A4A-F6F7527C84F3}"/>
              </a:ext>
            </a:extLst>
          </p:cNvPr>
          <p:cNvCxnSpPr/>
          <p:nvPr/>
        </p:nvCxnSpPr>
        <p:spPr>
          <a:xfrm>
            <a:off x="587188" y="1341924"/>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pic>
        <p:nvPicPr>
          <p:cNvPr id="5" name="Picture 2">
            <a:extLst>
              <a:ext uri="{FF2B5EF4-FFF2-40B4-BE49-F238E27FC236}">
                <a16:creationId xmlns:a16="http://schemas.microsoft.com/office/drawing/2014/main" id="{B2AEC363-48A2-42AF-84AD-512EB8FC85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4243" y="2058746"/>
            <a:ext cx="2650435" cy="27405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45443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38D5B-3676-4CCC-9D03-A83E9479519E}"/>
              </a:ext>
            </a:extLst>
          </p:cNvPr>
          <p:cNvSpPr>
            <a:spLocks noGrp="1"/>
          </p:cNvSpPr>
          <p:nvPr>
            <p:ph type="title"/>
          </p:nvPr>
        </p:nvSpPr>
        <p:spPr>
          <a:xfrm>
            <a:off x="587188" y="589243"/>
            <a:ext cx="10515600" cy="1325563"/>
          </a:xfrm>
        </p:spPr>
        <p:txBody>
          <a:bodyPr/>
          <a:lstStyle/>
          <a:p>
            <a:r>
              <a:rPr lang="en-GB" b="1" dirty="0">
                <a:solidFill>
                  <a:srgbClr val="90282C"/>
                </a:solidFill>
              </a:rPr>
              <a:t>Physical Education </a:t>
            </a:r>
            <a:br>
              <a:rPr lang="en-GB" dirty="0">
                <a:solidFill>
                  <a:srgbClr val="90282C"/>
                </a:solidFill>
              </a:rPr>
            </a:br>
            <a:endParaRPr lang="en-GB" dirty="0">
              <a:solidFill>
                <a:srgbClr val="90282C"/>
              </a:solidFill>
            </a:endParaRPr>
          </a:p>
        </p:txBody>
      </p:sp>
      <p:sp>
        <p:nvSpPr>
          <p:cNvPr id="3" name="Content Placeholder 2">
            <a:extLst>
              <a:ext uri="{FF2B5EF4-FFF2-40B4-BE49-F238E27FC236}">
                <a16:creationId xmlns:a16="http://schemas.microsoft.com/office/drawing/2014/main" id="{BF2831CC-6C2E-4E78-ABF0-084F9A32E1D8}"/>
              </a:ext>
            </a:extLst>
          </p:cNvPr>
          <p:cNvSpPr>
            <a:spLocks noGrp="1"/>
          </p:cNvSpPr>
          <p:nvPr>
            <p:ph idx="1"/>
          </p:nvPr>
        </p:nvSpPr>
        <p:spPr>
          <a:xfrm>
            <a:off x="4326805" y="1150049"/>
            <a:ext cx="6378710" cy="5707951"/>
          </a:xfrm>
        </p:spPr>
        <p:txBody>
          <a:bodyPr>
            <a:normAutofit fontScale="92500" lnSpcReduction="20000"/>
          </a:bodyPr>
          <a:lstStyle/>
          <a:p>
            <a:pPr marL="0" indent="0">
              <a:buNone/>
            </a:pPr>
            <a:endParaRPr lang="en-GB" i="1" dirty="0"/>
          </a:p>
          <a:p>
            <a:pPr>
              <a:spcBef>
                <a:spcPts val="2400"/>
              </a:spcBef>
              <a:buClr>
                <a:srgbClr val="90282C"/>
              </a:buClr>
              <a:buFont typeface="Wingdings" panose="05000000000000000000" pitchFamily="2" charset="2"/>
              <a:buChar char="v"/>
            </a:pPr>
            <a:r>
              <a:rPr lang="en-GB" altLang="en-US" dirty="0"/>
              <a:t> The school will notify you of the chosen day for PE at the start of term. </a:t>
            </a:r>
          </a:p>
          <a:p>
            <a:pPr>
              <a:spcBef>
                <a:spcPts val="2400"/>
              </a:spcBef>
              <a:buClr>
                <a:srgbClr val="90282C"/>
              </a:buClr>
              <a:buFont typeface="Wingdings" panose="05000000000000000000" pitchFamily="2" charset="2"/>
              <a:buChar char="v"/>
            </a:pPr>
            <a:r>
              <a:rPr lang="en-GB" i="1" dirty="0"/>
              <a:t> </a:t>
            </a:r>
            <a:r>
              <a:rPr lang="en-GB" dirty="0"/>
              <a:t>The children are to change into PE kit in school. This consists of black/blue shorts, leggings or joggers, white t-shirt and trainers. Please bring this into school with all items clearly labelled.</a:t>
            </a:r>
          </a:p>
          <a:p>
            <a:pPr>
              <a:spcBef>
                <a:spcPts val="2400"/>
              </a:spcBef>
              <a:buClr>
                <a:srgbClr val="90282C"/>
              </a:buClr>
              <a:buFont typeface="Wingdings" panose="05000000000000000000" pitchFamily="2" charset="2"/>
              <a:buChar char="v"/>
            </a:pPr>
            <a:r>
              <a:rPr lang="en-GB" i="1" dirty="0"/>
              <a:t> </a:t>
            </a:r>
            <a:r>
              <a:rPr lang="en-GB" altLang="en-US" sz="2800" dirty="0"/>
              <a:t>If your child wears earrings, please take them out before they come to school or put tape/a plaster over them. Only stud earrings are allowed, no hoops at all, for safety reasons.</a:t>
            </a:r>
          </a:p>
          <a:p>
            <a:pPr>
              <a:spcBef>
                <a:spcPts val="2400"/>
              </a:spcBef>
              <a:buClr>
                <a:srgbClr val="90282C"/>
              </a:buClr>
              <a:buFont typeface="Wingdings" panose="05000000000000000000" pitchFamily="2" charset="2"/>
              <a:buChar char="v"/>
            </a:pPr>
            <a:r>
              <a:rPr lang="en-GB" altLang="en-US" sz="2800" dirty="0"/>
              <a:t> If your child cannot participate in PE – we kindly ask you to inform the school. </a:t>
            </a:r>
          </a:p>
          <a:p>
            <a:pPr marL="0" indent="0">
              <a:spcBef>
                <a:spcPts val="2400"/>
              </a:spcBef>
              <a:buClr>
                <a:srgbClr val="90282C"/>
              </a:buClr>
              <a:buNone/>
            </a:pPr>
            <a:endParaRPr lang="en-GB" altLang="en-US" sz="2800" dirty="0"/>
          </a:p>
          <a:p>
            <a:pPr>
              <a:spcBef>
                <a:spcPts val="2400"/>
              </a:spcBef>
              <a:buClr>
                <a:srgbClr val="90282C"/>
              </a:buClr>
              <a:buFont typeface="Wingdings" panose="05000000000000000000" pitchFamily="2" charset="2"/>
              <a:buChar char="v"/>
            </a:pPr>
            <a:endParaRPr lang="en-GB" i="1" dirty="0"/>
          </a:p>
        </p:txBody>
      </p:sp>
      <p:cxnSp>
        <p:nvCxnSpPr>
          <p:cNvPr id="4" name="Straight Connector 3">
            <a:extLst>
              <a:ext uri="{FF2B5EF4-FFF2-40B4-BE49-F238E27FC236}">
                <a16:creationId xmlns:a16="http://schemas.microsoft.com/office/drawing/2014/main" id="{0650E9FA-E3B5-4995-B87A-73E226E3779F}"/>
              </a:ext>
            </a:extLst>
          </p:cNvPr>
          <p:cNvCxnSpPr/>
          <p:nvPr/>
        </p:nvCxnSpPr>
        <p:spPr>
          <a:xfrm>
            <a:off x="587188" y="1341924"/>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pic>
        <p:nvPicPr>
          <p:cNvPr id="5" name="Picture 4">
            <a:extLst>
              <a:ext uri="{FF2B5EF4-FFF2-40B4-BE49-F238E27FC236}">
                <a16:creationId xmlns:a16="http://schemas.microsoft.com/office/drawing/2014/main" id="{068E42F8-813D-4AF7-9AE6-58974169E10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1692" y="1914806"/>
            <a:ext cx="3840480" cy="2882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11762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22E262-227D-2621-C6D8-4C62E6475D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2B5E63-CF70-1837-3273-F719F450CF7F}"/>
              </a:ext>
            </a:extLst>
          </p:cNvPr>
          <p:cNvSpPr>
            <a:spLocks noGrp="1"/>
          </p:cNvSpPr>
          <p:nvPr>
            <p:ph type="title"/>
          </p:nvPr>
        </p:nvSpPr>
        <p:spPr>
          <a:xfrm>
            <a:off x="739588" y="4640"/>
            <a:ext cx="10515600" cy="1325563"/>
          </a:xfrm>
        </p:spPr>
        <p:txBody>
          <a:bodyPr/>
          <a:lstStyle/>
          <a:p>
            <a:r>
              <a:rPr lang="en-GB" b="1" dirty="0">
                <a:solidFill>
                  <a:srgbClr val="90282C"/>
                </a:solidFill>
              </a:rPr>
              <a:t>School Nurse</a:t>
            </a:r>
            <a:endParaRPr lang="en-GB" dirty="0"/>
          </a:p>
        </p:txBody>
      </p:sp>
      <p:cxnSp>
        <p:nvCxnSpPr>
          <p:cNvPr id="4" name="Straight Connector 3">
            <a:extLst>
              <a:ext uri="{FF2B5EF4-FFF2-40B4-BE49-F238E27FC236}">
                <a16:creationId xmlns:a16="http://schemas.microsoft.com/office/drawing/2014/main" id="{71E31BF8-690E-DCA0-F644-22584BC1BFDF}"/>
              </a:ext>
            </a:extLst>
          </p:cNvPr>
          <p:cNvCxnSpPr/>
          <p:nvPr/>
        </p:nvCxnSpPr>
        <p:spPr>
          <a:xfrm>
            <a:off x="587188" y="1482601"/>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pic>
        <p:nvPicPr>
          <p:cNvPr id="7" name="Online Media 6" title="Cardiff and Vale School Nursing Team">
            <a:hlinkClick r:id="" action="ppaction://media"/>
            <a:extLst>
              <a:ext uri="{FF2B5EF4-FFF2-40B4-BE49-F238E27FC236}">
                <a16:creationId xmlns:a16="http://schemas.microsoft.com/office/drawing/2014/main" id="{B222BF0C-B269-62E2-21BA-B0A7D93185BA}"/>
              </a:ext>
            </a:extLst>
          </p:cNvPr>
          <p:cNvPicPr>
            <a:picLocks noGrp="1" noRot="1" noChangeAspect="1"/>
          </p:cNvPicPr>
          <p:nvPr>
            <p:ph idx="1"/>
            <a:videoFile r:link="rId1"/>
          </p:nvPr>
        </p:nvPicPr>
        <p:blipFill>
          <a:blip r:embed="rId3"/>
          <a:stretch>
            <a:fillRect/>
          </a:stretch>
        </p:blipFill>
        <p:spPr>
          <a:xfrm>
            <a:off x="652275" y="925830"/>
            <a:ext cx="10411965" cy="5883158"/>
          </a:xfrm>
          <a:prstGeom prst="rect">
            <a:avLst/>
          </a:prstGeom>
        </p:spPr>
      </p:pic>
      <p:sp>
        <p:nvSpPr>
          <p:cNvPr id="8" name="TextBox 7">
            <a:extLst>
              <a:ext uri="{FF2B5EF4-FFF2-40B4-BE49-F238E27FC236}">
                <a16:creationId xmlns:a16="http://schemas.microsoft.com/office/drawing/2014/main" id="{5B48CE7A-F9DC-484D-CCC4-F5F56E82F374}"/>
              </a:ext>
            </a:extLst>
          </p:cNvPr>
          <p:cNvSpPr txBox="1"/>
          <p:nvPr/>
        </p:nvSpPr>
        <p:spPr>
          <a:xfrm>
            <a:off x="8663940" y="61473"/>
            <a:ext cx="3348990" cy="369332"/>
          </a:xfrm>
          <a:prstGeom prst="rect">
            <a:avLst/>
          </a:prstGeom>
          <a:noFill/>
        </p:spPr>
        <p:txBody>
          <a:bodyPr wrap="square" rtlCol="0">
            <a:spAutoFit/>
          </a:bodyPr>
          <a:lstStyle/>
          <a:p>
            <a:r>
              <a:rPr lang="en-GB" dirty="0">
                <a:hlinkClick r:id="rId4"/>
              </a:rPr>
              <a:t>https://youtu.be/-_goO80d_W0</a:t>
            </a:r>
            <a:r>
              <a:rPr lang="en-GB" dirty="0"/>
              <a:t> </a:t>
            </a:r>
          </a:p>
        </p:txBody>
      </p:sp>
    </p:spTree>
    <p:extLst>
      <p:ext uri="{BB962C8B-B14F-4D97-AF65-F5344CB8AC3E}">
        <p14:creationId xmlns:p14="http://schemas.microsoft.com/office/powerpoint/2010/main" val="2177832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9F946-342F-4CE1-8173-0108CCCEDC15}"/>
              </a:ext>
            </a:extLst>
          </p:cNvPr>
          <p:cNvSpPr>
            <a:spLocks noGrp="1"/>
          </p:cNvSpPr>
          <p:nvPr>
            <p:ph type="title"/>
          </p:nvPr>
        </p:nvSpPr>
        <p:spPr>
          <a:xfrm>
            <a:off x="587187" y="231121"/>
            <a:ext cx="10515600" cy="1325563"/>
          </a:xfrm>
        </p:spPr>
        <p:txBody>
          <a:bodyPr>
            <a:normAutofit/>
          </a:bodyPr>
          <a:lstStyle/>
          <a:p>
            <a:r>
              <a:rPr lang="en-GB" b="1" dirty="0">
                <a:solidFill>
                  <a:srgbClr val="90282C"/>
                </a:solidFill>
              </a:rPr>
              <a:t>How can I get my child ready for school?</a:t>
            </a:r>
            <a:br>
              <a:rPr lang="en-GB" sz="4400" kern="10" dirty="0">
                <a:ln w="9525">
                  <a:solidFill>
                    <a:srgbClr val="DDDDDD"/>
                  </a:solidFill>
                  <a:round/>
                  <a:headEnd/>
                  <a:tailEnd/>
                </a:ln>
                <a:latin typeface="Berlin Sans FB" panose="020B0604020202020204" pitchFamily="34" charset="0"/>
              </a:rPr>
            </a:br>
            <a:r>
              <a:rPr lang="en-GB" sz="2800" kern="10" dirty="0">
                <a:ln w="9525">
                  <a:solidFill>
                    <a:srgbClr val="DDDDDD"/>
                  </a:solidFill>
                  <a:round/>
                  <a:headEnd/>
                  <a:tailEnd/>
                </a:ln>
                <a:latin typeface="Berlin Sans FB" panose="020B0604020202020204" pitchFamily="34" charset="0"/>
              </a:rPr>
              <a:t>Can your child ……</a:t>
            </a:r>
            <a:endParaRPr lang="en-GB" sz="2800" b="1" dirty="0">
              <a:solidFill>
                <a:srgbClr val="90282C"/>
              </a:solidFill>
            </a:endParaRPr>
          </a:p>
        </p:txBody>
      </p:sp>
      <p:sp>
        <p:nvSpPr>
          <p:cNvPr id="3" name="Content Placeholder 2">
            <a:extLst>
              <a:ext uri="{FF2B5EF4-FFF2-40B4-BE49-F238E27FC236}">
                <a16:creationId xmlns:a16="http://schemas.microsoft.com/office/drawing/2014/main" id="{3E586335-38EB-46E3-8897-2D4CE63D9970}"/>
              </a:ext>
            </a:extLst>
          </p:cNvPr>
          <p:cNvSpPr>
            <a:spLocks noGrp="1"/>
          </p:cNvSpPr>
          <p:nvPr>
            <p:ph idx="1"/>
          </p:nvPr>
        </p:nvSpPr>
        <p:spPr>
          <a:xfrm>
            <a:off x="587187" y="1802296"/>
            <a:ext cx="10618695" cy="4306953"/>
          </a:xfrm>
        </p:spPr>
        <p:txBody>
          <a:bodyPr>
            <a:normAutofit/>
          </a:bodyPr>
          <a:lstStyle/>
          <a:p>
            <a:pPr>
              <a:spcBef>
                <a:spcPts val="2400"/>
              </a:spcBef>
              <a:buClr>
                <a:srgbClr val="90282C"/>
              </a:buClr>
              <a:buFont typeface="Wingdings" panose="05000000000000000000" pitchFamily="2" charset="2"/>
              <a:buChar char="v"/>
            </a:pPr>
            <a:r>
              <a:rPr lang="en-GB" sz="2400" dirty="0"/>
              <a:t>dress/undress themselves?</a:t>
            </a:r>
          </a:p>
          <a:p>
            <a:pPr>
              <a:spcBef>
                <a:spcPts val="2400"/>
              </a:spcBef>
              <a:buClr>
                <a:srgbClr val="90282C"/>
              </a:buClr>
              <a:buFont typeface="Wingdings" panose="05000000000000000000" pitchFamily="2" charset="2"/>
              <a:buChar char="v"/>
            </a:pPr>
            <a:r>
              <a:rPr lang="en-GB" sz="2400" dirty="0"/>
              <a:t> Use the toilet </a:t>
            </a:r>
            <a:r>
              <a:rPr lang="en-GB" sz="2400" b="1" dirty="0"/>
              <a:t>unassisted</a:t>
            </a:r>
            <a:r>
              <a:rPr lang="en-GB" sz="2400" dirty="0"/>
              <a:t> and show good personal hygiene?</a:t>
            </a:r>
          </a:p>
          <a:p>
            <a:pPr>
              <a:spcBef>
                <a:spcPts val="2400"/>
              </a:spcBef>
              <a:buClr>
                <a:srgbClr val="90282C"/>
              </a:buClr>
              <a:buFont typeface="Wingdings" panose="05000000000000000000" pitchFamily="2" charset="2"/>
              <a:buChar char="v"/>
            </a:pPr>
            <a:r>
              <a:rPr lang="en-GB" sz="2400" dirty="0"/>
              <a:t>recognise numbers; count to at least 10?</a:t>
            </a:r>
          </a:p>
          <a:p>
            <a:pPr>
              <a:spcBef>
                <a:spcPts val="2400"/>
              </a:spcBef>
              <a:buClr>
                <a:srgbClr val="90282C"/>
              </a:buClr>
              <a:buFont typeface="Wingdings" panose="05000000000000000000" pitchFamily="2" charset="2"/>
              <a:buChar char="v"/>
            </a:pPr>
            <a:r>
              <a:rPr lang="en-GB" sz="2400" dirty="0"/>
              <a:t>recognise colours and simple shapes?</a:t>
            </a:r>
          </a:p>
          <a:p>
            <a:pPr>
              <a:spcBef>
                <a:spcPts val="2400"/>
              </a:spcBef>
              <a:buClr>
                <a:srgbClr val="90282C"/>
              </a:buClr>
              <a:buFont typeface="Wingdings" panose="05000000000000000000" pitchFamily="2" charset="2"/>
              <a:buChar char="v"/>
            </a:pPr>
            <a:r>
              <a:rPr lang="en-GB" sz="2400" dirty="0"/>
              <a:t>make marks; recognise and/or write their name?</a:t>
            </a:r>
          </a:p>
          <a:p>
            <a:pPr>
              <a:spcBef>
                <a:spcPts val="2400"/>
              </a:spcBef>
              <a:buClr>
                <a:srgbClr val="90282C"/>
              </a:buClr>
              <a:buFont typeface="Wingdings" panose="05000000000000000000" pitchFamily="2" charset="2"/>
              <a:buChar char="v"/>
            </a:pPr>
            <a:r>
              <a:rPr lang="en-GB" sz="2400" dirty="0"/>
              <a:t> recognise and sound letters</a:t>
            </a:r>
          </a:p>
          <a:p>
            <a:pPr>
              <a:spcBef>
                <a:spcPts val="2400"/>
              </a:spcBef>
              <a:buClr>
                <a:srgbClr val="90282C"/>
              </a:buClr>
              <a:buFont typeface="Wingdings" panose="05000000000000000000" pitchFamily="2" charset="2"/>
              <a:buChar char="v"/>
            </a:pPr>
            <a:r>
              <a:rPr lang="en-GB" sz="2400" dirty="0"/>
              <a:t>use child friendly scissors?</a:t>
            </a:r>
          </a:p>
          <a:p>
            <a:pPr marL="0" indent="0">
              <a:spcBef>
                <a:spcPts val="2400"/>
              </a:spcBef>
              <a:buClr>
                <a:srgbClr val="90282C"/>
              </a:buClr>
              <a:buNone/>
            </a:pPr>
            <a:endParaRPr lang="en-GB" sz="2400" dirty="0"/>
          </a:p>
          <a:p>
            <a:pPr>
              <a:spcBef>
                <a:spcPts val="2400"/>
              </a:spcBef>
              <a:buClr>
                <a:srgbClr val="90282C"/>
              </a:buClr>
              <a:buFont typeface="Wingdings" panose="05000000000000000000" pitchFamily="2" charset="2"/>
              <a:buChar char="v"/>
            </a:pPr>
            <a:endParaRPr lang="en-GB" sz="2400" dirty="0"/>
          </a:p>
          <a:p>
            <a:pPr>
              <a:spcBef>
                <a:spcPts val="2400"/>
              </a:spcBef>
              <a:buClr>
                <a:srgbClr val="90282C"/>
              </a:buClr>
              <a:buFont typeface="Wingdings" panose="05000000000000000000" pitchFamily="2" charset="2"/>
              <a:buChar char="v"/>
            </a:pPr>
            <a:endParaRPr lang="en-GB" sz="2400" b="1" dirty="0"/>
          </a:p>
          <a:p>
            <a:pPr>
              <a:spcBef>
                <a:spcPts val="2400"/>
              </a:spcBef>
              <a:buClr>
                <a:srgbClr val="90282C"/>
              </a:buClr>
              <a:buFont typeface="Wingdings" panose="05000000000000000000" pitchFamily="2" charset="2"/>
              <a:buChar char="v"/>
            </a:pPr>
            <a:endParaRPr lang="en-GB" sz="2400" b="1" dirty="0"/>
          </a:p>
        </p:txBody>
      </p:sp>
      <p:cxnSp>
        <p:nvCxnSpPr>
          <p:cNvPr id="4" name="Straight Connector 3">
            <a:extLst>
              <a:ext uri="{FF2B5EF4-FFF2-40B4-BE49-F238E27FC236}">
                <a16:creationId xmlns:a16="http://schemas.microsoft.com/office/drawing/2014/main" id="{2F291039-0959-4402-A8DD-C69FDDDC0335}"/>
              </a:ext>
            </a:extLst>
          </p:cNvPr>
          <p:cNvCxnSpPr/>
          <p:nvPr/>
        </p:nvCxnSpPr>
        <p:spPr>
          <a:xfrm>
            <a:off x="0" y="1382564"/>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717110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4F597-9EE4-4EE5-A052-EAEE8D810BE2}"/>
              </a:ext>
            </a:extLst>
          </p:cNvPr>
          <p:cNvSpPr>
            <a:spLocks noGrp="1"/>
          </p:cNvSpPr>
          <p:nvPr>
            <p:ph type="title"/>
          </p:nvPr>
        </p:nvSpPr>
        <p:spPr>
          <a:xfrm>
            <a:off x="578893" y="454772"/>
            <a:ext cx="10515600" cy="1325563"/>
          </a:xfrm>
        </p:spPr>
        <p:txBody>
          <a:bodyPr/>
          <a:lstStyle/>
          <a:p>
            <a:r>
              <a:rPr lang="en-GB" b="1" i="0" dirty="0">
                <a:solidFill>
                  <a:srgbClr val="90282C"/>
                </a:solidFill>
                <a:effectLst/>
              </a:rPr>
              <a:t>Homework</a:t>
            </a:r>
            <a:br>
              <a:rPr lang="en-GB" b="1" i="0" dirty="0">
                <a:solidFill>
                  <a:srgbClr val="90282C"/>
                </a:solidFill>
                <a:effectLst/>
                <a:latin typeface="Arial" panose="020B0604020202020204" pitchFamily="34" charset="0"/>
              </a:rPr>
            </a:br>
            <a:endParaRPr lang="en-GB" dirty="0">
              <a:solidFill>
                <a:srgbClr val="90282C"/>
              </a:solidFill>
            </a:endParaRPr>
          </a:p>
        </p:txBody>
      </p:sp>
      <p:sp>
        <p:nvSpPr>
          <p:cNvPr id="3" name="Content Placeholder 2">
            <a:extLst>
              <a:ext uri="{FF2B5EF4-FFF2-40B4-BE49-F238E27FC236}">
                <a16:creationId xmlns:a16="http://schemas.microsoft.com/office/drawing/2014/main" id="{4876260D-BA20-4664-8727-DD31813EF5C4}"/>
              </a:ext>
            </a:extLst>
          </p:cNvPr>
          <p:cNvSpPr>
            <a:spLocks noGrp="1"/>
          </p:cNvSpPr>
          <p:nvPr>
            <p:ph idx="1"/>
          </p:nvPr>
        </p:nvSpPr>
        <p:spPr>
          <a:xfrm>
            <a:off x="578893" y="1767083"/>
            <a:ext cx="11034214" cy="4351338"/>
          </a:xfrm>
        </p:spPr>
        <p:txBody>
          <a:bodyPr/>
          <a:lstStyle/>
          <a:p>
            <a:pPr>
              <a:spcBef>
                <a:spcPts val="2400"/>
              </a:spcBef>
              <a:buClr>
                <a:srgbClr val="90282C"/>
              </a:buClr>
              <a:buFont typeface="Wingdings" panose="05000000000000000000" pitchFamily="2" charset="2"/>
              <a:buChar char="v"/>
            </a:pPr>
            <a:r>
              <a:rPr lang="en-GB" altLang="en-US" sz="2800" dirty="0"/>
              <a:t>Books are sent home each week – please read with your child at least </a:t>
            </a:r>
            <a:r>
              <a:rPr lang="en-GB" altLang="en-US" sz="2800" b="1" dirty="0"/>
              <a:t>3-4 times a week</a:t>
            </a:r>
            <a:r>
              <a:rPr lang="en-GB" altLang="en-US" sz="2800" dirty="0"/>
              <a:t>.</a:t>
            </a:r>
          </a:p>
          <a:p>
            <a:pPr>
              <a:spcBef>
                <a:spcPts val="2400"/>
              </a:spcBef>
              <a:buClr>
                <a:srgbClr val="90282C"/>
              </a:buClr>
              <a:buFont typeface="Wingdings" panose="05000000000000000000" pitchFamily="2" charset="2"/>
              <a:buChar char="v"/>
            </a:pPr>
            <a:r>
              <a:rPr lang="en-GB" altLang="en-US" dirty="0"/>
              <a:t> Weekly homework consisting of Literacy or Numeracy. </a:t>
            </a:r>
          </a:p>
          <a:p>
            <a:pPr>
              <a:spcBef>
                <a:spcPts val="2400"/>
              </a:spcBef>
              <a:buClr>
                <a:srgbClr val="90282C"/>
              </a:buClr>
              <a:buFont typeface="Wingdings" panose="05000000000000000000" pitchFamily="2" charset="2"/>
              <a:buChar char="v"/>
            </a:pPr>
            <a:r>
              <a:rPr lang="en-GB" altLang="en-US" dirty="0"/>
              <a:t> The school also has websites -  we use; </a:t>
            </a:r>
            <a:r>
              <a:rPr lang="en-GB" altLang="en-US" dirty="0" err="1"/>
              <a:t>Bugclub</a:t>
            </a:r>
            <a:r>
              <a:rPr lang="en-GB" altLang="en-US" dirty="0"/>
              <a:t> for reading, Mathletics for mathematics, </a:t>
            </a:r>
            <a:r>
              <a:rPr lang="en-GB" altLang="en-US" dirty="0" err="1"/>
              <a:t>Letterjoin</a:t>
            </a:r>
            <a:r>
              <a:rPr lang="en-GB" altLang="en-US" dirty="0"/>
              <a:t> for handwriting and Hwb for IT Activities.</a:t>
            </a:r>
          </a:p>
          <a:p>
            <a:pPr>
              <a:spcBef>
                <a:spcPts val="2400"/>
              </a:spcBef>
              <a:buClr>
                <a:srgbClr val="90282C"/>
              </a:buClr>
              <a:buFont typeface="Wingdings" panose="05000000000000000000" pitchFamily="2" charset="2"/>
              <a:buChar char="v"/>
            </a:pPr>
            <a:r>
              <a:rPr lang="en-GB" altLang="en-US" sz="2800" dirty="0"/>
              <a:t> Homework bags are sent home on a Friday – to be returned on Wednesday of the following week.</a:t>
            </a:r>
          </a:p>
          <a:p>
            <a:pPr marL="0" indent="0">
              <a:spcBef>
                <a:spcPts val="2400"/>
              </a:spcBef>
              <a:buClr>
                <a:srgbClr val="90282C"/>
              </a:buClr>
              <a:buNone/>
            </a:pPr>
            <a:endParaRPr lang="en-GB" altLang="en-US" sz="2800" dirty="0"/>
          </a:p>
          <a:p>
            <a:pPr>
              <a:spcBef>
                <a:spcPts val="2400"/>
              </a:spcBef>
              <a:buClr>
                <a:srgbClr val="90282C"/>
              </a:buClr>
              <a:buFont typeface="Wingdings" panose="05000000000000000000" pitchFamily="2" charset="2"/>
              <a:buChar char="v"/>
            </a:pPr>
            <a:endParaRPr lang="en-GB" altLang="en-US" dirty="0">
              <a:latin typeface="Comic Sans MS" panose="030F0702030302020204" pitchFamily="66" charset="0"/>
            </a:endParaRPr>
          </a:p>
          <a:p>
            <a:pPr>
              <a:spcBef>
                <a:spcPts val="2400"/>
              </a:spcBef>
              <a:buClr>
                <a:srgbClr val="90282C"/>
              </a:buClr>
              <a:buFont typeface="Wingdings" panose="05000000000000000000" pitchFamily="2" charset="2"/>
              <a:buChar char="v"/>
            </a:pPr>
            <a:endParaRPr lang="en-GB" altLang="en-US" sz="2800" dirty="0">
              <a:latin typeface="Comic Sans MS" panose="030F0702030302020204" pitchFamily="66" charset="0"/>
            </a:endParaRPr>
          </a:p>
          <a:p>
            <a:pPr>
              <a:spcBef>
                <a:spcPts val="2400"/>
              </a:spcBef>
              <a:buClr>
                <a:srgbClr val="90282C"/>
              </a:buClr>
              <a:buFont typeface="Wingdings" panose="05000000000000000000" pitchFamily="2" charset="2"/>
              <a:buChar char="v"/>
            </a:pPr>
            <a:endParaRPr lang="en-GB" dirty="0"/>
          </a:p>
        </p:txBody>
      </p:sp>
      <p:cxnSp>
        <p:nvCxnSpPr>
          <p:cNvPr id="4" name="Straight Connector 3">
            <a:extLst>
              <a:ext uri="{FF2B5EF4-FFF2-40B4-BE49-F238E27FC236}">
                <a16:creationId xmlns:a16="http://schemas.microsoft.com/office/drawing/2014/main" id="{71951E11-D22B-4FCA-AA08-E69669078C2D}"/>
              </a:ext>
            </a:extLst>
          </p:cNvPr>
          <p:cNvCxnSpPr/>
          <p:nvPr/>
        </p:nvCxnSpPr>
        <p:spPr>
          <a:xfrm>
            <a:off x="587188" y="1341924"/>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997105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63344-B9F0-4658-A0EE-B24DB9AE4C46}"/>
              </a:ext>
            </a:extLst>
          </p:cNvPr>
          <p:cNvSpPr>
            <a:spLocks noGrp="1"/>
          </p:cNvSpPr>
          <p:nvPr>
            <p:ph type="title"/>
          </p:nvPr>
        </p:nvSpPr>
        <p:spPr>
          <a:xfrm>
            <a:off x="587188" y="175983"/>
            <a:ext cx="10515600" cy="1325563"/>
          </a:xfrm>
        </p:spPr>
        <p:txBody>
          <a:bodyPr/>
          <a:lstStyle/>
          <a:p>
            <a:r>
              <a:rPr lang="en-GB" b="1" dirty="0">
                <a:solidFill>
                  <a:srgbClr val="90282C"/>
                </a:solidFill>
              </a:rPr>
              <a:t>Uniform</a:t>
            </a:r>
          </a:p>
        </p:txBody>
      </p:sp>
      <p:cxnSp>
        <p:nvCxnSpPr>
          <p:cNvPr id="4" name="Straight Connector 3">
            <a:extLst>
              <a:ext uri="{FF2B5EF4-FFF2-40B4-BE49-F238E27FC236}">
                <a16:creationId xmlns:a16="http://schemas.microsoft.com/office/drawing/2014/main" id="{F2851BE9-B329-474E-B7D2-75FD72F3CD95}"/>
              </a:ext>
            </a:extLst>
          </p:cNvPr>
          <p:cNvCxnSpPr/>
          <p:nvPr/>
        </p:nvCxnSpPr>
        <p:spPr>
          <a:xfrm>
            <a:off x="587188" y="1341924"/>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sp>
        <p:nvSpPr>
          <p:cNvPr id="6" name="Content Placeholder 5">
            <a:extLst>
              <a:ext uri="{FF2B5EF4-FFF2-40B4-BE49-F238E27FC236}">
                <a16:creationId xmlns:a16="http://schemas.microsoft.com/office/drawing/2014/main" id="{B3DBD529-AF64-4494-906D-07F2193CE0C9}"/>
              </a:ext>
            </a:extLst>
          </p:cNvPr>
          <p:cNvSpPr>
            <a:spLocks noGrp="1"/>
          </p:cNvSpPr>
          <p:nvPr>
            <p:ph idx="1"/>
          </p:nvPr>
        </p:nvSpPr>
        <p:spPr>
          <a:xfrm>
            <a:off x="2596318" y="1341924"/>
            <a:ext cx="7863840" cy="5516076"/>
          </a:xfrm>
        </p:spPr>
        <p:txBody>
          <a:bodyPr>
            <a:noAutofit/>
          </a:bodyPr>
          <a:lstStyle/>
          <a:p>
            <a:pPr marL="0" indent="0">
              <a:spcBef>
                <a:spcPts val="2400"/>
              </a:spcBef>
              <a:buClr>
                <a:srgbClr val="90282C"/>
              </a:buClr>
              <a:buNone/>
            </a:pPr>
            <a:r>
              <a:rPr lang="en-GB" altLang="en-US" sz="1200" dirty="0">
                <a:latin typeface="Comic Sans MS" panose="030F0702030302020204" pitchFamily="66" charset="0"/>
              </a:rPr>
              <a:t> </a:t>
            </a:r>
            <a:r>
              <a:rPr lang="en-GB" altLang="en-US" sz="900" b="1" dirty="0"/>
              <a:t>Boys are to wear </a:t>
            </a:r>
          </a:p>
          <a:p>
            <a:pPr>
              <a:spcBef>
                <a:spcPts val="2400"/>
              </a:spcBef>
              <a:buClr>
                <a:srgbClr val="90282C"/>
              </a:buClr>
              <a:buFont typeface="Wingdings" panose="05000000000000000000" pitchFamily="2" charset="2"/>
              <a:buChar char="v"/>
            </a:pPr>
            <a:r>
              <a:rPr lang="en-GB" altLang="en-US" sz="900" dirty="0"/>
              <a:t>Grey sweatshirt/ fleece</a:t>
            </a:r>
          </a:p>
          <a:p>
            <a:pPr>
              <a:spcBef>
                <a:spcPts val="2400"/>
              </a:spcBef>
              <a:buClr>
                <a:srgbClr val="90282C"/>
              </a:buClr>
              <a:buFont typeface="Wingdings" panose="05000000000000000000" pitchFamily="2" charset="2"/>
              <a:buChar char="v"/>
            </a:pPr>
            <a:r>
              <a:rPr lang="en-GB" altLang="en-US" sz="900" dirty="0"/>
              <a:t>Gold polo shirt </a:t>
            </a:r>
          </a:p>
          <a:p>
            <a:pPr>
              <a:spcBef>
                <a:spcPts val="2400"/>
              </a:spcBef>
              <a:buClr>
                <a:srgbClr val="90282C"/>
              </a:buClr>
              <a:buFont typeface="Wingdings" panose="05000000000000000000" pitchFamily="2" charset="2"/>
              <a:buChar char="v"/>
            </a:pPr>
            <a:r>
              <a:rPr lang="en-GB" altLang="en-US" sz="900" dirty="0"/>
              <a:t>Grey trousers/ joggers/shorts </a:t>
            </a:r>
          </a:p>
          <a:p>
            <a:pPr>
              <a:spcBef>
                <a:spcPts val="2400"/>
              </a:spcBef>
              <a:buClr>
                <a:srgbClr val="90282C"/>
              </a:buClr>
              <a:buFont typeface="Wingdings" panose="05000000000000000000" pitchFamily="2" charset="2"/>
              <a:buChar char="v"/>
            </a:pPr>
            <a:r>
              <a:rPr lang="en-GB" altLang="en-US" sz="900" dirty="0"/>
              <a:t>Black shoes</a:t>
            </a:r>
          </a:p>
          <a:p>
            <a:pPr marL="0" indent="0">
              <a:spcBef>
                <a:spcPts val="2400"/>
              </a:spcBef>
              <a:buClr>
                <a:srgbClr val="90282C"/>
              </a:buClr>
              <a:buNone/>
            </a:pPr>
            <a:r>
              <a:rPr lang="en-GB" altLang="en-US" sz="900" b="1" dirty="0"/>
              <a:t>Girls are to wear </a:t>
            </a:r>
          </a:p>
          <a:p>
            <a:pPr>
              <a:spcBef>
                <a:spcPts val="2400"/>
              </a:spcBef>
              <a:buClr>
                <a:srgbClr val="90282C"/>
              </a:buClr>
              <a:buFont typeface="Wingdings" panose="05000000000000000000" pitchFamily="2" charset="2"/>
              <a:buChar char="v"/>
            </a:pPr>
            <a:r>
              <a:rPr lang="en-GB" altLang="en-US" sz="900" dirty="0"/>
              <a:t>Grey sweatshirt/ fleece/cardigan</a:t>
            </a:r>
          </a:p>
          <a:p>
            <a:pPr>
              <a:spcBef>
                <a:spcPts val="2400"/>
              </a:spcBef>
              <a:buClr>
                <a:srgbClr val="90282C"/>
              </a:buClr>
              <a:buFont typeface="Wingdings" panose="05000000000000000000" pitchFamily="2" charset="2"/>
              <a:buChar char="v"/>
            </a:pPr>
            <a:r>
              <a:rPr lang="en-GB" altLang="en-US" sz="900" dirty="0"/>
              <a:t> Gold polo shirt</a:t>
            </a:r>
          </a:p>
          <a:p>
            <a:pPr>
              <a:spcBef>
                <a:spcPts val="2400"/>
              </a:spcBef>
              <a:buClr>
                <a:srgbClr val="90282C"/>
              </a:buClr>
              <a:buFont typeface="Wingdings" panose="05000000000000000000" pitchFamily="2" charset="2"/>
              <a:buChar char="v"/>
            </a:pPr>
            <a:r>
              <a:rPr lang="en-GB" altLang="en-US" sz="900" dirty="0"/>
              <a:t>Grey trousers/ skirt</a:t>
            </a:r>
          </a:p>
          <a:p>
            <a:pPr>
              <a:spcBef>
                <a:spcPts val="2400"/>
              </a:spcBef>
              <a:buClr>
                <a:srgbClr val="90282C"/>
              </a:buClr>
              <a:buFont typeface="Wingdings" panose="05000000000000000000" pitchFamily="2" charset="2"/>
              <a:buChar char="v"/>
            </a:pPr>
            <a:r>
              <a:rPr lang="en-GB" altLang="en-US" sz="900" dirty="0"/>
              <a:t>Grey pinafore dresses</a:t>
            </a:r>
          </a:p>
          <a:p>
            <a:pPr>
              <a:spcBef>
                <a:spcPts val="2400"/>
              </a:spcBef>
              <a:buClr>
                <a:srgbClr val="90282C"/>
              </a:buClr>
              <a:buFont typeface="Wingdings" panose="05000000000000000000" pitchFamily="2" charset="2"/>
              <a:buChar char="v"/>
            </a:pPr>
            <a:r>
              <a:rPr lang="en-GB" altLang="en-US" sz="900" dirty="0"/>
              <a:t>Black shoes</a:t>
            </a:r>
          </a:p>
          <a:p>
            <a:pPr>
              <a:spcBef>
                <a:spcPts val="2400"/>
              </a:spcBef>
              <a:buClr>
                <a:srgbClr val="90282C"/>
              </a:buClr>
              <a:buFont typeface="Wingdings" panose="05000000000000000000" pitchFamily="2" charset="2"/>
              <a:buChar char="v"/>
            </a:pPr>
            <a:r>
              <a:rPr lang="en-GB" altLang="en-US" sz="900" dirty="0"/>
              <a:t>Yellow and white gingham summer dress</a:t>
            </a:r>
          </a:p>
          <a:p>
            <a:pPr marL="0" indent="0" algn="ctr">
              <a:spcBef>
                <a:spcPts val="2400"/>
              </a:spcBef>
              <a:buClr>
                <a:srgbClr val="90282C"/>
              </a:buClr>
              <a:buNone/>
            </a:pPr>
            <a:r>
              <a:rPr lang="en-GB" altLang="en-US" sz="1400" b="1" dirty="0">
                <a:latin typeface="Arial" panose="020B0604020202020204" pitchFamily="34" charset="0"/>
              </a:rPr>
              <a:t>Please LABEL all items of clothing</a:t>
            </a:r>
            <a:r>
              <a:rPr lang="en-GB" altLang="en-US" sz="2000" b="1" dirty="0">
                <a:latin typeface="Arial" panose="020B0604020202020204" pitchFamily="34" charset="0"/>
              </a:rPr>
              <a:t>!</a:t>
            </a:r>
            <a:endParaRPr lang="en-GB" altLang="en-US" sz="2000" b="1" dirty="0"/>
          </a:p>
          <a:p>
            <a:pPr>
              <a:spcBef>
                <a:spcPts val="2400"/>
              </a:spcBef>
              <a:buClr>
                <a:srgbClr val="90282C"/>
              </a:buClr>
              <a:buFont typeface="Wingdings" panose="05000000000000000000" pitchFamily="2" charset="2"/>
              <a:buChar char="v"/>
            </a:pPr>
            <a:endParaRPr lang="en-GB" altLang="en-US" sz="1200" dirty="0"/>
          </a:p>
          <a:p>
            <a:pPr>
              <a:spcBef>
                <a:spcPts val="2400"/>
              </a:spcBef>
              <a:buClr>
                <a:srgbClr val="90282C"/>
              </a:buClr>
              <a:buFont typeface="Wingdings" panose="05000000000000000000" pitchFamily="2" charset="2"/>
              <a:buChar char="v"/>
            </a:pPr>
            <a:endParaRPr lang="en-GB" altLang="en-US" sz="1200" dirty="0"/>
          </a:p>
        </p:txBody>
      </p:sp>
      <p:pic>
        <p:nvPicPr>
          <p:cNvPr id="7" name="Picture 3">
            <a:extLst>
              <a:ext uri="{FF2B5EF4-FFF2-40B4-BE49-F238E27FC236}">
                <a16:creationId xmlns:a16="http://schemas.microsoft.com/office/drawing/2014/main" id="{6E4B1ACF-0A47-4B6E-85CF-D164E47B34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376" y="1544083"/>
            <a:ext cx="1944687" cy="2327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a:extLst>
              <a:ext uri="{FF2B5EF4-FFF2-40B4-BE49-F238E27FC236}">
                <a16:creationId xmlns:a16="http://schemas.microsoft.com/office/drawing/2014/main" id="{80B5DEAF-07D6-40B9-A920-1C71AB3B4E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868" y="3995746"/>
            <a:ext cx="1944688" cy="2636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80986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26A81-A8D4-4E51-B616-9FA95A9908DA}"/>
              </a:ext>
            </a:extLst>
          </p:cNvPr>
          <p:cNvSpPr>
            <a:spLocks noGrp="1"/>
          </p:cNvSpPr>
          <p:nvPr>
            <p:ph type="title"/>
          </p:nvPr>
        </p:nvSpPr>
        <p:spPr/>
        <p:txBody>
          <a:bodyPr/>
          <a:lstStyle/>
          <a:p>
            <a:r>
              <a:rPr lang="en-GB" b="1" dirty="0">
                <a:solidFill>
                  <a:srgbClr val="90282C"/>
                </a:solidFill>
              </a:rPr>
              <a:t>Snacks and Drinks </a:t>
            </a:r>
            <a:endParaRPr lang="en-GB" dirty="0"/>
          </a:p>
        </p:txBody>
      </p:sp>
      <p:sp>
        <p:nvSpPr>
          <p:cNvPr id="3" name="Content Placeholder 2">
            <a:extLst>
              <a:ext uri="{FF2B5EF4-FFF2-40B4-BE49-F238E27FC236}">
                <a16:creationId xmlns:a16="http://schemas.microsoft.com/office/drawing/2014/main" id="{FF44F6A3-E1EB-45B8-8CC4-2F77B6701BE4}"/>
              </a:ext>
            </a:extLst>
          </p:cNvPr>
          <p:cNvSpPr>
            <a:spLocks noGrp="1"/>
          </p:cNvSpPr>
          <p:nvPr>
            <p:ph idx="1"/>
          </p:nvPr>
        </p:nvSpPr>
        <p:spPr>
          <a:xfrm>
            <a:off x="587188" y="1825624"/>
            <a:ext cx="10515600" cy="4786187"/>
          </a:xfrm>
        </p:spPr>
        <p:txBody>
          <a:bodyPr>
            <a:normAutofit lnSpcReduction="10000"/>
          </a:bodyPr>
          <a:lstStyle/>
          <a:p>
            <a:pPr>
              <a:spcBef>
                <a:spcPts val="2400"/>
              </a:spcBef>
              <a:buClr>
                <a:srgbClr val="90282C"/>
              </a:buClr>
              <a:buFont typeface="Wingdings" panose="05000000000000000000" pitchFamily="2" charset="2"/>
              <a:buChar char="v"/>
            </a:pPr>
            <a:r>
              <a:rPr lang="en-GB" altLang="en-US" dirty="0"/>
              <a:t> </a:t>
            </a:r>
            <a:r>
              <a:rPr lang="en-GB" altLang="en-US" sz="2800" b="1" dirty="0">
                <a:solidFill>
                  <a:srgbClr val="000000"/>
                </a:solidFill>
              </a:rPr>
              <a:t>Playtime Snacks/Drinks </a:t>
            </a:r>
            <a:endParaRPr lang="en-GB" altLang="en-US" sz="2800" dirty="0">
              <a:solidFill>
                <a:srgbClr val="000000"/>
              </a:solidFill>
            </a:endParaRPr>
          </a:p>
          <a:p>
            <a:pPr>
              <a:spcBef>
                <a:spcPct val="0"/>
              </a:spcBef>
              <a:buFontTx/>
              <a:buNone/>
            </a:pPr>
            <a:r>
              <a:rPr lang="en-GB" altLang="en-US" sz="2800" dirty="0">
                <a:solidFill>
                  <a:srgbClr val="000000"/>
                </a:solidFill>
              </a:rPr>
              <a:t>St Joseph’s is a Healthy School</a:t>
            </a:r>
          </a:p>
          <a:p>
            <a:pPr>
              <a:spcBef>
                <a:spcPct val="0"/>
              </a:spcBef>
              <a:buFontTx/>
              <a:buNone/>
            </a:pPr>
            <a:r>
              <a:rPr lang="en-GB" altLang="en-US" sz="2800" dirty="0">
                <a:solidFill>
                  <a:srgbClr val="000000"/>
                </a:solidFill>
              </a:rPr>
              <a:t>We discourage the eating of sweets or chocolate at all times</a:t>
            </a:r>
          </a:p>
          <a:p>
            <a:pPr>
              <a:spcBef>
                <a:spcPct val="0"/>
              </a:spcBef>
              <a:buFontTx/>
              <a:buNone/>
            </a:pPr>
            <a:r>
              <a:rPr lang="en-GB" altLang="en-US" sz="2800" dirty="0">
                <a:solidFill>
                  <a:srgbClr val="000000"/>
                </a:solidFill>
              </a:rPr>
              <a:t>Unfortunately, Birthday cakes cannot be distributed in school.</a:t>
            </a:r>
          </a:p>
          <a:p>
            <a:pPr>
              <a:spcBef>
                <a:spcPct val="0"/>
              </a:spcBef>
              <a:buFontTx/>
              <a:buNone/>
            </a:pPr>
            <a:r>
              <a:rPr lang="en-GB" altLang="en-US" sz="2800" dirty="0">
                <a:solidFill>
                  <a:srgbClr val="000000"/>
                </a:solidFill>
              </a:rPr>
              <a:t>Mid-morning/playtime snack – </a:t>
            </a:r>
            <a:r>
              <a:rPr lang="en-GB" altLang="en-US" sz="2800" b="1" dirty="0">
                <a:solidFill>
                  <a:srgbClr val="000000"/>
                </a:solidFill>
              </a:rPr>
              <a:t>fruit or vegetables.</a:t>
            </a:r>
          </a:p>
          <a:p>
            <a:pPr>
              <a:spcBef>
                <a:spcPts val="2400"/>
              </a:spcBef>
              <a:buClr>
                <a:srgbClr val="90282C"/>
              </a:buClr>
              <a:buFont typeface="Wingdings" panose="05000000000000000000" pitchFamily="2" charset="2"/>
              <a:buChar char="v"/>
            </a:pPr>
            <a:r>
              <a:rPr lang="en-GB" altLang="en-US" b="1" dirty="0"/>
              <a:t>Water</a:t>
            </a:r>
          </a:p>
          <a:p>
            <a:pPr>
              <a:spcBef>
                <a:spcPct val="0"/>
              </a:spcBef>
              <a:buFontTx/>
              <a:buNone/>
            </a:pPr>
            <a:r>
              <a:rPr lang="en-GB" altLang="en-US" sz="2800" dirty="0">
                <a:solidFill>
                  <a:srgbClr val="000000"/>
                </a:solidFill>
              </a:rPr>
              <a:t>Pupils may bring clear water bottles from home</a:t>
            </a:r>
          </a:p>
          <a:p>
            <a:pPr>
              <a:spcBef>
                <a:spcPct val="0"/>
              </a:spcBef>
              <a:buFontTx/>
              <a:buNone/>
            </a:pPr>
            <a:r>
              <a:rPr lang="en-GB" altLang="en-US" sz="2800" dirty="0">
                <a:solidFill>
                  <a:srgbClr val="000000"/>
                </a:solidFill>
              </a:rPr>
              <a:t>We encourage pupils to drink water during lessons and throughout</a:t>
            </a:r>
          </a:p>
          <a:p>
            <a:pPr>
              <a:spcBef>
                <a:spcPct val="0"/>
              </a:spcBef>
              <a:buFontTx/>
              <a:buNone/>
            </a:pPr>
            <a:r>
              <a:rPr lang="en-GB" altLang="en-US" sz="2800" dirty="0">
                <a:solidFill>
                  <a:srgbClr val="000000"/>
                </a:solidFill>
              </a:rPr>
              <a:t> the school day.</a:t>
            </a:r>
          </a:p>
          <a:p>
            <a:pPr>
              <a:spcBef>
                <a:spcPct val="0"/>
              </a:spcBef>
              <a:buFontTx/>
              <a:buNone/>
            </a:pPr>
            <a:r>
              <a:rPr lang="en-GB" altLang="en-US" sz="2800" dirty="0">
                <a:solidFill>
                  <a:srgbClr val="000000"/>
                </a:solidFill>
              </a:rPr>
              <a:t>Water bottles must be taken home for cleaning each night.</a:t>
            </a:r>
            <a:endParaRPr lang="en-GB" altLang="en-US" dirty="0"/>
          </a:p>
          <a:p>
            <a:pPr algn="ctr">
              <a:spcBef>
                <a:spcPct val="0"/>
              </a:spcBef>
              <a:buFontTx/>
              <a:buNone/>
            </a:pPr>
            <a:endParaRPr lang="en-GB" altLang="en-US" sz="2800" dirty="0">
              <a:solidFill>
                <a:srgbClr val="000000"/>
              </a:solidFill>
            </a:endParaRPr>
          </a:p>
          <a:p>
            <a:pPr algn="ctr">
              <a:spcBef>
                <a:spcPct val="0"/>
              </a:spcBef>
              <a:buFontTx/>
              <a:buNone/>
            </a:pPr>
            <a:r>
              <a:rPr lang="en-GB" altLang="en-US" sz="2800" b="1" dirty="0">
                <a:latin typeface="Arial" panose="020B0604020202020204" pitchFamily="34" charset="0"/>
              </a:rPr>
              <a:t>Please LABEL all items!</a:t>
            </a:r>
            <a:endParaRPr lang="en-GB" altLang="en-US" sz="2800" dirty="0">
              <a:solidFill>
                <a:srgbClr val="000000"/>
              </a:solidFill>
            </a:endParaRPr>
          </a:p>
          <a:p>
            <a:pPr>
              <a:spcBef>
                <a:spcPct val="0"/>
              </a:spcBef>
              <a:buFontTx/>
              <a:buNone/>
            </a:pPr>
            <a:endParaRPr lang="en-GB" altLang="en-US" dirty="0">
              <a:solidFill>
                <a:srgbClr val="000000"/>
              </a:solidFill>
            </a:endParaRPr>
          </a:p>
          <a:p>
            <a:pPr>
              <a:spcBef>
                <a:spcPct val="0"/>
              </a:spcBef>
              <a:buFontTx/>
              <a:buNone/>
            </a:pPr>
            <a:endParaRPr lang="en-GB" altLang="en-US" sz="2800" dirty="0">
              <a:solidFill>
                <a:srgbClr val="000000"/>
              </a:solidFill>
            </a:endParaRPr>
          </a:p>
          <a:p>
            <a:pPr>
              <a:spcBef>
                <a:spcPts val="2400"/>
              </a:spcBef>
              <a:buClr>
                <a:srgbClr val="90282C"/>
              </a:buClr>
              <a:buFont typeface="Wingdings" panose="05000000000000000000" pitchFamily="2" charset="2"/>
              <a:buChar char="v"/>
            </a:pPr>
            <a:endParaRPr lang="en-GB" dirty="0"/>
          </a:p>
        </p:txBody>
      </p:sp>
      <p:cxnSp>
        <p:nvCxnSpPr>
          <p:cNvPr id="4" name="Straight Connector 3">
            <a:extLst>
              <a:ext uri="{FF2B5EF4-FFF2-40B4-BE49-F238E27FC236}">
                <a16:creationId xmlns:a16="http://schemas.microsoft.com/office/drawing/2014/main" id="{652FAA83-63CE-42B3-BCC9-3948D953BEE4}"/>
              </a:ext>
            </a:extLst>
          </p:cNvPr>
          <p:cNvCxnSpPr/>
          <p:nvPr/>
        </p:nvCxnSpPr>
        <p:spPr>
          <a:xfrm>
            <a:off x="587188" y="1482601"/>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pic>
        <p:nvPicPr>
          <p:cNvPr id="5" name="Picture 2">
            <a:extLst>
              <a:ext uri="{FF2B5EF4-FFF2-40B4-BE49-F238E27FC236}">
                <a16:creationId xmlns:a16="http://schemas.microsoft.com/office/drawing/2014/main" id="{84692AB2-7335-487D-961D-7853EBCF7FF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06321" y="246189"/>
            <a:ext cx="2488730" cy="2302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51866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26A81-A8D4-4E51-B616-9FA95A9908DA}"/>
              </a:ext>
            </a:extLst>
          </p:cNvPr>
          <p:cNvSpPr>
            <a:spLocks noGrp="1"/>
          </p:cNvSpPr>
          <p:nvPr>
            <p:ph type="title"/>
          </p:nvPr>
        </p:nvSpPr>
        <p:spPr/>
        <p:txBody>
          <a:bodyPr/>
          <a:lstStyle/>
          <a:p>
            <a:r>
              <a:rPr lang="en-GB" b="1" dirty="0">
                <a:solidFill>
                  <a:srgbClr val="90282C"/>
                </a:solidFill>
              </a:rPr>
              <a:t>School Lunches</a:t>
            </a:r>
            <a:endParaRPr lang="en-GB" dirty="0"/>
          </a:p>
        </p:txBody>
      </p:sp>
      <p:sp>
        <p:nvSpPr>
          <p:cNvPr id="3" name="Content Placeholder 2">
            <a:extLst>
              <a:ext uri="{FF2B5EF4-FFF2-40B4-BE49-F238E27FC236}">
                <a16:creationId xmlns:a16="http://schemas.microsoft.com/office/drawing/2014/main" id="{FF44F6A3-E1EB-45B8-8CC4-2F77B6701BE4}"/>
              </a:ext>
            </a:extLst>
          </p:cNvPr>
          <p:cNvSpPr>
            <a:spLocks noGrp="1"/>
          </p:cNvSpPr>
          <p:nvPr>
            <p:ph idx="1"/>
          </p:nvPr>
        </p:nvSpPr>
        <p:spPr>
          <a:xfrm>
            <a:off x="587188" y="1825624"/>
            <a:ext cx="10515600" cy="4786187"/>
          </a:xfrm>
        </p:spPr>
        <p:txBody>
          <a:bodyPr vert="horz" lIns="91440" tIns="45720" rIns="91440" bIns="45720" rtlCol="0" anchor="t">
            <a:normAutofit fontScale="92500"/>
          </a:bodyPr>
          <a:lstStyle/>
          <a:p>
            <a:pPr>
              <a:spcBef>
                <a:spcPts val="2400"/>
              </a:spcBef>
              <a:buClr>
                <a:srgbClr val="90282C"/>
              </a:buClr>
              <a:buFont typeface="Wingdings" panose="05000000000000000000" pitchFamily="2" charset="2"/>
              <a:buChar char="v"/>
            </a:pPr>
            <a:r>
              <a:rPr lang="en-GB" altLang="en-US" dirty="0"/>
              <a:t> All children in the Reception class are entitled to free school meals. However, all meals must be booked online via </a:t>
            </a:r>
            <a:r>
              <a:rPr lang="en-GB" altLang="en-US" dirty="0" err="1"/>
              <a:t>Parentpay</a:t>
            </a:r>
            <a:r>
              <a:rPr lang="en-GB" altLang="en-US" dirty="0"/>
              <a:t>.</a:t>
            </a:r>
          </a:p>
          <a:p>
            <a:pPr marL="0" indent="0">
              <a:spcBef>
                <a:spcPts val="2400"/>
              </a:spcBef>
              <a:buClr>
                <a:srgbClr val="90282C"/>
              </a:buClr>
              <a:buNone/>
            </a:pPr>
            <a:r>
              <a:rPr lang="en-GB" dirty="0"/>
              <a:t>In order to be able to book school meals you must register with </a:t>
            </a:r>
            <a:r>
              <a:rPr lang="en-GB" dirty="0" err="1"/>
              <a:t>Parentpay</a:t>
            </a:r>
            <a:r>
              <a:rPr lang="en-GB" dirty="0"/>
              <a:t>. Your child’s </a:t>
            </a:r>
            <a:r>
              <a:rPr lang="en-GB" dirty="0" err="1"/>
              <a:t>parentpay</a:t>
            </a:r>
            <a:r>
              <a:rPr lang="en-GB" dirty="0"/>
              <a:t> login details will be given to you in a letter, once your child is on our SIMS system at our school. The letter gives you instructions on how to set up a </a:t>
            </a:r>
            <a:r>
              <a:rPr lang="en-GB" dirty="0" err="1"/>
              <a:t>Parentpay</a:t>
            </a:r>
            <a:r>
              <a:rPr lang="en-GB" dirty="0"/>
              <a:t> Account and your unique log in details. The website is www.parentpay.com </a:t>
            </a:r>
            <a:endParaRPr lang="en-GB" altLang="en-US" b="1" dirty="0"/>
          </a:p>
          <a:p>
            <a:pPr marL="0" indent="0">
              <a:spcBef>
                <a:spcPts val="2400"/>
              </a:spcBef>
              <a:buClr>
                <a:srgbClr val="90282C"/>
              </a:buClr>
              <a:buNone/>
            </a:pPr>
            <a:r>
              <a:rPr lang="en-GB" altLang="en-US" b="1" dirty="0"/>
              <a:t>Packed Lunches </a:t>
            </a:r>
            <a:r>
              <a:rPr lang="en-GB" altLang="en-US" b="1" dirty="0">
                <a:solidFill>
                  <a:srgbClr val="000000"/>
                </a:solidFill>
              </a:rPr>
              <a:t> </a:t>
            </a:r>
          </a:p>
          <a:p>
            <a:pPr>
              <a:spcBef>
                <a:spcPct val="0"/>
              </a:spcBef>
              <a:buFontTx/>
              <a:buNone/>
            </a:pPr>
            <a:r>
              <a:rPr lang="en-GB" altLang="en-US" dirty="0">
                <a:solidFill>
                  <a:srgbClr val="000000"/>
                </a:solidFill>
              </a:rPr>
              <a:t>Hygiene routines are promoted by all staff </a:t>
            </a:r>
          </a:p>
          <a:p>
            <a:pPr>
              <a:spcBef>
                <a:spcPct val="0"/>
              </a:spcBef>
              <a:buFontTx/>
              <a:buNone/>
            </a:pPr>
            <a:r>
              <a:rPr lang="en-GB" altLang="en-US" dirty="0">
                <a:solidFill>
                  <a:srgbClr val="000000"/>
                </a:solidFill>
              </a:rPr>
              <a:t>All children are encouraged to have washed their hands before having lunch</a:t>
            </a:r>
          </a:p>
          <a:p>
            <a:pPr>
              <a:spcBef>
                <a:spcPct val="0"/>
              </a:spcBef>
              <a:buFontTx/>
              <a:buNone/>
            </a:pPr>
            <a:r>
              <a:rPr lang="en-GB" altLang="en-US" dirty="0">
                <a:solidFill>
                  <a:srgbClr val="000000"/>
                </a:solidFill>
              </a:rPr>
              <a:t>All children are encouraged to sit relatively quietly while eating their lunch</a:t>
            </a:r>
          </a:p>
          <a:p>
            <a:pPr>
              <a:spcBef>
                <a:spcPct val="0"/>
              </a:spcBef>
              <a:buFontTx/>
              <a:buNone/>
            </a:pPr>
            <a:endParaRPr lang="en-GB" altLang="en-US" dirty="0">
              <a:solidFill>
                <a:srgbClr val="000000"/>
              </a:solidFill>
            </a:endParaRPr>
          </a:p>
          <a:p>
            <a:pPr>
              <a:spcBef>
                <a:spcPct val="0"/>
              </a:spcBef>
              <a:buFontTx/>
              <a:buNone/>
            </a:pPr>
            <a:endParaRPr lang="en-GB" altLang="en-US" sz="2800" dirty="0">
              <a:solidFill>
                <a:srgbClr val="000000"/>
              </a:solidFill>
            </a:endParaRPr>
          </a:p>
          <a:p>
            <a:pPr>
              <a:spcBef>
                <a:spcPts val="2400"/>
              </a:spcBef>
              <a:buClr>
                <a:srgbClr val="90282C"/>
              </a:buClr>
              <a:buFont typeface="Wingdings" panose="05000000000000000000" pitchFamily="2" charset="2"/>
              <a:buChar char="v"/>
            </a:pPr>
            <a:endParaRPr lang="en-GB" dirty="0"/>
          </a:p>
        </p:txBody>
      </p:sp>
      <p:cxnSp>
        <p:nvCxnSpPr>
          <p:cNvPr id="4" name="Straight Connector 3">
            <a:extLst>
              <a:ext uri="{FF2B5EF4-FFF2-40B4-BE49-F238E27FC236}">
                <a16:creationId xmlns:a16="http://schemas.microsoft.com/office/drawing/2014/main" id="{652FAA83-63CE-42B3-BCC9-3948D953BEE4}"/>
              </a:ext>
            </a:extLst>
          </p:cNvPr>
          <p:cNvCxnSpPr/>
          <p:nvPr/>
        </p:nvCxnSpPr>
        <p:spPr>
          <a:xfrm>
            <a:off x="587188" y="1482601"/>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pic>
        <p:nvPicPr>
          <p:cNvPr id="5" name="Picture 2">
            <a:extLst>
              <a:ext uri="{FF2B5EF4-FFF2-40B4-BE49-F238E27FC236}">
                <a16:creationId xmlns:a16="http://schemas.microsoft.com/office/drawing/2014/main" id="{84692AB2-7335-487D-961D-7853EBCF7FF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14076" y="113806"/>
            <a:ext cx="1777424" cy="164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0746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D6D62-B5AC-4E84-92B9-1AC45175AC03}"/>
              </a:ext>
            </a:extLst>
          </p:cNvPr>
          <p:cNvSpPr>
            <a:spLocks noGrp="1"/>
          </p:cNvSpPr>
          <p:nvPr>
            <p:ph type="title"/>
          </p:nvPr>
        </p:nvSpPr>
        <p:spPr>
          <a:xfrm>
            <a:off x="739588" y="4640"/>
            <a:ext cx="10515600" cy="1325563"/>
          </a:xfrm>
        </p:spPr>
        <p:txBody>
          <a:bodyPr/>
          <a:lstStyle/>
          <a:p>
            <a:r>
              <a:rPr lang="en-GB" b="1" dirty="0">
                <a:solidFill>
                  <a:srgbClr val="90282C"/>
                </a:solidFill>
              </a:rPr>
              <a:t>Absence and Lateness </a:t>
            </a:r>
            <a:endParaRPr lang="en-GB" dirty="0"/>
          </a:p>
        </p:txBody>
      </p:sp>
      <p:sp>
        <p:nvSpPr>
          <p:cNvPr id="3" name="Content Placeholder 2">
            <a:extLst>
              <a:ext uri="{FF2B5EF4-FFF2-40B4-BE49-F238E27FC236}">
                <a16:creationId xmlns:a16="http://schemas.microsoft.com/office/drawing/2014/main" id="{9584A543-D012-4E6D-9BC5-56C84E55A636}"/>
              </a:ext>
            </a:extLst>
          </p:cNvPr>
          <p:cNvSpPr>
            <a:spLocks noGrp="1"/>
          </p:cNvSpPr>
          <p:nvPr>
            <p:ph idx="1"/>
          </p:nvPr>
        </p:nvSpPr>
        <p:spPr>
          <a:xfrm>
            <a:off x="477520" y="1482601"/>
            <a:ext cx="11450320" cy="5075286"/>
          </a:xfrm>
        </p:spPr>
        <p:txBody>
          <a:bodyPr>
            <a:normAutofit fontScale="25000" lnSpcReduction="20000"/>
          </a:bodyPr>
          <a:lstStyle/>
          <a:p>
            <a:pPr>
              <a:spcBef>
                <a:spcPts val="2400"/>
              </a:spcBef>
              <a:buClr>
                <a:srgbClr val="90282C"/>
              </a:buClr>
              <a:buFont typeface="Wingdings" panose="05000000000000000000" pitchFamily="2" charset="2"/>
              <a:buChar char="v"/>
            </a:pPr>
            <a:r>
              <a:rPr lang="en-GB" altLang="en-US" sz="6400" dirty="0">
                <a:solidFill>
                  <a:srgbClr val="000000"/>
                </a:solidFill>
                <a:cs typeface="Times New Roman" panose="02020603050405020304" pitchFamily="18" charset="0"/>
              </a:rPr>
              <a:t>It is </a:t>
            </a:r>
            <a:r>
              <a:rPr lang="en-GB" altLang="en-US" sz="6400" b="1" dirty="0">
                <a:solidFill>
                  <a:srgbClr val="000000"/>
                </a:solidFill>
                <a:cs typeface="Times New Roman" panose="02020603050405020304" pitchFamily="18" charset="0"/>
              </a:rPr>
              <a:t>YOUR </a:t>
            </a:r>
            <a:r>
              <a:rPr lang="en-GB" altLang="en-US" sz="6400" dirty="0">
                <a:solidFill>
                  <a:srgbClr val="000000"/>
                </a:solidFill>
                <a:cs typeface="Times New Roman" panose="02020603050405020304" pitchFamily="18" charset="0"/>
              </a:rPr>
              <a:t>responsibility to ensure your child attends school</a:t>
            </a:r>
          </a:p>
          <a:p>
            <a:pPr>
              <a:spcBef>
                <a:spcPts val="2400"/>
              </a:spcBef>
              <a:buClr>
                <a:srgbClr val="90282C"/>
              </a:buClr>
              <a:buFont typeface="Wingdings" panose="05000000000000000000" pitchFamily="2" charset="2"/>
              <a:buChar char="v"/>
            </a:pPr>
            <a:r>
              <a:rPr lang="en-GB" altLang="en-US" sz="6400" dirty="0">
                <a:solidFill>
                  <a:srgbClr val="000000"/>
                </a:solidFill>
                <a:cs typeface="Times New Roman" panose="02020603050405020304" pitchFamily="18" charset="0"/>
              </a:rPr>
              <a:t>Your child </a:t>
            </a:r>
            <a:r>
              <a:rPr lang="en-GB" altLang="en-US" sz="6400" b="1" dirty="0">
                <a:solidFill>
                  <a:srgbClr val="000000"/>
                </a:solidFill>
                <a:cs typeface="Times New Roman" panose="02020603050405020304" pitchFamily="18" charset="0"/>
              </a:rPr>
              <a:t>MUST</a:t>
            </a:r>
            <a:r>
              <a:rPr lang="en-GB" altLang="en-US" sz="6400" dirty="0">
                <a:solidFill>
                  <a:srgbClr val="000000"/>
                </a:solidFill>
                <a:cs typeface="Times New Roman" panose="02020603050405020304" pitchFamily="18" charset="0"/>
              </a:rPr>
              <a:t> be in school on time </a:t>
            </a:r>
          </a:p>
          <a:p>
            <a:pPr>
              <a:spcBef>
                <a:spcPts val="2400"/>
              </a:spcBef>
              <a:buClr>
                <a:srgbClr val="90282C"/>
              </a:buClr>
              <a:buFont typeface="Wingdings" panose="05000000000000000000" pitchFamily="2" charset="2"/>
              <a:buChar char="v"/>
            </a:pPr>
            <a:r>
              <a:rPr lang="en-GB" altLang="en-US" sz="6400" dirty="0">
                <a:solidFill>
                  <a:srgbClr val="000000"/>
                </a:solidFill>
                <a:cs typeface="Times New Roman" panose="02020603050405020304" pitchFamily="18" charset="0"/>
              </a:rPr>
              <a:t>You must telephone the school by </a:t>
            </a:r>
            <a:r>
              <a:rPr lang="en-GB" altLang="en-US" sz="6400" b="1" dirty="0">
                <a:solidFill>
                  <a:srgbClr val="000000"/>
                </a:solidFill>
                <a:cs typeface="Times New Roman" panose="02020603050405020304" pitchFamily="18" charset="0"/>
              </a:rPr>
              <a:t>8.45am, </a:t>
            </a:r>
            <a:r>
              <a:rPr lang="en-GB" altLang="en-US" sz="6400" dirty="0">
                <a:solidFill>
                  <a:srgbClr val="000000"/>
                </a:solidFill>
                <a:cs typeface="Times New Roman" panose="02020603050405020304" pitchFamily="18" charset="0"/>
              </a:rPr>
              <a:t>on the first day of absence, if your child is going to be off school for a legitimate reason</a:t>
            </a:r>
          </a:p>
          <a:p>
            <a:r>
              <a:rPr lang="en-GB" sz="6400" dirty="0"/>
              <a:t>If child continues to be absent after day 3 </a:t>
            </a:r>
            <a:r>
              <a:rPr lang="en-GB" sz="6400" dirty="0" err="1"/>
              <a:t>ie</a:t>
            </a:r>
            <a:r>
              <a:rPr lang="en-GB" sz="6400" dirty="0"/>
              <a:t>: from day 4 –medical evidence must be provided to support absence.  This can be appointment card from doctor or medication prescription.  If not provided then absence will be marked unauthorised and could end up with fixed penalty</a:t>
            </a:r>
          </a:p>
          <a:p>
            <a:r>
              <a:rPr lang="en-GB" sz="6400" dirty="0"/>
              <a:t>Any medical appointments MUST be accompanied by an appointment card/letter.  No evidence means unauthorised absence and again, could be fixed penalty</a:t>
            </a:r>
            <a:endParaRPr lang="en-GB" altLang="en-US" sz="6400" dirty="0">
              <a:solidFill>
                <a:srgbClr val="000000"/>
              </a:solidFill>
              <a:cs typeface="Times New Roman" panose="02020603050405020304" pitchFamily="18" charset="0"/>
            </a:endParaRPr>
          </a:p>
          <a:p>
            <a:pPr>
              <a:spcBef>
                <a:spcPts val="2400"/>
              </a:spcBef>
              <a:buClr>
                <a:srgbClr val="90282C"/>
              </a:buClr>
              <a:buFont typeface="Wingdings" panose="05000000000000000000" pitchFamily="2" charset="2"/>
              <a:buChar char="v"/>
            </a:pPr>
            <a:r>
              <a:rPr lang="en-GB" altLang="en-US" sz="6400" dirty="0">
                <a:solidFill>
                  <a:srgbClr val="000000"/>
                </a:solidFill>
                <a:cs typeface="Times New Roman" panose="02020603050405020304" pitchFamily="18" charset="0"/>
              </a:rPr>
              <a:t>If </a:t>
            </a:r>
            <a:r>
              <a:rPr lang="en-GB" sz="6400" dirty="0">
                <a:solidFill>
                  <a:srgbClr val="000000"/>
                </a:solidFill>
                <a:cs typeface="Arial" charset="0"/>
              </a:rPr>
              <a:t>your child is late, the Heathfield Road entrance is to be used and they must be signed in at the school office. Late arrivals will be recorded on the pupil’s attendance records</a:t>
            </a:r>
          </a:p>
          <a:p>
            <a:pPr>
              <a:spcBef>
                <a:spcPts val="2400"/>
              </a:spcBef>
              <a:buClr>
                <a:srgbClr val="90282C"/>
              </a:buClr>
              <a:buFont typeface="Wingdings" panose="05000000000000000000" pitchFamily="2" charset="2"/>
              <a:buChar char="v"/>
            </a:pPr>
            <a:r>
              <a:rPr lang="en-GB" sz="6400" dirty="0">
                <a:solidFill>
                  <a:srgbClr val="000000"/>
                </a:solidFill>
                <a:cs typeface="Arial" charset="0"/>
              </a:rPr>
              <a:t>Lateness causes disruption in classes </a:t>
            </a:r>
          </a:p>
          <a:p>
            <a:pPr>
              <a:spcBef>
                <a:spcPts val="2400"/>
              </a:spcBef>
              <a:buClr>
                <a:srgbClr val="90282C"/>
              </a:buClr>
              <a:buFont typeface="Wingdings" panose="05000000000000000000" pitchFamily="2" charset="2"/>
              <a:buChar char="v"/>
            </a:pPr>
            <a:r>
              <a:rPr lang="en-GB" sz="6400" dirty="0">
                <a:solidFill>
                  <a:srgbClr val="000000"/>
                </a:solidFill>
                <a:cs typeface="Arial" charset="0"/>
              </a:rPr>
              <a:t>Repeated lateness or absences could result in warning letter being sent home to the parents. If attendance does not improve, then contact will be made by us to the Education Welfare Service and a fixed penalty may be incurred</a:t>
            </a:r>
          </a:p>
          <a:p>
            <a:pPr>
              <a:spcBef>
                <a:spcPts val="2400"/>
              </a:spcBef>
              <a:buClr>
                <a:srgbClr val="90282C"/>
              </a:buClr>
              <a:buFont typeface="Wingdings" panose="05000000000000000000" pitchFamily="2" charset="2"/>
              <a:buChar char="v"/>
            </a:pPr>
            <a:r>
              <a:rPr lang="en-GB" altLang="en-US" sz="6400" dirty="0">
                <a:solidFill>
                  <a:srgbClr val="000000"/>
                </a:solidFill>
                <a:cs typeface="Times New Roman" panose="02020603050405020304" pitchFamily="18" charset="0"/>
              </a:rPr>
              <a:t>The school is always happy to help</a:t>
            </a:r>
          </a:p>
          <a:p>
            <a:pPr>
              <a:spcBef>
                <a:spcPts val="2400"/>
              </a:spcBef>
              <a:buClr>
                <a:srgbClr val="90282C"/>
              </a:buClr>
              <a:buFont typeface="Wingdings" panose="05000000000000000000" pitchFamily="2" charset="2"/>
              <a:buChar char="v"/>
            </a:pPr>
            <a:r>
              <a:rPr lang="en-GB" altLang="en-US" sz="6400" dirty="0">
                <a:solidFill>
                  <a:srgbClr val="000000"/>
                </a:solidFill>
                <a:cs typeface="Times New Roman" panose="02020603050405020304" pitchFamily="18" charset="0"/>
              </a:rPr>
              <a:t> For any further advice, please contact the school on:-  </a:t>
            </a:r>
            <a:r>
              <a:rPr lang="en-GB" altLang="en-US" sz="6400" b="1" dirty="0">
                <a:solidFill>
                  <a:srgbClr val="000000"/>
                </a:solidFill>
                <a:cs typeface="Times New Roman" panose="02020603050405020304" pitchFamily="18" charset="0"/>
              </a:rPr>
              <a:t>Tel: (029) 20 621625</a:t>
            </a:r>
            <a:endParaRPr lang="en-GB" altLang="en-US" sz="6400" dirty="0">
              <a:solidFill>
                <a:srgbClr val="000000"/>
              </a:solidFill>
            </a:endParaRPr>
          </a:p>
          <a:p>
            <a:pPr>
              <a:spcBef>
                <a:spcPts val="2400"/>
              </a:spcBef>
              <a:buClr>
                <a:srgbClr val="90282C"/>
              </a:buClr>
              <a:buFont typeface="Wingdings" panose="05000000000000000000" pitchFamily="2" charset="2"/>
              <a:buChar char="v"/>
            </a:pPr>
            <a:endParaRPr lang="en-GB" altLang="en-US" dirty="0">
              <a:latin typeface="Comic Sans MS" panose="030F0702030302020204" pitchFamily="66" charset="0"/>
            </a:endParaRPr>
          </a:p>
        </p:txBody>
      </p:sp>
      <p:cxnSp>
        <p:nvCxnSpPr>
          <p:cNvPr id="4" name="Straight Connector 3">
            <a:extLst>
              <a:ext uri="{FF2B5EF4-FFF2-40B4-BE49-F238E27FC236}">
                <a16:creationId xmlns:a16="http://schemas.microsoft.com/office/drawing/2014/main" id="{FCD30CB4-5D44-4B69-AB45-775099E1ED16}"/>
              </a:ext>
            </a:extLst>
          </p:cNvPr>
          <p:cNvCxnSpPr/>
          <p:nvPr/>
        </p:nvCxnSpPr>
        <p:spPr>
          <a:xfrm>
            <a:off x="587188" y="1482601"/>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069665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1BD28-7A13-4BD3-ABB5-221FEF2EA06A}"/>
              </a:ext>
            </a:extLst>
          </p:cNvPr>
          <p:cNvSpPr>
            <a:spLocks noGrp="1"/>
          </p:cNvSpPr>
          <p:nvPr>
            <p:ph type="title"/>
          </p:nvPr>
        </p:nvSpPr>
        <p:spPr/>
        <p:txBody>
          <a:bodyPr/>
          <a:lstStyle/>
          <a:p>
            <a:r>
              <a:rPr lang="en-GB" b="1" dirty="0">
                <a:solidFill>
                  <a:srgbClr val="90282C"/>
                </a:solidFill>
              </a:rPr>
              <a:t>Communication </a:t>
            </a:r>
            <a:endParaRPr lang="en-GB" dirty="0"/>
          </a:p>
        </p:txBody>
      </p:sp>
      <p:sp>
        <p:nvSpPr>
          <p:cNvPr id="3" name="Content Placeholder 2">
            <a:extLst>
              <a:ext uri="{FF2B5EF4-FFF2-40B4-BE49-F238E27FC236}">
                <a16:creationId xmlns:a16="http://schemas.microsoft.com/office/drawing/2014/main" id="{03B820F5-4B2B-4636-A2C5-6DDF43C017B9}"/>
              </a:ext>
            </a:extLst>
          </p:cNvPr>
          <p:cNvSpPr>
            <a:spLocks noGrp="1"/>
          </p:cNvSpPr>
          <p:nvPr>
            <p:ph idx="1"/>
          </p:nvPr>
        </p:nvSpPr>
        <p:spPr>
          <a:xfrm>
            <a:off x="3511285" y="1825178"/>
            <a:ext cx="7011572" cy="4351338"/>
          </a:xfrm>
        </p:spPr>
        <p:txBody>
          <a:bodyPr>
            <a:normAutofit lnSpcReduction="10000"/>
          </a:bodyPr>
          <a:lstStyle/>
          <a:p>
            <a:pPr>
              <a:spcBef>
                <a:spcPts val="2400"/>
              </a:spcBef>
              <a:buClr>
                <a:srgbClr val="90282C"/>
              </a:buClr>
              <a:buFont typeface="Wingdings" panose="05000000000000000000" pitchFamily="2" charset="2"/>
              <a:buChar char="v"/>
            </a:pPr>
            <a:r>
              <a:rPr lang="en-GB" altLang="en-US" dirty="0">
                <a:solidFill>
                  <a:srgbClr val="000000"/>
                </a:solidFill>
                <a:cs typeface="Times New Roman" panose="02020603050405020304" pitchFamily="18" charset="0"/>
              </a:rPr>
              <a:t> A</a:t>
            </a:r>
            <a:r>
              <a:rPr lang="en-GB" altLang="en-US" sz="2800" dirty="0">
                <a:solidFill>
                  <a:srgbClr val="000000"/>
                </a:solidFill>
                <a:cs typeface="Times New Roman" panose="02020603050405020304" pitchFamily="18" charset="0"/>
              </a:rPr>
              <a:t>s you can appreciate, the school office is extremely busy all the time.  Therefore, the school office is open to parents between the hours of 8.45am and 9.15am and then 3pm to 3.30pm. Unless there is an emergency or you have been contacted by school </a:t>
            </a:r>
          </a:p>
          <a:p>
            <a:pPr>
              <a:spcBef>
                <a:spcPts val="2400"/>
              </a:spcBef>
              <a:buClr>
                <a:srgbClr val="90282C"/>
              </a:buClr>
              <a:buFont typeface="Wingdings" panose="05000000000000000000" pitchFamily="2" charset="2"/>
              <a:buChar char="v"/>
            </a:pPr>
            <a:r>
              <a:rPr lang="en-GB" altLang="en-US" dirty="0"/>
              <a:t>We also communicate through Class Dojo. This enables the school to contact parents directly, or to send group/class messages. All parents will receive a unique code which connects them to Dojo.</a:t>
            </a:r>
            <a:endParaRPr lang="en-GB" dirty="0"/>
          </a:p>
        </p:txBody>
      </p:sp>
      <p:cxnSp>
        <p:nvCxnSpPr>
          <p:cNvPr id="4" name="Straight Connector 3">
            <a:extLst>
              <a:ext uri="{FF2B5EF4-FFF2-40B4-BE49-F238E27FC236}">
                <a16:creationId xmlns:a16="http://schemas.microsoft.com/office/drawing/2014/main" id="{5E611166-08C7-4CBC-84DA-E3B506FB8890}"/>
              </a:ext>
            </a:extLst>
          </p:cNvPr>
          <p:cNvCxnSpPr/>
          <p:nvPr/>
        </p:nvCxnSpPr>
        <p:spPr>
          <a:xfrm>
            <a:off x="587188" y="1482601"/>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pic>
        <p:nvPicPr>
          <p:cNvPr id="5" name="Picture 10" descr="Grampian Primary School .">
            <a:extLst>
              <a:ext uri="{FF2B5EF4-FFF2-40B4-BE49-F238E27FC236}">
                <a16:creationId xmlns:a16="http://schemas.microsoft.com/office/drawing/2014/main" id="{1826049D-029E-494D-9A76-D3314AE85A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233" y="2157288"/>
            <a:ext cx="2758996" cy="203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84522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7372D-3DC2-4D32-914E-1C20206EE6D9}"/>
              </a:ext>
            </a:extLst>
          </p:cNvPr>
          <p:cNvSpPr>
            <a:spLocks noGrp="1"/>
          </p:cNvSpPr>
          <p:nvPr>
            <p:ph type="title"/>
          </p:nvPr>
        </p:nvSpPr>
        <p:spPr/>
        <p:txBody>
          <a:bodyPr/>
          <a:lstStyle/>
          <a:p>
            <a:r>
              <a:rPr lang="en-GB" b="1" dirty="0">
                <a:solidFill>
                  <a:srgbClr val="90282C"/>
                </a:solidFill>
              </a:rPr>
              <a:t>Future Arrangements…</a:t>
            </a:r>
            <a:endParaRPr lang="en-GB" dirty="0"/>
          </a:p>
        </p:txBody>
      </p:sp>
      <p:sp>
        <p:nvSpPr>
          <p:cNvPr id="3" name="Content Placeholder 2">
            <a:extLst>
              <a:ext uri="{FF2B5EF4-FFF2-40B4-BE49-F238E27FC236}">
                <a16:creationId xmlns:a16="http://schemas.microsoft.com/office/drawing/2014/main" id="{E1526303-A2C8-4F42-BE62-CCFEB47F5618}"/>
              </a:ext>
            </a:extLst>
          </p:cNvPr>
          <p:cNvSpPr>
            <a:spLocks noGrp="1"/>
          </p:cNvSpPr>
          <p:nvPr>
            <p:ph idx="1"/>
          </p:nvPr>
        </p:nvSpPr>
        <p:spPr>
          <a:xfrm>
            <a:off x="838200" y="1482601"/>
            <a:ext cx="10360068" cy="5010274"/>
          </a:xfrm>
        </p:spPr>
        <p:txBody>
          <a:bodyPr>
            <a:normAutofit fontScale="62500" lnSpcReduction="20000"/>
          </a:bodyPr>
          <a:lstStyle/>
          <a:p>
            <a:pPr marL="0" indent="0" algn="ctr">
              <a:buNone/>
            </a:pPr>
            <a:r>
              <a:rPr lang="en-GB" altLang="en-US" b="1" dirty="0"/>
              <a:t>Monday 30</a:t>
            </a:r>
            <a:r>
              <a:rPr lang="en-GB" altLang="en-US" b="1" baseline="30000" dirty="0"/>
              <a:t>th</a:t>
            </a:r>
            <a:r>
              <a:rPr lang="en-GB" altLang="en-US" b="1" dirty="0"/>
              <a:t> June</a:t>
            </a:r>
          </a:p>
          <a:p>
            <a:pPr marL="0" indent="0">
              <a:buNone/>
            </a:pPr>
            <a:r>
              <a:rPr lang="en-GB" altLang="en-US" dirty="0"/>
              <a:t> Children to attend a transition morning/afternoon 08.55 -11.25/ 1.00pm – 3.30pm </a:t>
            </a:r>
            <a:endParaRPr lang="en-GB" altLang="en-US" b="1" dirty="0"/>
          </a:p>
          <a:p>
            <a:pPr marL="0" indent="0" algn="ctr">
              <a:buNone/>
            </a:pPr>
            <a:endParaRPr lang="en-GB" altLang="en-US" b="1" dirty="0"/>
          </a:p>
          <a:p>
            <a:pPr marL="0" indent="0" algn="ctr">
              <a:buNone/>
            </a:pPr>
            <a:r>
              <a:rPr lang="en-GB" altLang="en-US" b="1" dirty="0">
                <a:highlight>
                  <a:srgbClr val="FFFF00"/>
                </a:highlight>
              </a:rPr>
              <a:t>Monday 1</a:t>
            </a:r>
            <a:r>
              <a:rPr lang="en-GB" altLang="en-US" b="1" baseline="30000" dirty="0">
                <a:highlight>
                  <a:srgbClr val="FFFF00"/>
                </a:highlight>
              </a:rPr>
              <a:t>st</a:t>
            </a:r>
            <a:r>
              <a:rPr lang="en-GB" altLang="en-US" b="1" dirty="0">
                <a:highlight>
                  <a:srgbClr val="FFFF00"/>
                </a:highlight>
              </a:rPr>
              <a:t>, Tuesday 2</a:t>
            </a:r>
            <a:r>
              <a:rPr lang="en-GB" altLang="en-US" b="1" baseline="30000" dirty="0">
                <a:highlight>
                  <a:srgbClr val="FFFF00"/>
                </a:highlight>
              </a:rPr>
              <a:t>nd</a:t>
            </a:r>
            <a:r>
              <a:rPr lang="en-GB" altLang="en-US" b="1" dirty="0">
                <a:highlight>
                  <a:srgbClr val="FFFF00"/>
                </a:highlight>
              </a:rPr>
              <a:t>, Wednesday 3</a:t>
            </a:r>
            <a:r>
              <a:rPr lang="en-GB" altLang="en-US" b="1" baseline="30000" dirty="0">
                <a:highlight>
                  <a:srgbClr val="FFFF00"/>
                </a:highlight>
              </a:rPr>
              <a:t>rd</a:t>
            </a:r>
            <a:r>
              <a:rPr lang="en-GB" altLang="en-US" b="1" dirty="0">
                <a:highlight>
                  <a:srgbClr val="FFFF00"/>
                </a:highlight>
              </a:rPr>
              <a:t> September 2025</a:t>
            </a:r>
          </a:p>
          <a:p>
            <a:pPr marL="0" indent="0" algn="ctr">
              <a:buNone/>
            </a:pPr>
            <a:endParaRPr lang="en-GB" altLang="en-US" b="1" dirty="0">
              <a:highlight>
                <a:srgbClr val="FFFF00"/>
              </a:highlight>
            </a:endParaRPr>
          </a:p>
          <a:p>
            <a:pPr marL="0" indent="0" algn="ctr">
              <a:buNone/>
            </a:pPr>
            <a:r>
              <a:rPr lang="en-GB" altLang="en-US" dirty="0">
                <a:highlight>
                  <a:srgbClr val="FFFF00"/>
                </a:highlight>
              </a:rPr>
              <a:t>These are now INSET days, your child will </a:t>
            </a:r>
            <a:r>
              <a:rPr lang="en-GB" altLang="en-US" b="1" dirty="0">
                <a:highlight>
                  <a:srgbClr val="FFFF00"/>
                </a:highlight>
              </a:rPr>
              <a:t>not</a:t>
            </a:r>
            <a:r>
              <a:rPr lang="en-GB" altLang="en-US" dirty="0">
                <a:highlight>
                  <a:srgbClr val="FFFF00"/>
                </a:highlight>
              </a:rPr>
              <a:t> attend school on these days. </a:t>
            </a:r>
          </a:p>
          <a:p>
            <a:pPr marL="0" indent="0" algn="ctr">
              <a:buNone/>
            </a:pPr>
            <a:endParaRPr lang="en-GB" altLang="en-US" b="1" dirty="0"/>
          </a:p>
          <a:p>
            <a:pPr marL="0" indent="0" algn="ctr">
              <a:lnSpc>
                <a:spcPct val="120000"/>
              </a:lnSpc>
              <a:buNone/>
            </a:pPr>
            <a:r>
              <a:rPr lang="en-GB" altLang="en-US" b="1" dirty="0"/>
              <a:t>Thursday 4</a:t>
            </a:r>
            <a:r>
              <a:rPr lang="en-GB" altLang="en-US" b="1" baseline="30000" dirty="0"/>
              <a:t>th</a:t>
            </a:r>
            <a:r>
              <a:rPr lang="en-GB" altLang="en-US" b="1" dirty="0"/>
              <a:t> and Friday 5</a:t>
            </a:r>
            <a:r>
              <a:rPr lang="en-GB" altLang="en-US" b="1" baseline="30000" dirty="0"/>
              <a:t>th</a:t>
            </a:r>
            <a:r>
              <a:rPr lang="en-GB" altLang="en-US" b="1" dirty="0"/>
              <a:t> September </a:t>
            </a:r>
            <a:r>
              <a:rPr lang="en-GB" altLang="en-US" sz="2800" b="1" dirty="0"/>
              <a:t>2025</a:t>
            </a:r>
            <a:endParaRPr lang="en-GB" altLang="en-US" dirty="0"/>
          </a:p>
          <a:p>
            <a:pPr>
              <a:lnSpc>
                <a:spcPct val="120000"/>
              </a:lnSpc>
              <a:spcBef>
                <a:spcPts val="2400"/>
              </a:spcBef>
              <a:buClr>
                <a:srgbClr val="90282C"/>
              </a:buClr>
              <a:buFont typeface="Wingdings" panose="05000000000000000000" pitchFamily="2" charset="2"/>
              <a:buChar char="v"/>
            </a:pPr>
            <a:r>
              <a:rPr lang="en-GB" altLang="en-US" dirty="0"/>
              <a:t> Children to attend school from 08.55am and to be picked up at 2.00pm. </a:t>
            </a:r>
          </a:p>
          <a:p>
            <a:pPr>
              <a:spcBef>
                <a:spcPts val="2400"/>
              </a:spcBef>
              <a:buClr>
                <a:srgbClr val="90282C"/>
              </a:buClr>
              <a:buFont typeface="Wingdings" panose="05000000000000000000" pitchFamily="2" charset="2"/>
              <a:buChar char="v"/>
            </a:pPr>
            <a:r>
              <a:rPr lang="en-GB" altLang="en-US" dirty="0"/>
              <a:t>Pupils who have been with us in Nursery will already have a ParentPay account so can book school dinners. If you are new to St Joseph’s and would like your child to have a hot lunch please inform the school secretary for the first week and this will be provided. Your ParentPay account will then be set up. If you do not wish your child to have a hot lunch, please provide them with a packed lunch.</a:t>
            </a:r>
          </a:p>
          <a:p>
            <a:pPr>
              <a:spcBef>
                <a:spcPts val="2400"/>
              </a:spcBef>
              <a:buClr>
                <a:srgbClr val="90282C"/>
              </a:buClr>
              <a:buFont typeface="Wingdings" panose="05000000000000000000" pitchFamily="2" charset="2"/>
              <a:buChar char="v"/>
            </a:pPr>
            <a:r>
              <a:rPr lang="en-GB" sz="2800" dirty="0"/>
              <a:t>From </a:t>
            </a:r>
            <a:r>
              <a:rPr lang="en-GB" dirty="0"/>
              <a:t>Monday 8</a:t>
            </a:r>
            <a:r>
              <a:rPr lang="en-GB" baseline="30000" dirty="0"/>
              <a:t>th</a:t>
            </a:r>
            <a:r>
              <a:rPr lang="en-GB" dirty="0"/>
              <a:t> </a:t>
            </a:r>
            <a:r>
              <a:rPr lang="en-GB" sz="2800" dirty="0"/>
              <a:t> Septembe</a:t>
            </a:r>
            <a:r>
              <a:rPr lang="en-GB" dirty="0"/>
              <a:t>r </a:t>
            </a:r>
            <a:r>
              <a:rPr lang="en-GB" sz="2800" dirty="0"/>
              <a:t>onwards, the children </a:t>
            </a:r>
            <a:r>
              <a:rPr lang="en-GB" dirty="0"/>
              <a:t>are to attend school all </a:t>
            </a:r>
            <a:r>
              <a:rPr lang="en-GB" altLang="en-US" sz="2800" dirty="0"/>
              <a:t>day</a:t>
            </a:r>
            <a:r>
              <a:rPr lang="en-GB" altLang="en-US" dirty="0"/>
              <a:t> – 8.55am – 3.30pm</a:t>
            </a:r>
            <a:endParaRPr lang="en-GB" altLang="en-US" b="1" dirty="0">
              <a:solidFill>
                <a:srgbClr val="FF0000"/>
              </a:solidFill>
            </a:endParaRPr>
          </a:p>
          <a:p>
            <a:pPr marL="0" indent="0" eaLnBrk="1" hangingPunct="1">
              <a:spcBef>
                <a:spcPct val="0"/>
              </a:spcBef>
              <a:buNone/>
              <a:defRPr/>
            </a:pPr>
            <a:endParaRPr lang="en-GB" altLang="en-US" sz="2800" b="1" dirty="0">
              <a:latin typeface="Comic Sans MS" panose="030F0702030302020204" pitchFamily="66" charset="0"/>
            </a:endParaRPr>
          </a:p>
          <a:p>
            <a:pPr marL="0" indent="0" algn="ctr" eaLnBrk="1" hangingPunct="1">
              <a:spcBef>
                <a:spcPct val="0"/>
              </a:spcBef>
              <a:buNone/>
              <a:defRPr/>
            </a:pPr>
            <a:endParaRPr lang="en-GB" altLang="en-US" sz="2800" b="1" dirty="0">
              <a:latin typeface="Comic Sans MS" panose="030F0702030302020204" pitchFamily="66" charset="0"/>
            </a:endParaRPr>
          </a:p>
          <a:p>
            <a:pPr marL="0" indent="0">
              <a:spcBef>
                <a:spcPts val="2400"/>
              </a:spcBef>
              <a:buClr>
                <a:srgbClr val="90282C"/>
              </a:buClr>
              <a:buNone/>
            </a:pPr>
            <a:endParaRPr lang="en-GB" altLang="en-US" sz="2800" b="1" dirty="0">
              <a:latin typeface="Comic Sans MS" panose="030F0702030302020204" pitchFamily="66" charset="0"/>
            </a:endParaRPr>
          </a:p>
          <a:p>
            <a:pPr marL="0" indent="0">
              <a:buNone/>
            </a:pPr>
            <a:endParaRPr lang="en-GB" altLang="en-US" sz="2800" dirty="0">
              <a:latin typeface="Comic Sans MS" panose="030F0702030302020204" pitchFamily="66" charset="0"/>
            </a:endParaRPr>
          </a:p>
          <a:p>
            <a:endParaRPr lang="en-GB" dirty="0"/>
          </a:p>
        </p:txBody>
      </p:sp>
      <p:cxnSp>
        <p:nvCxnSpPr>
          <p:cNvPr id="4" name="Straight Connector 3">
            <a:extLst>
              <a:ext uri="{FF2B5EF4-FFF2-40B4-BE49-F238E27FC236}">
                <a16:creationId xmlns:a16="http://schemas.microsoft.com/office/drawing/2014/main" id="{A0D13894-2284-4B35-9E10-AA198D8AF903}"/>
              </a:ext>
            </a:extLst>
          </p:cNvPr>
          <p:cNvCxnSpPr/>
          <p:nvPr/>
        </p:nvCxnSpPr>
        <p:spPr>
          <a:xfrm>
            <a:off x="587188" y="1482601"/>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8843910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4DAA3DD-57DD-7EDC-23D9-222BAFB3FE7D}"/>
              </a:ext>
            </a:extLst>
          </p:cNvPr>
          <p:cNvSpPr>
            <a:spLocks noGrp="1"/>
          </p:cNvSpPr>
          <p:nvPr>
            <p:ph type="title"/>
          </p:nvPr>
        </p:nvSpPr>
        <p:spPr/>
        <p:txBody>
          <a:bodyPr/>
          <a:lstStyle/>
          <a:p>
            <a:r>
              <a:rPr lang="en-GB" dirty="0"/>
              <a:t>Parent Council &amp; Parents’ Association</a:t>
            </a:r>
          </a:p>
        </p:txBody>
      </p:sp>
      <p:sp>
        <p:nvSpPr>
          <p:cNvPr id="7" name="Content Placeholder 6">
            <a:extLst>
              <a:ext uri="{FF2B5EF4-FFF2-40B4-BE49-F238E27FC236}">
                <a16:creationId xmlns:a16="http://schemas.microsoft.com/office/drawing/2014/main" id="{A36247BA-10BA-4935-2A91-5143EF542B01}"/>
              </a:ext>
            </a:extLst>
          </p:cNvPr>
          <p:cNvSpPr>
            <a:spLocks noGrp="1"/>
          </p:cNvSpPr>
          <p:nvPr>
            <p:ph sz="half" idx="1"/>
          </p:nvPr>
        </p:nvSpPr>
        <p:spPr>
          <a:xfrm>
            <a:off x="533400" y="1690688"/>
            <a:ext cx="5181600" cy="3726089"/>
          </a:xfrm>
          <a:ln w="19050">
            <a:solidFill>
              <a:srgbClr val="FFFF00"/>
            </a:solidFill>
          </a:ln>
        </p:spPr>
        <p:txBody>
          <a:bodyPr>
            <a:normAutofit fontScale="92500" lnSpcReduction="10000"/>
          </a:bodyPr>
          <a:lstStyle/>
          <a:p>
            <a:pPr marL="0" indent="0">
              <a:buNone/>
            </a:pPr>
            <a:r>
              <a:rPr lang="en-GB" dirty="0"/>
              <a:t>Parent council (PC)aims:</a:t>
            </a:r>
          </a:p>
          <a:p>
            <a:pPr lvl="1"/>
            <a:r>
              <a:rPr lang="en-GB" dirty="0"/>
              <a:t>To give parents a voice and increase their active involvement in decision-making</a:t>
            </a:r>
          </a:p>
          <a:p>
            <a:pPr lvl="1"/>
            <a:r>
              <a:rPr lang="en-GB" dirty="0"/>
              <a:t>To develop a partnership between the school and parents in order to support and promote the pupil’s learning and bring about change</a:t>
            </a:r>
          </a:p>
          <a:p>
            <a:pPr lvl="1"/>
            <a:r>
              <a:rPr lang="en-GB" dirty="0"/>
              <a:t>We meet once per half term</a:t>
            </a:r>
          </a:p>
        </p:txBody>
      </p:sp>
      <p:sp>
        <p:nvSpPr>
          <p:cNvPr id="8" name="Content Placeholder 7">
            <a:extLst>
              <a:ext uri="{FF2B5EF4-FFF2-40B4-BE49-F238E27FC236}">
                <a16:creationId xmlns:a16="http://schemas.microsoft.com/office/drawing/2014/main" id="{9C85CE20-5C51-2076-5B2B-31EBA686D245}"/>
              </a:ext>
            </a:extLst>
          </p:cNvPr>
          <p:cNvSpPr>
            <a:spLocks noGrp="1"/>
          </p:cNvSpPr>
          <p:nvPr>
            <p:ph sz="half" idx="2"/>
          </p:nvPr>
        </p:nvSpPr>
        <p:spPr>
          <a:xfrm>
            <a:off x="6120492" y="1688647"/>
            <a:ext cx="5461908" cy="3726089"/>
          </a:xfrm>
          <a:ln w="19050">
            <a:solidFill>
              <a:srgbClr val="FFFF00"/>
            </a:solidFill>
          </a:ln>
        </p:spPr>
        <p:txBody>
          <a:bodyPr>
            <a:normAutofit fontScale="92500" lnSpcReduction="10000"/>
          </a:bodyPr>
          <a:lstStyle/>
          <a:p>
            <a:pPr marL="0" indent="0">
              <a:buNone/>
            </a:pPr>
            <a:r>
              <a:rPr lang="en-GB" dirty="0"/>
              <a:t>Parents’ Association (PA) aims:</a:t>
            </a:r>
          </a:p>
          <a:p>
            <a:pPr lvl="1"/>
            <a:r>
              <a:rPr lang="en-GB" dirty="0"/>
              <a:t>To raise money through a range of activities and to strengthen the school community for pupils, their families and staff</a:t>
            </a:r>
          </a:p>
          <a:p>
            <a:pPr lvl="1"/>
            <a:r>
              <a:rPr lang="en-GB" dirty="0"/>
              <a:t>To provide and engage in activities which support the school</a:t>
            </a:r>
          </a:p>
          <a:p>
            <a:pPr lvl="1"/>
            <a:r>
              <a:rPr lang="en-GB" dirty="0"/>
              <a:t>To consider suggestions from parents, staff and children as to how the funds should be spent</a:t>
            </a:r>
          </a:p>
          <a:p>
            <a:pPr lvl="1"/>
            <a:r>
              <a:rPr lang="en-GB" dirty="0"/>
              <a:t>To keep events as cost effective as possible to enable all families to join in </a:t>
            </a:r>
          </a:p>
          <a:p>
            <a:pPr lvl="1"/>
            <a:endParaRPr lang="en-GB" dirty="0"/>
          </a:p>
          <a:p>
            <a:pPr lvl="1"/>
            <a:endParaRPr lang="en-GB" dirty="0"/>
          </a:p>
          <a:p>
            <a:pPr lvl="1"/>
            <a:endParaRPr lang="en-GB" dirty="0"/>
          </a:p>
        </p:txBody>
      </p:sp>
      <p:sp>
        <p:nvSpPr>
          <p:cNvPr id="9" name="TextBox 8">
            <a:extLst>
              <a:ext uri="{FF2B5EF4-FFF2-40B4-BE49-F238E27FC236}">
                <a16:creationId xmlns:a16="http://schemas.microsoft.com/office/drawing/2014/main" id="{7E36B00D-0299-4BC9-93D1-3538774CCACC}"/>
              </a:ext>
            </a:extLst>
          </p:cNvPr>
          <p:cNvSpPr txBox="1"/>
          <p:nvPr/>
        </p:nvSpPr>
        <p:spPr>
          <a:xfrm>
            <a:off x="658585" y="5686651"/>
            <a:ext cx="10923815" cy="975590"/>
          </a:xfrm>
          <a:prstGeom prst="rect">
            <a:avLst/>
          </a:prstGeom>
          <a:noFill/>
          <a:ln w="28575">
            <a:solidFill>
              <a:srgbClr val="C00000"/>
            </a:solidFill>
          </a:ln>
        </p:spPr>
        <p:txBody>
          <a:bodyPr wrap="square" rtlCol="0">
            <a:spAutoFit/>
          </a:bodyPr>
          <a:lstStyle/>
          <a:p>
            <a:r>
              <a:rPr lang="en-GB" sz="2000" b="1" dirty="0"/>
              <a:t>We’d love to have representation from all classes, so please consider joining one or both groups. </a:t>
            </a:r>
          </a:p>
          <a:p>
            <a:r>
              <a:rPr lang="en-GB" sz="2000" b="1" dirty="0"/>
              <a:t>To join our merry band, please contact the school office.</a:t>
            </a:r>
          </a:p>
          <a:p>
            <a:endParaRPr lang="en-GB" dirty="0"/>
          </a:p>
        </p:txBody>
      </p:sp>
      <p:pic>
        <p:nvPicPr>
          <p:cNvPr id="1028" name="Picture 4" descr="Image">
            <a:extLst>
              <a:ext uri="{FF2B5EF4-FFF2-40B4-BE49-F238E27FC236}">
                <a16:creationId xmlns:a16="http://schemas.microsoft.com/office/drawing/2014/main" id="{44F0FC1A-5AEA-ECCC-7B5E-FA2785BA26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8772" y="195759"/>
            <a:ext cx="1273628" cy="1273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70846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40462-B0FA-491C-A0AB-7D895286BDA0}"/>
              </a:ext>
            </a:extLst>
          </p:cNvPr>
          <p:cNvSpPr>
            <a:spLocks noGrp="1"/>
          </p:cNvSpPr>
          <p:nvPr>
            <p:ph type="title"/>
          </p:nvPr>
        </p:nvSpPr>
        <p:spPr>
          <a:xfrm>
            <a:off x="587188" y="190743"/>
            <a:ext cx="10515600" cy="1325563"/>
          </a:xfrm>
        </p:spPr>
        <p:txBody>
          <a:bodyPr/>
          <a:lstStyle/>
          <a:p>
            <a:r>
              <a:rPr lang="en-GB" b="1" dirty="0">
                <a:solidFill>
                  <a:srgbClr val="90282C"/>
                </a:solidFill>
              </a:rPr>
              <a:t>Any Questions…</a:t>
            </a:r>
          </a:p>
        </p:txBody>
      </p:sp>
      <p:pic>
        <p:nvPicPr>
          <p:cNvPr id="5" name="Content Placeholder 4">
            <a:extLst>
              <a:ext uri="{FF2B5EF4-FFF2-40B4-BE49-F238E27FC236}">
                <a16:creationId xmlns:a16="http://schemas.microsoft.com/office/drawing/2014/main" id="{4E5F9D9B-5C15-4124-ADBA-C3E9FF1F7710}"/>
              </a:ext>
            </a:extLst>
          </p:cNvPr>
          <p:cNvPicPr>
            <a:picLocks noGrp="1" noChangeAspect="1"/>
          </p:cNvPicPr>
          <p:nvPr>
            <p:ph idx="1"/>
          </p:nvPr>
        </p:nvPicPr>
        <p:blipFill>
          <a:blip r:embed="rId2"/>
          <a:stretch>
            <a:fillRect/>
          </a:stretch>
        </p:blipFill>
        <p:spPr>
          <a:xfrm>
            <a:off x="2710079" y="1663792"/>
            <a:ext cx="5770533" cy="431752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6" name="Straight Connector 5">
            <a:extLst>
              <a:ext uri="{FF2B5EF4-FFF2-40B4-BE49-F238E27FC236}">
                <a16:creationId xmlns:a16="http://schemas.microsoft.com/office/drawing/2014/main" id="{2174C4CF-4EB0-45B0-8461-C2EF0424B6AB}"/>
              </a:ext>
            </a:extLst>
          </p:cNvPr>
          <p:cNvCxnSpPr/>
          <p:nvPr/>
        </p:nvCxnSpPr>
        <p:spPr>
          <a:xfrm>
            <a:off x="587188" y="1341924"/>
            <a:ext cx="11017623" cy="0"/>
          </a:xfrm>
          <a:prstGeom prst="line">
            <a:avLst/>
          </a:prstGeom>
          <a:ln>
            <a:solidFill>
              <a:srgbClr val="FBDB01"/>
            </a:solidFill>
          </a:ln>
        </p:spPr>
        <p:style>
          <a:lnRef idx="1">
            <a:schemeClr val="accent2"/>
          </a:lnRef>
          <a:fillRef idx="0">
            <a:schemeClr val="accent2"/>
          </a:fillRef>
          <a:effectRef idx="0">
            <a:schemeClr val="accent2"/>
          </a:effectRef>
          <a:fontRef idx="minor">
            <a:schemeClr val="tx1"/>
          </a:fontRef>
        </p:style>
      </p:cxnSp>
      <p:pic>
        <p:nvPicPr>
          <p:cNvPr id="7" name="Picture 3">
            <a:extLst>
              <a:ext uri="{FF2B5EF4-FFF2-40B4-BE49-F238E27FC236}">
                <a16:creationId xmlns:a16="http://schemas.microsoft.com/office/drawing/2014/main" id="{D42AABA6-9F0C-4AE3-80D6-3DA3670CD4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0079" y="1663791"/>
            <a:ext cx="5770533" cy="4317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06805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4d1763e-5311-43f0-9b86-fb52ce7feb4a" xsi:nil="true"/>
    <lcf76f155ced4ddcb4097134ff3c332f xmlns="a5b91e25-2c95-4d53-a7cf-e5563d0a3e5f">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2B860F0D4647148B27DCA83408E0396" ma:contentTypeVersion="16" ma:contentTypeDescription="Create a new document." ma:contentTypeScope="" ma:versionID="52a5a3f8cafc0a0fa2156004fae2e82b">
  <xsd:schema xmlns:xsd="http://www.w3.org/2001/XMLSchema" xmlns:xs="http://www.w3.org/2001/XMLSchema" xmlns:p="http://schemas.microsoft.com/office/2006/metadata/properties" xmlns:ns2="a5b91e25-2c95-4d53-a7cf-e5563d0a3e5f" xmlns:ns3="34d1763e-5311-43f0-9b86-fb52ce7feb4a" targetNamespace="http://schemas.microsoft.com/office/2006/metadata/properties" ma:root="true" ma:fieldsID="b9b8dbd5c17a6fdaf7fd2b22b6fdb540" ns2:_="" ns3:_="">
    <xsd:import namespace="a5b91e25-2c95-4d53-a7cf-e5563d0a3e5f"/>
    <xsd:import namespace="34d1763e-5311-43f0-9b86-fb52ce7feb4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AutoKeyPoints" minOccurs="0"/>
                <xsd:element ref="ns2:MediaServiceKeyPoints" minOccurs="0"/>
                <xsd:element ref="ns2:MediaServiceGenerationTime" minOccurs="0"/>
                <xsd:element ref="ns2:MediaServiceEventHashCode" minOccurs="0"/>
                <xsd:element ref="ns2:MediaServiceLocation" minOccurs="0"/>
                <xsd:element ref="ns2:MediaLengthInSecond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b91e25-2c95-4d53-a7cf-e5563d0a3e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de9a039-82c0-43d4-81c7-fe5c2ea5267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34d1763e-5311-43f0-9b86-fb52ce7feb4a"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f04eba2-1219-44ce-aade-1dace5aeb4a9}" ma:internalName="TaxCatchAll" ma:showField="CatchAllData" ma:web="34d1763e-5311-43f0-9b86-fb52ce7feb4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66F6DBE-210F-4E53-B86F-0EBD3335F129}">
  <ds:schemaRefs>
    <ds:schemaRef ds:uri="http://schemas.microsoft.com/sharepoint/v3/contenttype/forms"/>
  </ds:schemaRefs>
</ds:datastoreItem>
</file>

<file path=customXml/itemProps2.xml><?xml version="1.0" encoding="utf-8"?>
<ds:datastoreItem xmlns:ds="http://schemas.openxmlformats.org/officeDocument/2006/customXml" ds:itemID="{5B2CDF78-B736-40D2-92EE-00933917DFF8}">
  <ds:schemaRefs>
    <ds:schemaRef ds:uri="http://purl.org/dc/terms/"/>
    <ds:schemaRef ds:uri="http://purl.org/dc/dcmitype/"/>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34d1763e-5311-43f0-9b86-fb52ce7feb4a"/>
    <ds:schemaRef ds:uri="a5b91e25-2c95-4d53-a7cf-e5563d0a3e5f"/>
    <ds:schemaRef ds:uri="http://purl.org/dc/elements/1.1/"/>
  </ds:schemaRefs>
</ds:datastoreItem>
</file>

<file path=customXml/itemProps3.xml><?xml version="1.0" encoding="utf-8"?>
<ds:datastoreItem xmlns:ds="http://schemas.openxmlformats.org/officeDocument/2006/customXml" ds:itemID="{E8D70390-8FDE-4BA6-A028-5AF0DD022A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b91e25-2c95-4d53-a7cf-e5563d0a3e5f"/>
    <ds:schemaRef ds:uri="34d1763e-5311-43f0-9b86-fb52ce7feb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1540</Words>
  <Application>Microsoft Office PowerPoint</Application>
  <PresentationFormat>Widescreen</PresentationFormat>
  <Paragraphs>145</Paragraphs>
  <Slides>18</Slides>
  <Notes>0</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Arial</vt:lpstr>
      <vt:lpstr>Berlin Sans FB</vt:lpstr>
      <vt:lpstr>Book Antiqua</vt:lpstr>
      <vt:lpstr>Calibri</vt:lpstr>
      <vt:lpstr>Calibri Light</vt:lpstr>
      <vt:lpstr>Comic Sans MS</vt:lpstr>
      <vt:lpstr>Times New Roman</vt:lpstr>
      <vt:lpstr>Wingdings</vt:lpstr>
      <vt:lpstr>Office Theme</vt:lpstr>
      <vt:lpstr>Reception New Starter Meeting 2025-2026   </vt:lpstr>
      <vt:lpstr>What will my child learn?</vt:lpstr>
      <vt:lpstr>How will my child learn?</vt:lpstr>
      <vt:lpstr> Contextual based learning</vt:lpstr>
      <vt:lpstr>Religious Education </vt:lpstr>
      <vt:lpstr>Home-School–Parish Links </vt:lpstr>
      <vt:lpstr>Physical Education  </vt:lpstr>
      <vt:lpstr>School Nurse</vt:lpstr>
      <vt:lpstr>How can I get my child ready for school? Can your child ……</vt:lpstr>
      <vt:lpstr>Homework </vt:lpstr>
      <vt:lpstr>Uniform</vt:lpstr>
      <vt:lpstr>Snacks and Drinks </vt:lpstr>
      <vt:lpstr>School Lunches</vt:lpstr>
      <vt:lpstr>Absence and Lateness </vt:lpstr>
      <vt:lpstr>Communication </vt:lpstr>
      <vt:lpstr>Future Arrangements…</vt:lpstr>
      <vt:lpstr>Parent Council &amp; Parents’ Association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Aole – Expressive Arts</dc:title>
  <dc:creator>Lauren Allwood</dc:creator>
  <cp:lastModifiedBy>Danielle Kates</cp:lastModifiedBy>
  <cp:revision>179</cp:revision>
  <dcterms:created xsi:type="dcterms:W3CDTF">2020-12-01T11:45:55Z</dcterms:created>
  <dcterms:modified xsi:type="dcterms:W3CDTF">2025-07-02T19:10:02Z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0x01010042B860F0D4647148B27DCA83408E0396</vt:lpwstr>
  </property>
  <property fmtid="{D5CDD505-2E9C-101B-9397-08002B2CF9AE}" pid="3" name="MediaServiceImageTags">
    <vt:lpwstr/>
  </property>
</Properties>
</file>