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
  </p:notesMasterIdLst>
  <p:sldIdLst>
    <p:sldId id="257" r:id="rId3"/>
    <p:sldId id="300" r:id="rId4"/>
    <p:sldId id="291" r:id="rId5"/>
    <p:sldId id="281" r:id="rId6"/>
    <p:sldId id="298" r:id="rId7"/>
    <p:sldId id="28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cPhee" initials="SM" lastIdx="1" clrIdx="0">
    <p:extLst>
      <p:ext uri="{19B8F6BF-5375-455C-9EA6-DF929625EA0E}">
        <p15:presenceInfo xmlns="" xmlns:p15="http://schemas.microsoft.com/office/powerpoint/2012/main" userId="6b88580a154bf7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3181"/>
    <a:srgbClr val="5553C0"/>
    <a:srgbClr val="2B388E"/>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004164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6195346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934065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024480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276766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935643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4060140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0732542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537039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6594615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076723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24466169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God our Father loves us all</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340822" y="1505961"/>
            <a:ext cx="11681357" cy="5299556"/>
          </a:xfrm>
        </p:spPr>
        <p:txBody>
          <a:bodyPr>
            <a:normAutofit/>
          </a:bodyPr>
          <a:lstStyle/>
          <a:p>
            <a:pPr lvl="0" algn="l">
              <a:lnSpc>
                <a:spcPct val="100000"/>
              </a:lnSpc>
              <a:spcBef>
                <a:spcPts val="600"/>
              </a:spcBef>
              <a:buClr>
                <a:srgbClr val="FE8637"/>
              </a:buClr>
              <a:buSzPct val="70000"/>
            </a:pPr>
            <a:endParaRPr lang="en-GB" sz="1800" dirty="0" smtClean="0">
              <a:latin typeface="Comic Sans MS" pitchFamily="66" charset="0"/>
              <a:cs typeface="Arial" panose="020B0604020202020204" pitchFamily="34" charset="0"/>
            </a:endParaRPr>
          </a:p>
          <a:p>
            <a:pPr lvl="0">
              <a:lnSpc>
                <a:spcPct val="100000"/>
              </a:lnSpc>
              <a:spcBef>
                <a:spcPts val="600"/>
              </a:spcBef>
              <a:buClr>
                <a:srgbClr val="FE8637"/>
              </a:buClr>
              <a:buSzPct val="70000"/>
            </a:pPr>
            <a:r>
              <a:rPr lang="en-GB" sz="1800" b="1" u="sng" dirty="0" smtClean="0">
                <a:solidFill>
                  <a:srgbClr val="5553C0"/>
                </a:solidFill>
                <a:latin typeface="Comic Sans MS" pitchFamily="66" charset="0"/>
                <a:cs typeface="Arial" panose="020B0604020202020204" pitchFamily="34" charset="0"/>
              </a:rPr>
              <a:t>Gather: Hymn -  My God loves me</a:t>
            </a:r>
            <a:endParaRPr lang="en-GB" sz="1800" b="1" u="sng" dirty="0">
              <a:solidFill>
                <a:srgbClr val="5553C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1800" dirty="0" smtClean="0">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1800" b="1" dirty="0" smtClean="0">
                <a:latin typeface="Comic Sans MS" pitchFamily="66" charset="0"/>
                <a:cs typeface="Arial" panose="020B0604020202020204" pitchFamily="34" charset="0"/>
              </a:rPr>
              <a:t>We </a:t>
            </a:r>
            <a:r>
              <a:rPr lang="en-GB" sz="1800" b="1" dirty="0">
                <a:latin typeface="Comic Sans MS" pitchFamily="66" charset="0"/>
                <a:cs typeface="Arial" panose="020B0604020202020204" pitchFamily="34" charset="0"/>
              </a:rPr>
              <a:t>all come from different backgrounds and have different religious and political viewpoints but we must be reminded that everybody counts and must feel valued. All people have rights, </a:t>
            </a:r>
            <a:r>
              <a:rPr lang="en-GB" sz="1800" b="1" dirty="0">
                <a:latin typeface="Comic Sans MS" panose="030F0702030302020204" pitchFamily="66" charset="0"/>
              </a:rPr>
              <a:t>rights that everyone is entitled to, purely on the basis that they are a human being. They’ve only existed formally for around 200 years – before that, there were no real laws to ensure people were treated fairly regardless of things like age, race, and gender.</a:t>
            </a:r>
            <a:r>
              <a:rPr lang="en-GB" sz="1800" b="1" dirty="0"/>
              <a:t> </a:t>
            </a:r>
            <a:r>
              <a:rPr lang="en-GB" sz="1800" b="1" dirty="0">
                <a:latin typeface="Comic Sans MS" panose="030F0702030302020204" pitchFamily="66" charset="0"/>
              </a:rPr>
              <a:t>Human rights conventions, declarations, and acts all attempt to guarantee that everybody counts. </a:t>
            </a:r>
            <a:endParaRPr lang="en-GB" sz="1800" b="1" dirty="0">
              <a:latin typeface="Comic Sans MS" panose="030F0702030302020204"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smtClean="0">
                <a:solidFill>
                  <a:srgbClr val="FF0000"/>
                </a:solidFill>
                <a:latin typeface="Comic Sans MS" pitchFamily="66" charset="0"/>
                <a:cs typeface="Arial" panose="020B0604020202020204" pitchFamily="34" charset="0"/>
              </a:rPr>
              <a:t>What </a:t>
            </a:r>
            <a:r>
              <a:rPr lang="en-GB" sz="2000" b="1" dirty="0">
                <a:solidFill>
                  <a:srgbClr val="FF0000"/>
                </a:solidFill>
                <a:latin typeface="Comic Sans MS" pitchFamily="66" charset="0"/>
                <a:cs typeface="Arial" panose="020B0604020202020204" pitchFamily="34" charset="0"/>
              </a:rPr>
              <a:t>is our mission this week?</a:t>
            </a:r>
          </a:p>
          <a:p>
            <a:pPr lvl="0" algn="l">
              <a:lnSpc>
                <a:spcPct val="100000"/>
              </a:lnSpc>
              <a:spcBef>
                <a:spcPts val="600"/>
              </a:spcBef>
              <a:buClr>
                <a:srgbClr val="FE8637"/>
              </a:buClr>
              <a:buSzPct val="70000"/>
            </a:pPr>
            <a:r>
              <a:rPr lang="en-GB" sz="2000" b="1" dirty="0">
                <a:latin typeface="Comic Sans MS" pitchFamily="66" charset="0"/>
                <a:cs typeface="Arial" panose="020B0604020202020204" pitchFamily="34" charset="0"/>
              </a:rPr>
              <a:t>Our mission this week is to think of how we can ensure that everybody counts in our school. What can you do in the classroom to make sure all are treated fairly and respectfully? How can we use tolerance to make our world an equal place for everyone?</a:t>
            </a: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p:txBody>
      </p:sp>
      <p:pic>
        <p:nvPicPr>
          <p:cNvPr id="2052" name="Picture 4" descr="Everybody Counts! by Mfaber — Kickstarter">
            <a:extLst>
              <a:ext uri="{FF2B5EF4-FFF2-40B4-BE49-F238E27FC236}">
                <a16:creationId xmlns="" xmlns:a16="http://schemas.microsoft.com/office/drawing/2014/main" id="{4C563E7C-6EFB-4681-93BD-B25AD354A7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89395" y="947055"/>
            <a:ext cx="2651676" cy="148493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895" y="27201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p>
        </p:txBody>
      </p:sp>
      <p:sp>
        <p:nvSpPr>
          <p:cNvPr id="3" name="Rectangle 2"/>
          <p:cNvSpPr/>
          <p:nvPr/>
        </p:nvSpPr>
        <p:spPr>
          <a:xfrm>
            <a:off x="170481" y="1733871"/>
            <a:ext cx="9701939" cy="4124206"/>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endParaRPr lang="en-GB" sz="1600" b="1" dirty="0">
              <a:solidFill>
                <a:srgbClr val="000000"/>
              </a:solidFill>
              <a:latin typeface="Comic Sans MS" panose="030F0702030302020204" pitchFamily="66"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smtClean="0">
                <a:ln>
                  <a:noFill/>
                </a:ln>
                <a:solidFill>
                  <a:srgbClr val="000000"/>
                </a:solidFill>
                <a:effectLst/>
                <a:uLnTx/>
                <a:uFillTx/>
                <a:latin typeface="Comic Sans MS" panose="030F0702030302020204" pitchFamily="66" charset="0"/>
                <a:ea typeface="+mn-ea"/>
                <a:cs typeface="+mn-cs"/>
              </a:rPr>
              <a:t>A </a:t>
            </a:r>
            <a:r>
              <a:rPr kumimoji="0" lang="en-GB" sz="1600" b="1"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reading from St. Luke’s </a:t>
            </a:r>
            <a:r>
              <a:rPr kumimoji="0" lang="en-GB" sz="1600" b="1" i="0" u="none" strike="noStrike" kern="1200" cap="none" spc="0" normalizeH="0" baseline="0" noProof="0" dirty="0" smtClean="0">
                <a:ln>
                  <a:noFill/>
                </a:ln>
                <a:solidFill>
                  <a:srgbClr val="000000"/>
                </a:solidFill>
                <a:effectLst/>
                <a:uLnTx/>
                <a:uFillTx/>
                <a:latin typeface="Comic Sans MS" panose="030F0702030302020204" pitchFamily="66" charset="0"/>
                <a:ea typeface="+mn-ea"/>
                <a:cs typeface="+mn-cs"/>
              </a:rPr>
              <a:t>Gospel</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600" b="1" u="sng" dirty="0" smtClean="0">
                <a:solidFill>
                  <a:srgbClr val="000000"/>
                </a:solidFill>
                <a:latin typeface="Comic Sans MS" panose="030F0702030302020204" pitchFamily="66" charset="0"/>
              </a:rPr>
              <a:t>All: </a:t>
            </a:r>
            <a:r>
              <a:rPr lang="en-GB" sz="1600" b="1" dirty="0" smtClean="0">
                <a:solidFill>
                  <a:srgbClr val="000000"/>
                </a:solidFill>
                <a:latin typeface="Comic Sans MS" panose="030F0702030302020204" pitchFamily="66" charset="0"/>
              </a:rPr>
              <a:t>Glory to you o lord.</a:t>
            </a:r>
            <a:endParaRPr kumimoji="0" lang="en-GB" sz="1600" b="1"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Now on his way to Jerusalem, Jesus travelled along the border between Samaria and Galilee. </a:t>
            </a:r>
            <a:r>
              <a:rPr kumimoji="0" lang="en-GB" sz="1800" b="1" i="0" u="none" strike="noStrike" kern="1200" cap="none" spc="0" normalizeH="0" baseline="30000" noProof="0" dirty="0">
                <a:ln>
                  <a:noFill/>
                </a:ln>
                <a:solidFill>
                  <a:srgbClr val="000000"/>
                </a:solidFill>
                <a:effectLst/>
                <a:uLnTx/>
                <a:uFillTx/>
                <a:latin typeface="Comic Sans MS" panose="030F0702030302020204" pitchFamily="66" charset="0"/>
                <a:ea typeface="+mn-ea"/>
                <a:cs typeface="+mn-cs"/>
              </a:rPr>
              <a:t> </a:t>
            </a:r>
            <a:r>
              <a:rPr kumimoji="0" lang="en-GB" sz="18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As he was going into a village, ten men who had leprosy met him. They stood at a distance </a:t>
            </a:r>
            <a:r>
              <a:rPr kumimoji="0" lang="en-GB" sz="1800" b="1" i="0" u="none" strike="noStrike" kern="1200" cap="none" spc="0" normalizeH="0" baseline="30000" noProof="0" dirty="0">
                <a:ln>
                  <a:noFill/>
                </a:ln>
                <a:solidFill>
                  <a:srgbClr val="000000"/>
                </a:solidFill>
                <a:effectLst/>
                <a:uLnTx/>
                <a:uFillTx/>
                <a:latin typeface="Comic Sans MS" panose="030F0702030302020204" pitchFamily="66" charset="0"/>
                <a:ea typeface="+mn-ea"/>
                <a:cs typeface="+mn-cs"/>
              </a:rPr>
              <a:t> </a:t>
            </a:r>
            <a:r>
              <a:rPr kumimoji="0" lang="en-GB" sz="18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and called out in a loud voice, “Jesus, Master, have pity on 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30000" noProof="0" dirty="0">
                <a:ln>
                  <a:noFill/>
                </a:ln>
                <a:solidFill>
                  <a:srgbClr val="000000"/>
                </a:solidFill>
                <a:effectLst/>
                <a:uLnTx/>
                <a:uFillTx/>
                <a:latin typeface="Comic Sans MS" panose="030F0702030302020204" pitchFamily="66" charset="0"/>
                <a:ea typeface="+mn-ea"/>
                <a:cs typeface="+mn-cs"/>
              </a:rPr>
              <a:t> </a:t>
            </a:r>
            <a:r>
              <a:rPr kumimoji="0" lang="en-GB" sz="18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When he saw them, he said, “Go, show yourselves to the priests.” And as they went, they were cleansed. One of them, when he saw he was healed, came back, praising God in a loud voice. </a:t>
            </a:r>
            <a:r>
              <a:rPr kumimoji="0" lang="en-GB" sz="1800" b="1" i="0" u="none" strike="noStrike" kern="1200" cap="none" spc="0" normalizeH="0" baseline="30000" noProof="0" dirty="0">
                <a:ln>
                  <a:noFill/>
                </a:ln>
                <a:solidFill>
                  <a:srgbClr val="000000"/>
                </a:solidFill>
                <a:effectLst/>
                <a:uLnTx/>
                <a:uFillTx/>
                <a:latin typeface="Comic Sans MS" panose="030F0702030302020204" pitchFamily="66" charset="0"/>
                <a:ea typeface="+mn-ea"/>
                <a:cs typeface="+mn-cs"/>
              </a:rPr>
              <a:t> </a:t>
            </a:r>
            <a:r>
              <a:rPr kumimoji="0" lang="en-GB" sz="18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He threw himself at Jesus’ feet and thanked him—and he was a Samaritan.</a:t>
            </a:r>
            <a:r>
              <a:rPr kumimoji="0" lang="en-GB" sz="1800" b="1" i="0" u="none" strike="noStrike" kern="1200" cap="none" spc="0" normalizeH="0" baseline="30000" noProof="0" dirty="0">
                <a:ln>
                  <a:noFill/>
                </a:ln>
                <a:solidFill>
                  <a:srgbClr val="000000"/>
                </a:solidFill>
                <a:effectLst/>
                <a:uLnTx/>
                <a:uFillTx/>
                <a:latin typeface="Comic Sans MS" panose="030F0702030302020204" pitchFamily="66" charset="0"/>
                <a:ea typeface="+mn-ea"/>
                <a:cs typeface="+mn-cs"/>
              </a:rPr>
              <a:t> </a:t>
            </a:r>
            <a:r>
              <a:rPr kumimoji="0" lang="en-GB" sz="18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Jesus asked, “Were not all ten cleansed? Where are the other nine? Has no one returned to give </a:t>
            </a: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praise to God except this foreigner?” Then he said to him, “Rise and go; your faith has made you well.”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The Word of the Lord          </a:t>
            </a:r>
            <a:r>
              <a:rPr kumimoji="0" lang="en-GB" sz="16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Response: </a:t>
            </a:r>
            <a:r>
              <a:rPr lang="en-GB" sz="1600" b="1" dirty="0" smtClean="0">
                <a:solidFill>
                  <a:srgbClr val="FF0000"/>
                </a:solidFill>
                <a:latin typeface="Comic Sans MS" panose="030F0702030302020204" pitchFamily="66" charset="0"/>
              </a:rPr>
              <a:t>Praise to you Lord Jesus Christ</a:t>
            </a:r>
            <a:endParaRPr kumimoji="0" lang="en-GB" sz="1600" b="1" i="0" u="none" strike="noStrike" kern="1200" cap="none" spc="0" normalizeH="0" baseline="0" noProof="0" dirty="0">
              <a:ln>
                <a:noFill/>
              </a:ln>
              <a:solidFill>
                <a:srgbClr val="FF0000"/>
              </a:solidFill>
              <a:effectLst/>
              <a:uLnTx/>
              <a:uFillTx/>
              <a:latin typeface="Comic Sans MS" panose="030F0702030302020204" pitchFamily="66" charset="0"/>
            </a:endParaRPr>
          </a:p>
        </p:txBody>
      </p:sp>
      <p:sp>
        <p:nvSpPr>
          <p:cNvPr id="5" name="TextBox 4"/>
          <p:cNvSpPr txBox="1"/>
          <p:nvPr/>
        </p:nvSpPr>
        <p:spPr>
          <a:xfrm>
            <a:off x="990233" y="1307618"/>
            <a:ext cx="9659389"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smtClean="0">
                <a:solidFill>
                  <a:prstClr val="black"/>
                </a:solidFill>
                <a:latin typeface="Calibri" panose="020F0502020204030204"/>
              </a:rPr>
              <a:t>The Lord be with you.</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smtClean="0">
                <a:ln>
                  <a:noFill/>
                </a:ln>
                <a:solidFill>
                  <a:prstClr val="black"/>
                </a:solidFill>
                <a:effectLst/>
                <a:uLnTx/>
                <a:uFillTx/>
                <a:latin typeface="Calibri" panose="020F0502020204030204"/>
              </a:rPr>
              <a:t>All:</a:t>
            </a:r>
            <a:r>
              <a:rPr kumimoji="0" lang="en-GB" sz="1600" b="1" i="0" u="none" strike="noStrike" kern="1200" cap="none" spc="0" normalizeH="0" noProof="0" dirty="0" smtClean="0">
                <a:ln>
                  <a:noFill/>
                </a:ln>
                <a:solidFill>
                  <a:prstClr val="black"/>
                </a:solidFill>
                <a:effectLst/>
                <a:uLnTx/>
                <a:uFillTx/>
                <a:latin typeface="Calibri" panose="020F0502020204030204"/>
              </a:rPr>
              <a:t> and with your spirit</a:t>
            </a:r>
            <a:endParaRPr kumimoji="0" lang="en-GB" sz="1600" b="1" i="0" u="none" strike="noStrike" kern="1200" cap="none" spc="0" normalizeH="0" baseline="0" noProof="0" dirty="0">
              <a:ln>
                <a:noFill/>
              </a:ln>
              <a:solidFill>
                <a:prstClr val="black"/>
              </a:solidFill>
              <a:effectLst/>
              <a:uLnTx/>
              <a:uFillTx/>
              <a:latin typeface="Calibri" panose="020F0502020204030204"/>
            </a:endParaRPr>
          </a:p>
        </p:txBody>
      </p:sp>
      <p:pic>
        <p:nvPicPr>
          <p:cNvPr id="8" name="Picture 7"/>
          <p:cNvPicPr>
            <a:picLocks noChangeAspect="1"/>
          </p:cNvPicPr>
          <p:nvPr/>
        </p:nvPicPr>
        <p:blipFill>
          <a:blip r:embed="rId2"/>
          <a:stretch>
            <a:fillRect/>
          </a:stretch>
        </p:blipFill>
        <p:spPr>
          <a:xfrm>
            <a:off x="10006076" y="1379809"/>
            <a:ext cx="2127782" cy="1417635"/>
          </a:xfrm>
          <a:prstGeom prst="rect">
            <a:avLst/>
          </a:prstGeom>
        </p:spPr>
      </p:pic>
      <p:sp>
        <p:nvSpPr>
          <p:cNvPr id="11" name="TextBox 10">
            <a:extLst>
              <a:ext uri="{FF2B5EF4-FFF2-40B4-BE49-F238E27FC236}">
                <a16:creationId xmlns="" xmlns:a16="http://schemas.microsoft.com/office/drawing/2014/main" id="{6873FE04-9F9C-41F9-B1A0-6CD9F2640E77}"/>
              </a:ext>
            </a:extLst>
          </p:cNvPr>
          <p:cNvSpPr txBox="1"/>
          <p:nvPr/>
        </p:nvSpPr>
        <p:spPr>
          <a:xfrm>
            <a:off x="383148" y="5986011"/>
            <a:ext cx="10374284" cy="1126462"/>
          </a:xfrm>
          <a:prstGeom prst="rect">
            <a:avLst/>
          </a:prstGeom>
          <a:noFill/>
        </p:spPr>
        <p:txBody>
          <a:bodyPr wrap="square" rtlCol="0">
            <a:spAutoFit/>
          </a:bodyPr>
          <a:lstStyle/>
          <a:p>
            <a:pPr marL="0" marR="0" lvl="0" indent="0" algn="l" defTabSz="914400" rtl="0" eaLnBrk="1" fontAlgn="auto" latinLnBrk="0" hangingPunct="1">
              <a:lnSpc>
                <a:spcPct val="100000"/>
              </a:lnSpc>
              <a:spcBef>
                <a:spcPct val="20000"/>
              </a:spcBef>
              <a:spcAft>
                <a:spcPts val="0"/>
              </a:spcAft>
              <a:buClr>
                <a:srgbClr val="F0A22E"/>
              </a:buClr>
              <a:buSzPct val="70000"/>
              <a:buFontTx/>
              <a:buNone/>
              <a:tabLst/>
              <a:defRPr/>
            </a:pPr>
            <a:r>
              <a:rPr kumimoji="0" lang="en-GB" sz="16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help us to show love and compassion in our world. Help us to see that all are created in your image and we are called to follow Jesus’ example and have faith in him and live out that faith min our daily lives.</a:t>
            </a:r>
          </a:p>
          <a:p>
            <a:pPr marL="0" marR="0" lvl="0" indent="0" algn="l" defTabSz="914400" rtl="0" eaLnBrk="1" fontAlgn="auto" latinLnBrk="0" hangingPunct="1">
              <a:lnSpc>
                <a:spcPct val="100000"/>
              </a:lnSpc>
              <a:spcBef>
                <a:spcPct val="20000"/>
              </a:spcBef>
              <a:spcAft>
                <a:spcPts val="0"/>
              </a:spcAft>
              <a:buClr>
                <a:srgbClr val="F0A22E"/>
              </a:buClr>
              <a:buSzPct val="70000"/>
              <a:buFontTx/>
              <a:buNone/>
              <a:tabLst/>
              <a:defRPr/>
            </a:pPr>
            <a:r>
              <a:rPr kumimoji="0" lang="en-GB" sz="16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in your mercy……….Hear our prayer </a:t>
            </a:r>
          </a:p>
        </p:txBody>
      </p:sp>
    </p:spTree>
    <p:extLst>
      <p:ext uri="{BB962C8B-B14F-4D97-AF65-F5344CB8AC3E}">
        <p14:creationId xmlns:p14="http://schemas.microsoft.com/office/powerpoint/2010/main" val="1042025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1013333" y="1475518"/>
            <a:ext cx="11221617" cy="3535918"/>
          </a:xfrm>
        </p:spPr>
        <p:txBody>
          <a:bodyPr>
            <a:normAutofit/>
          </a:bodyPr>
          <a:lstStyle/>
          <a:p>
            <a:pPr lvl="0" algn="l">
              <a:lnSpc>
                <a:spcPct val="100000"/>
              </a:lnSpc>
              <a:spcBef>
                <a:spcPts val="0"/>
              </a:spcBef>
            </a:pPr>
            <a:endParaRPr lang="en-GB" sz="1800" b="1" dirty="0">
              <a:solidFill>
                <a:prstClr val="black"/>
              </a:solidFill>
            </a:endParaRPr>
          </a:p>
          <a:p>
            <a:r>
              <a:rPr lang="en-GB" sz="1800" b="1" dirty="0">
                <a:solidFill>
                  <a:prstClr val="black"/>
                </a:solidFill>
                <a:latin typeface="Comic Sans MS" panose="030F0702030302020204" pitchFamily="66" charset="0"/>
              </a:rPr>
              <a:t>We focus today on the value of tolerance. </a:t>
            </a:r>
            <a:r>
              <a:rPr lang="en-GB" sz="1800" b="1" dirty="0">
                <a:latin typeface="Comic Sans MS" panose="030F0702030302020204" pitchFamily="66" charset="0"/>
              </a:rPr>
              <a:t>Tolerance is an important concept that helps people to live together peacefully. Tolerance also means that you don't put your opinions above those of others, even when you are sure that you are right. Tolerant people show strength in that they can deal with different opinions and perspectives. Tolerance is about respecting others.</a:t>
            </a:r>
          </a:p>
          <a:p>
            <a:r>
              <a:rPr lang="en-GB" sz="1800" b="1" dirty="0">
                <a:latin typeface="Comic Sans MS" panose="030F0702030302020204" pitchFamily="66" charset="0"/>
              </a:rPr>
              <a:t>Take time today to think about how tolerant you are?</a:t>
            </a:r>
          </a:p>
          <a:p>
            <a:pPr lvl="0" algn="l">
              <a:lnSpc>
                <a:spcPct val="100000"/>
              </a:lnSpc>
              <a:spcBef>
                <a:spcPts val="0"/>
              </a:spcBef>
            </a:pPr>
            <a:endParaRPr lang="en-GB" sz="1800" b="1" dirty="0">
              <a:solidFill>
                <a:prstClr val="black"/>
              </a:solidFill>
              <a:latin typeface="Comic Sans MS" panose="030F0702030302020204" pitchFamily="66" charset="0"/>
            </a:endParaRPr>
          </a:p>
        </p:txBody>
      </p:sp>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20626" t="9039" b="30157"/>
          <a:stretch/>
        </p:blipFill>
        <p:spPr>
          <a:xfrm flipH="1">
            <a:off x="9179804" y="4680065"/>
            <a:ext cx="3012195" cy="2177935"/>
          </a:xfrm>
          <a:prstGeom prst="rect">
            <a:avLst/>
          </a:prstGeom>
          <a:effectLst>
            <a:outerShdw blurRad="50800" dist="38100" algn="l" rotWithShape="0">
              <a:prstClr val="black">
                <a:alpha val="40000"/>
              </a:prstClr>
            </a:outerShdw>
          </a:effectLst>
        </p:spPr>
      </p:pic>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14" name="TextBox 13"/>
          <p:cNvSpPr txBox="1"/>
          <p:nvPr/>
        </p:nvSpPr>
        <p:spPr>
          <a:xfrm>
            <a:off x="1591778" y="1149829"/>
            <a:ext cx="9094123" cy="707886"/>
          </a:xfrm>
          <a:prstGeom prst="rect">
            <a:avLst/>
          </a:prstGeom>
          <a:noFill/>
        </p:spPr>
        <p:txBody>
          <a:bodyPr wrap="square" rtlCol="0">
            <a:spAutoFit/>
          </a:bodyPr>
          <a:lstStyle/>
          <a:p>
            <a:r>
              <a:rPr lang="en-GB" sz="4000" b="1" dirty="0"/>
              <a:t>                        </a:t>
            </a:r>
            <a:r>
              <a:rPr lang="en-GB" sz="4000" b="1" u="sng" dirty="0">
                <a:solidFill>
                  <a:srgbClr val="FF0000"/>
                </a:solidFill>
              </a:rPr>
              <a:t>Tolerance</a:t>
            </a:r>
          </a:p>
        </p:txBody>
      </p:sp>
      <p:sp>
        <p:nvSpPr>
          <p:cNvPr id="13" name="TextBox 12">
            <a:extLst>
              <a:ext uri="{FF2B5EF4-FFF2-40B4-BE49-F238E27FC236}">
                <a16:creationId xmlns="" xmlns:a16="http://schemas.microsoft.com/office/drawing/2014/main" id="{058F357C-883E-4C71-90C1-C96EA45669EC}"/>
              </a:ext>
            </a:extLst>
          </p:cNvPr>
          <p:cNvSpPr txBox="1"/>
          <p:nvPr/>
        </p:nvSpPr>
        <p:spPr>
          <a:xfrm>
            <a:off x="795815" y="5367727"/>
            <a:ext cx="9664374" cy="1077218"/>
          </a:xfrm>
          <a:prstGeom prst="rect">
            <a:avLst/>
          </a:prstGeom>
          <a:noFill/>
        </p:spPr>
        <p:txBody>
          <a:bodyPr wrap="square" rtlCol="0">
            <a:spAutoFit/>
          </a:bodyPr>
          <a:lstStyle/>
          <a:p>
            <a:r>
              <a:rPr lang="en-GB" sz="1600" b="1" i="1" dirty="0">
                <a:latin typeface="Comic Sans MS" panose="030F0702030302020204" pitchFamily="66" charset="0"/>
              </a:rPr>
              <a:t>We pray for the gift of tolerance: that through God’s grace we may be </a:t>
            </a:r>
          </a:p>
          <a:p>
            <a:r>
              <a:rPr lang="en-GB" sz="1600" b="1" i="1" dirty="0">
                <a:latin typeface="Comic Sans MS" panose="030F0702030302020204" pitchFamily="66" charset="0"/>
              </a:rPr>
              <a:t>good neighbours to each other, respecting and caring for those around us. </a:t>
            </a:r>
          </a:p>
          <a:p>
            <a:endParaRPr lang="en-GB" sz="1600" b="1" i="1" dirty="0">
              <a:latin typeface="Comic Sans MS" panose="030F0702030302020204" pitchFamily="66" charset="0"/>
            </a:endParaRPr>
          </a:p>
          <a:p>
            <a:r>
              <a:rPr lang="en-GB" sz="1600" b="1" i="1" dirty="0">
                <a:latin typeface="Comic Sans MS" panose="030F0702030302020204" pitchFamily="66" charset="0"/>
              </a:rPr>
              <a:t>Lord in your mercy…..</a:t>
            </a:r>
            <a:r>
              <a:rPr lang="en-GB" sz="1600" b="1" i="1" dirty="0">
                <a:solidFill>
                  <a:srgbClr val="FF0000"/>
                </a:solidFill>
                <a:latin typeface="Comic Sans MS" panose="030F0702030302020204" pitchFamily="66" charset="0"/>
              </a:rPr>
              <a:t>Hear our prayer</a:t>
            </a:r>
          </a:p>
        </p:txBody>
      </p:sp>
      <p:pic>
        <p:nvPicPr>
          <p:cNvPr id="3074" name="Picture 2" descr="In praise of tolerance | Andrew Copson">
            <a:extLst>
              <a:ext uri="{FF2B5EF4-FFF2-40B4-BE49-F238E27FC236}">
                <a16:creationId xmlns="" xmlns:a16="http://schemas.microsoft.com/office/drawing/2014/main" id="{6D8B1103-9606-4C03-ACC4-F3EF5351C8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50540" y="3536917"/>
            <a:ext cx="2800350" cy="162877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886" y="250718"/>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Reflection: How can we be tolerant?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384250" y="3738703"/>
            <a:ext cx="10248334" cy="5299785"/>
          </a:xfrm>
        </p:spPr>
        <p:txBody>
          <a:bodyPr>
            <a:normAutofit fontScale="70000" lnSpcReduction="20000"/>
          </a:bodyPr>
          <a:lstStyle/>
          <a:p>
            <a:pPr lvl="0" algn="l">
              <a:lnSpc>
                <a:spcPct val="100000"/>
              </a:lnSpc>
              <a:spcBef>
                <a:spcPts val="600"/>
              </a:spcBef>
              <a:buClr>
                <a:srgbClr val="FE8637"/>
              </a:buClr>
              <a:buSzPct val="70000"/>
            </a:pPr>
            <a:r>
              <a:rPr lang="en-GB" sz="2600" b="1" dirty="0">
                <a:latin typeface="Comic Sans MS" panose="030F0702030302020204" pitchFamily="66" charset="0"/>
              </a:rPr>
              <a:t>The Body of Christ is not a building or specific church, but rather is a community of believers of all time since Pentecost. Each person has an important role to play as part of the body. We all have different gifts and talents given us by God. </a:t>
            </a:r>
          </a:p>
          <a:p>
            <a:pPr lvl="0" algn="l">
              <a:lnSpc>
                <a:spcPct val="100000"/>
              </a:lnSpc>
              <a:spcBef>
                <a:spcPts val="600"/>
              </a:spcBef>
              <a:buClr>
                <a:srgbClr val="FE8637"/>
              </a:buClr>
              <a:buSzPct val="70000"/>
            </a:pPr>
            <a:r>
              <a:rPr lang="en-GB" sz="2600" b="1" dirty="0">
                <a:latin typeface="Comic Sans MS" panose="030F0702030302020204" pitchFamily="66" charset="0"/>
              </a:rPr>
              <a:t>Take a moment this morning to think about the gifts and talents you have been given………Do you use your talents to become the person God has created you to be?</a:t>
            </a:r>
          </a:p>
          <a:p>
            <a:pPr lvl="0" algn="l">
              <a:lnSpc>
                <a:spcPct val="100000"/>
              </a:lnSpc>
              <a:spcBef>
                <a:spcPts val="600"/>
              </a:spcBef>
              <a:buClr>
                <a:srgbClr val="FE8637"/>
              </a:buClr>
              <a:buSzPct val="70000"/>
            </a:pPr>
            <a:endParaRPr lang="en-US" sz="2600" b="1" i="1" dirty="0">
              <a:latin typeface="Comic Sans MS" panose="030F0702030302020204" pitchFamily="66" charset="0"/>
            </a:endParaRPr>
          </a:p>
          <a:p>
            <a:pPr lvl="0" algn="l">
              <a:lnSpc>
                <a:spcPct val="100000"/>
              </a:lnSpc>
              <a:spcBef>
                <a:spcPts val="600"/>
              </a:spcBef>
              <a:buClr>
                <a:srgbClr val="FE8637"/>
              </a:buClr>
              <a:buSzPct val="70000"/>
            </a:pPr>
            <a:endParaRPr lang="en-US" sz="2600" b="1" i="1" dirty="0">
              <a:latin typeface="Comic Sans MS" panose="030F0702030302020204" pitchFamily="66" charset="0"/>
            </a:endParaRPr>
          </a:p>
          <a:p>
            <a:pPr lvl="0" algn="l">
              <a:lnSpc>
                <a:spcPct val="100000"/>
              </a:lnSpc>
              <a:spcBef>
                <a:spcPts val="600"/>
              </a:spcBef>
              <a:buClr>
                <a:srgbClr val="FE8637"/>
              </a:buClr>
              <a:buSzPct val="70000"/>
            </a:pPr>
            <a:r>
              <a:rPr lang="en-GB" sz="2600" b="1" i="1" dirty="0">
                <a:latin typeface="Comic Sans MS" panose="030F0702030302020204" pitchFamily="66" charset="0"/>
              </a:rPr>
              <a:t>Generous God, we give you thanks for the gifts and talents that you have given us. Help us to make the best use of them that we can and to serve you in all that we do.</a:t>
            </a:r>
          </a:p>
          <a:p>
            <a:pPr lvl="0" algn="l">
              <a:lnSpc>
                <a:spcPct val="100000"/>
              </a:lnSpc>
              <a:spcBef>
                <a:spcPts val="600"/>
              </a:spcBef>
              <a:buClr>
                <a:srgbClr val="FE8637"/>
              </a:buClr>
              <a:buSzPct val="70000"/>
            </a:pPr>
            <a:r>
              <a:rPr lang="en-GB" sz="2600" b="1" i="1" dirty="0">
                <a:latin typeface="Comic Sans MS" panose="030F0702030302020204" pitchFamily="66" charset="0"/>
              </a:rPr>
              <a:t>Lord, in your mercy…</a:t>
            </a:r>
            <a:r>
              <a:rPr lang="en-GB" sz="2600" b="1" i="1" dirty="0">
                <a:solidFill>
                  <a:srgbClr val="FF0000"/>
                </a:solidFill>
                <a:latin typeface="Comic Sans MS" panose="030F0702030302020204" pitchFamily="66" charset="0"/>
              </a:rPr>
              <a:t>Hear our prayer</a:t>
            </a:r>
          </a:p>
          <a:p>
            <a:pPr lvl="0" algn="l">
              <a:lnSpc>
                <a:spcPct val="100000"/>
              </a:lnSpc>
              <a:spcBef>
                <a:spcPts val="600"/>
              </a:spcBef>
              <a:buClr>
                <a:srgbClr val="FE8637"/>
              </a:buClr>
              <a:buSzPct val="70000"/>
            </a:pPr>
            <a:endParaRPr lang="en-GB" sz="2600" b="1" i="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2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9" name="Picture 8"/>
          <p:cNvPicPr>
            <a:picLocks noChangeAspect="1"/>
          </p:cNvPicPr>
          <p:nvPr/>
        </p:nvPicPr>
        <p:blipFill>
          <a:blip r:embed="rId3"/>
          <a:stretch>
            <a:fillRect/>
          </a:stretch>
        </p:blipFill>
        <p:spPr>
          <a:xfrm>
            <a:off x="4048299" y="1098294"/>
            <a:ext cx="3785274" cy="2378961"/>
          </a:xfrm>
          <a:prstGeom prst="rect">
            <a:avLst/>
          </a:prstGeom>
        </p:spPr>
      </p:pic>
      <p:pic>
        <p:nvPicPr>
          <p:cNvPr id="10" name="Picture 4" descr="Everybody Counts! by Mfaber — Kickstarter">
            <a:extLst>
              <a:ext uri="{FF2B5EF4-FFF2-40B4-BE49-F238E27FC236}">
                <a16:creationId xmlns="" xmlns:a16="http://schemas.microsoft.com/office/drawing/2014/main" id="{EBF988ED-DB9D-476D-99F5-CDCB54184F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5798" y="37309"/>
            <a:ext cx="2651676" cy="148493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165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1384250" y="1620210"/>
            <a:ext cx="10248334" cy="5299785"/>
          </a:xfrm>
        </p:spPr>
        <p:txBody>
          <a:bodyPr>
            <a:normAutofit fontScale="25000" lnSpcReduction="20000"/>
          </a:bodyPr>
          <a:lstStyle/>
          <a:p>
            <a:pPr lvl="0" algn="l">
              <a:lnSpc>
                <a:spcPct val="100000"/>
              </a:lnSpc>
              <a:spcBef>
                <a:spcPts val="600"/>
              </a:spcBef>
              <a:buClr>
                <a:srgbClr val="FE8637"/>
              </a:buClr>
              <a:buSzPct val="70000"/>
            </a:pPr>
            <a:r>
              <a:rPr lang="en-US" sz="5500" b="1" dirty="0">
                <a:latin typeface="Comic Sans MS" panose="030F0702030302020204" pitchFamily="66" charset="0"/>
              </a:rPr>
              <a:t>We are called by Jesus to be more tolerant. Jesus’ own disciples wanted to punish some Samaritans who didn’t welcome Jesus into the village to their differing beliefs, and in turn the disciples showed intolerance to them.  </a:t>
            </a:r>
          </a:p>
          <a:p>
            <a:pPr lvl="0" algn="l">
              <a:lnSpc>
                <a:spcPct val="100000"/>
              </a:lnSpc>
              <a:spcBef>
                <a:spcPts val="600"/>
              </a:spcBef>
              <a:buClr>
                <a:srgbClr val="FE8637"/>
              </a:buClr>
              <a:buSzPct val="70000"/>
            </a:pPr>
            <a:endParaRPr lang="en-GB" sz="5500" b="1" dirty="0">
              <a:latin typeface="Comic Sans MS" panose="030F0702030302020204" pitchFamily="66" charset="0"/>
            </a:endParaRPr>
          </a:p>
          <a:p>
            <a:pPr lvl="0" algn="l">
              <a:lnSpc>
                <a:spcPct val="100000"/>
              </a:lnSpc>
              <a:spcBef>
                <a:spcPts val="600"/>
              </a:spcBef>
              <a:buClr>
                <a:srgbClr val="FE8637"/>
              </a:buClr>
              <a:buSzPct val="70000"/>
            </a:pPr>
            <a:r>
              <a:rPr lang="en-GB" sz="5500" b="1" dirty="0">
                <a:latin typeface="Comic Sans MS" panose="030F0702030302020204" pitchFamily="66" charset="0"/>
              </a:rPr>
              <a:t>“And he sent messengers on ahead, who went into a Samaritan village to get things ready for him; </a:t>
            </a:r>
            <a:r>
              <a:rPr lang="en-GB" sz="5500" b="1" baseline="30000" dirty="0">
                <a:latin typeface="Comic Sans MS" panose="030F0702030302020204" pitchFamily="66" charset="0"/>
              </a:rPr>
              <a:t> </a:t>
            </a:r>
            <a:r>
              <a:rPr lang="en-GB" sz="5500" b="1" dirty="0">
                <a:latin typeface="Comic Sans MS" panose="030F0702030302020204" pitchFamily="66" charset="0"/>
              </a:rPr>
              <a:t>but the people there did not welcome him, because he was heading for Jerusalem. </a:t>
            </a:r>
            <a:r>
              <a:rPr lang="en-GB" sz="5500" b="1" baseline="30000" dirty="0">
                <a:latin typeface="Comic Sans MS" panose="030F0702030302020204" pitchFamily="66" charset="0"/>
              </a:rPr>
              <a:t> </a:t>
            </a:r>
            <a:r>
              <a:rPr lang="en-GB" sz="5500" b="1" dirty="0">
                <a:latin typeface="Comic Sans MS" panose="030F0702030302020204" pitchFamily="66" charset="0"/>
              </a:rPr>
              <a:t>When the disciples James and John saw this, they asked, “Lord, do you want us to call fire down from heaven to destroy them?” </a:t>
            </a:r>
            <a:r>
              <a:rPr lang="en-GB" sz="5500" b="1" baseline="30000" dirty="0">
                <a:latin typeface="Comic Sans MS" panose="030F0702030302020204" pitchFamily="66" charset="0"/>
              </a:rPr>
              <a:t> </a:t>
            </a:r>
            <a:r>
              <a:rPr lang="en-GB" sz="5500" b="1" dirty="0">
                <a:latin typeface="Comic Sans MS" panose="030F0702030302020204" pitchFamily="66" charset="0"/>
              </a:rPr>
              <a:t>But Jesus turned and rebuked them. </a:t>
            </a:r>
            <a:r>
              <a:rPr lang="en-GB" sz="5500" b="1" baseline="30000" dirty="0">
                <a:latin typeface="Comic Sans MS" panose="030F0702030302020204" pitchFamily="66" charset="0"/>
              </a:rPr>
              <a:t> </a:t>
            </a:r>
            <a:r>
              <a:rPr lang="en-GB" sz="5500" b="1" dirty="0">
                <a:latin typeface="Comic Sans MS" panose="030F0702030302020204" pitchFamily="66" charset="0"/>
              </a:rPr>
              <a:t>Then he and his disciples went to another village.”</a:t>
            </a:r>
          </a:p>
          <a:p>
            <a:pPr lvl="0" algn="l">
              <a:lnSpc>
                <a:spcPct val="100000"/>
              </a:lnSpc>
              <a:spcBef>
                <a:spcPts val="600"/>
              </a:spcBef>
              <a:buClr>
                <a:srgbClr val="FE8637"/>
              </a:buClr>
              <a:buSzPct val="70000"/>
            </a:pPr>
            <a:r>
              <a:rPr lang="en-GB" sz="5500" b="1" dirty="0">
                <a:latin typeface="Comic Sans MS" panose="030F0702030302020204" pitchFamily="66" charset="0"/>
              </a:rPr>
              <a:t> St Luke gospel </a:t>
            </a:r>
          </a:p>
          <a:p>
            <a:pPr lvl="0" algn="l">
              <a:lnSpc>
                <a:spcPct val="100000"/>
              </a:lnSpc>
              <a:spcBef>
                <a:spcPts val="600"/>
              </a:spcBef>
              <a:buClr>
                <a:srgbClr val="FE8637"/>
              </a:buClr>
              <a:buSzPct val="70000"/>
            </a:pPr>
            <a:endParaRPr lang="en-GB" sz="4000" b="1" dirty="0">
              <a:latin typeface="Comic Sans MS" panose="030F0702030302020204" pitchFamily="66" charset="0"/>
            </a:endParaRPr>
          </a:p>
          <a:p>
            <a:pPr lvl="0" algn="l">
              <a:lnSpc>
                <a:spcPct val="100000"/>
              </a:lnSpc>
              <a:spcBef>
                <a:spcPts val="600"/>
              </a:spcBef>
              <a:buClr>
                <a:srgbClr val="FE8637"/>
              </a:buClr>
              <a:buSzPct val="70000"/>
            </a:pPr>
            <a:endParaRPr lang="en-GB" sz="4000" b="1" dirty="0">
              <a:latin typeface="Comic Sans MS" panose="030F0702030302020204" pitchFamily="66" charset="0"/>
            </a:endParaRPr>
          </a:p>
          <a:p>
            <a:pPr lvl="0" algn="l">
              <a:lnSpc>
                <a:spcPct val="100000"/>
              </a:lnSpc>
              <a:spcBef>
                <a:spcPts val="600"/>
              </a:spcBef>
              <a:buClr>
                <a:srgbClr val="FE8637"/>
              </a:buClr>
              <a:buSzPct val="70000"/>
            </a:pPr>
            <a:endParaRPr lang="en-GB" sz="4000" b="1" dirty="0">
              <a:latin typeface="Comic Sans MS" panose="030F0702030302020204" pitchFamily="66" charset="0"/>
            </a:endParaRPr>
          </a:p>
          <a:p>
            <a:pPr lvl="0" algn="l">
              <a:lnSpc>
                <a:spcPct val="100000"/>
              </a:lnSpc>
              <a:spcBef>
                <a:spcPts val="600"/>
              </a:spcBef>
              <a:buClr>
                <a:srgbClr val="FE8637"/>
              </a:buClr>
              <a:buSzPct val="70000"/>
            </a:pPr>
            <a:r>
              <a:rPr lang="en-GB" sz="7200" b="1" dirty="0">
                <a:latin typeface="Comic Sans MS" panose="030F0702030302020204" pitchFamily="66" charset="0"/>
              </a:rPr>
              <a:t>Do we show tolerance to those we meet?</a:t>
            </a:r>
          </a:p>
          <a:p>
            <a:pPr lvl="0" algn="l">
              <a:lnSpc>
                <a:spcPct val="100000"/>
              </a:lnSpc>
              <a:spcBef>
                <a:spcPts val="600"/>
              </a:spcBef>
              <a:buClr>
                <a:srgbClr val="FE8637"/>
              </a:buClr>
              <a:buSzPct val="70000"/>
            </a:pPr>
            <a:r>
              <a:rPr lang="en-GB" sz="7200" b="1" dirty="0">
                <a:latin typeface="Comic Sans MS" panose="030F0702030302020204" pitchFamily="66" charset="0"/>
              </a:rPr>
              <a:t>Do we show tolerance in school?</a:t>
            </a:r>
          </a:p>
          <a:p>
            <a:pPr lvl="0" algn="l">
              <a:lnSpc>
                <a:spcPct val="100000"/>
              </a:lnSpc>
              <a:spcBef>
                <a:spcPts val="600"/>
              </a:spcBef>
              <a:buClr>
                <a:srgbClr val="FE8637"/>
              </a:buClr>
              <a:buSzPct val="70000"/>
            </a:pPr>
            <a:r>
              <a:rPr lang="en-GB" sz="7200" b="1" dirty="0">
                <a:latin typeface="Comic Sans MS" panose="030F0702030302020204" pitchFamily="66" charset="0"/>
              </a:rPr>
              <a:t>What are the qualities of tolerance?</a:t>
            </a:r>
          </a:p>
          <a:p>
            <a:pPr lvl="0" algn="l">
              <a:lnSpc>
                <a:spcPct val="100000"/>
              </a:lnSpc>
              <a:spcBef>
                <a:spcPts val="600"/>
              </a:spcBef>
              <a:buClr>
                <a:srgbClr val="FE8637"/>
              </a:buClr>
              <a:buSzPct val="70000"/>
            </a:pPr>
            <a:r>
              <a:rPr lang="en-GB" sz="7200" b="1" dirty="0">
                <a:latin typeface="Comic Sans MS" panose="030F0702030302020204" pitchFamily="66" charset="0"/>
              </a:rPr>
              <a:t>Why is tolerance important in society</a:t>
            </a:r>
            <a:r>
              <a:rPr lang="en-GB" sz="7200" b="1" dirty="0" smtClean="0">
                <a:latin typeface="Comic Sans MS" panose="030F0702030302020204" pitchFamily="66" charset="0"/>
              </a:rPr>
              <a:t>?</a:t>
            </a:r>
            <a:endParaRPr lang="en-US" sz="7200" b="1" dirty="0">
              <a:latin typeface="Comic Sans MS" panose="030F0702030302020204" pitchFamily="66" charset="0"/>
            </a:endParaRPr>
          </a:p>
          <a:p>
            <a:pPr lvl="0" algn="l">
              <a:lnSpc>
                <a:spcPct val="100000"/>
              </a:lnSpc>
              <a:spcBef>
                <a:spcPts val="600"/>
              </a:spcBef>
              <a:buClr>
                <a:srgbClr val="FE8637"/>
              </a:buClr>
              <a:buSzPct val="70000"/>
            </a:pPr>
            <a:endParaRPr lang="en-US" sz="7200" b="1" i="1" dirty="0">
              <a:latin typeface="Comic Sans MS" panose="030F0702030302020204" pitchFamily="66" charset="0"/>
            </a:endParaRPr>
          </a:p>
          <a:p>
            <a:pPr lvl="0" algn="l">
              <a:lnSpc>
                <a:spcPct val="100000"/>
              </a:lnSpc>
              <a:spcBef>
                <a:spcPts val="600"/>
              </a:spcBef>
              <a:buClr>
                <a:srgbClr val="FE8637"/>
              </a:buClr>
              <a:buSzPct val="70000"/>
            </a:pPr>
            <a:r>
              <a:rPr lang="en-US" sz="7200" b="1" i="1" dirty="0">
                <a:latin typeface="Comic Sans MS" panose="030F0702030302020204" pitchFamily="66" charset="0"/>
              </a:rPr>
              <a:t>Lord,</a:t>
            </a:r>
            <a:r>
              <a:rPr lang="en-GB" sz="7200" b="1" i="1" dirty="0">
                <a:latin typeface="Comic Sans MS" panose="030F0702030302020204" pitchFamily="66" charset="0"/>
              </a:rPr>
              <a:t>as we work together to build your kingdom, let us be the light that leads the world to you. Teach us to be good role models to the people around us. May they see you and your love within us. Lord, in your mercy…</a:t>
            </a:r>
            <a:r>
              <a:rPr lang="en-GB" sz="7200" b="1" i="1" dirty="0">
                <a:solidFill>
                  <a:srgbClr val="FF0000"/>
                </a:solidFill>
                <a:latin typeface="Comic Sans MS" panose="030F0702030302020204" pitchFamily="66" charset="0"/>
              </a:rPr>
              <a:t>Hear our prayer</a:t>
            </a:r>
          </a:p>
          <a:p>
            <a:pPr lvl="0" algn="l">
              <a:lnSpc>
                <a:spcPct val="100000"/>
              </a:lnSpc>
              <a:spcBef>
                <a:spcPts val="600"/>
              </a:spcBef>
              <a:buClr>
                <a:srgbClr val="FE8637"/>
              </a:buClr>
              <a:buSzPct val="70000"/>
            </a:pPr>
            <a:endParaRPr lang="en-GB" sz="7200" b="1" i="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2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9" name="Picture 4" descr="Everybody Counts! by Mfaber — Kickstarter">
            <a:extLst>
              <a:ext uri="{FF2B5EF4-FFF2-40B4-BE49-F238E27FC236}">
                <a16:creationId xmlns="" xmlns:a16="http://schemas.microsoft.com/office/drawing/2014/main" id="{7736B646-16C3-4290-B388-3A26442FE1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6368" y="88616"/>
            <a:ext cx="2651676" cy="1484939"/>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81. Leaving All to Follow (Luke 18:24-34)">
            <a:extLst>
              <a:ext uri="{FF2B5EF4-FFF2-40B4-BE49-F238E27FC236}">
                <a16:creationId xmlns="" xmlns:a16="http://schemas.microsoft.com/office/drawing/2014/main" id="{97273BA7-EA79-4048-82F3-7AA1FB171F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0518" y="2988883"/>
            <a:ext cx="2171700" cy="21050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088" y="44691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2720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GOING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FORTH</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p:cNvSpPr txBox="1"/>
          <p:nvPr/>
        </p:nvSpPr>
        <p:spPr>
          <a:xfrm>
            <a:off x="1549832" y="3920242"/>
            <a:ext cx="10178246" cy="258532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Just as God holds us in the palm of his hands, so we are called to hold others by being there for them. Let us think today of the people who we are close to. Let us be attentive to their needs today by offering a helping hand, being tolerant,  by going that extra mile, by being generous with our time. In all of these things, we can build stronger communities, based on Christ’s love.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1" u="sng"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rPr>
              <a:t>ALL: </a:t>
            </a:r>
            <a:r>
              <a:rPr kumimoji="0" lang="en-GB" sz="1800" b="1" i="1"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Lord</a:t>
            </a:r>
            <a:r>
              <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we pray for those who need our help today. For those who are worried, for those who feel lonely, for those who are ill. On all these people, we ask your blessing.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in your mercy…Hear our prayer</a:t>
            </a:r>
            <a:r>
              <a:rPr kumimoji="0" lang="en-GB" sz="1800" b="1" i="1" u="none" strike="noStrike" kern="1200" cap="none" spc="0" normalizeH="0" baseline="0" noProof="0" dirty="0" smtClean="0">
                <a:ln>
                  <a:noFill/>
                </a:ln>
                <a:solidFill>
                  <a:srgbClr val="293181"/>
                </a:solidFill>
                <a:effectLst/>
                <a:uLnTx/>
                <a:uFillTx/>
                <a:latin typeface="Comic Sans MS" panose="030F0702030302020204" pitchFamily="66" charset="0"/>
                <a:ea typeface="+mn-ea"/>
                <a:cs typeface="+mn-cs"/>
              </a:rPr>
              <a:t>. Closing hymn:</a:t>
            </a:r>
            <a:r>
              <a:rPr kumimoji="0" lang="en-GB" sz="1800" b="1" i="1" u="none" strike="noStrike" kern="1200" cap="none" spc="0" normalizeH="0" noProof="0" dirty="0" smtClean="0">
                <a:ln>
                  <a:noFill/>
                </a:ln>
                <a:solidFill>
                  <a:srgbClr val="293181"/>
                </a:solidFill>
                <a:effectLst/>
                <a:uLnTx/>
                <a:uFillTx/>
                <a:latin typeface="Comic Sans MS" panose="030F0702030302020204" pitchFamily="66" charset="0"/>
                <a:ea typeface="+mn-ea"/>
                <a:cs typeface="+mn-cs"/>
              </a:rPr>
              <a:t> My God Loves Me</a:t>
            </a:r>
            <a:endParaRPr kumimoji="0" lang="en-GB" sz="1800" b="1" i="1" u="none" strike="noStrike" kern="1200" cap="none" spc="0" normalizeH="0" baseline="0" noProof="0" dirty="0">
              <a:ln>
                <a:noFill/>
              </a:ln>
              <a:solidFill>
                <a:srgbClr val="293181"/>
              </a:solidFill>
              <a:effectLst/>
              <a:uLnTx/>
              <a:uFillTx/>
              <a:latin typeface="Comic Sans MS" panose="030F0702030302020204" pitchFamily="66" charset="0"/>
              <a:ea typeface="+mn-ea"/>
              <a:cs typeface="+mn-cs"/>
            </a:endParaRPr>
          </a:p>
        </p:txBody>
      </p:sp>
      <p:pic>
        <p:nvPicPr>
          <p:cNvPr id="4" name="Picture 3"/>
          <p:cNvPicPr>
            <a:picLocks noChangeAspect="1"/>
          </p:cNvPicPr>
          <p:nvPr/>
        </p:nvPicPr>
        <p:blipFill>
          <a:blip r:embed="rId3"/>
          <a:stretch>
            <a:fillRect/>
          </a:stretch>
        </p:blipFill>
        <p:spPr>
          <a:xfrm>
            <a:off x="3907418" y="1051639"/>
            <a:ext cx="4114800" cy="2868603"/>
          </a:xfrm>
          <a:prstGeom prst="rect">
            <a:avLst/>
          </a:prstGeom>
        </p:spPr>
      </p:pic>
      <p:pic>
        <p:nvPicPr>
          <p:cNvPr id="11" name="Picture 4" descr="Everybody Counts! by Mfaber — Kickstarter">
            <a:extLst>
              <a:ext uri="{FF2B5EF4-FFF2-40B4-BE49-F238E27FC236}">
                <a16:creationId xmlns="" xmlns:a16="http://schemas.microsoft.com/office/drawing/2014/main" id="{6F0F9E44-6E8D-485A-B459-5D294037E3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99354" y="1350056"/>
            <a:ext cx="3428724" cy="192008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2583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3710</TotalTime>
  <Words>734</Words>
  <Application>Microsoft Office PowerPoint</Application>
  <PresentationFormat>Custom</PresentationFormat>
  <Paragraphs>76</Paragraphs>
  <Slides>6</Slides>
  <Notes>0</Notes>
  <HiddenSlides>0</HiddenSlides>
  <MMClips>0</MMClips>
  <ScaleCrop>false</ScaleCrop>
  <HeadingPairs>
    <vt:vector size="4" baseType="variant">
      <vt:variant>
        <vt:lpstr>Theme</vt:lpstr>
      </vt:variant>
      <vt:variant>
        <vt:i4>2</vt:i4>
      </vt:variant>
      <vt:variant>
        <vt:lpstr>Slide Titles</vt:lpstr>
      </vt:variant>
      <vt:variant>
        <vt:i4>6</vt:i4>
      </vt:variant>
    </vt:vector>
  </HeadingPairs>
  <TitlesOfParts>
    <vt:vector size="8" baseType="lpstr">
      <vt:lpstr>Office Theme</vt:lpstr>
      <vt:lpstr>1_Office Theme</vt:lpstr>
      <vt:lpstr>       God our Father loves us all</vt:lpstr>
      <vt:lpstr>             The Word of the Lord</vt:lpstr>
      <vt:lpstr>Response to the word of God.</vt:lpstr>
      <vt:lpstr>Reflection: How can we be tolerant? </vt:lpstr>
      <vt:lpstr> We Reflect Together </vt:lpstr>
      <vt:lpstr>GOING FORTH</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298</cp:revision>
  <dcterms:created xsi:type="dcterms:W3CDTF">2019-09-03T07:58:14Z</dcterms:created>
  <dcterms:modified xsi:type="dcterms:W3CDTF">2023-01-07T16:27:12Z</dcterms:modified>
</cp:coreProperties>
</file>