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3"/>
  </p:sldMasterIdLst>
  <p:notesMasterIdLst>
    <p:notesMasterId r:id="rId20"/>
  </p:notesMasterIdLst>
  <p:sldIdLst>
    <p:sldId id="256" r:id="rId4"/>
    <p:sldId id="266" r:id="rId5"/>
    <p:sldId id="267" r:id="rId6"/>
    <p:sldId id="268" r:id="rId7"/>
    <p:sldId id="270" r:id="rId8"/>
    <p:sldId id="269" r:id="rId9"/>
    <p:sldId id="271" r:id="rId10"/>
    <p:sldId id="263" r:id="rId11"/>
    <p:sldId id="260" r:id="rId12"/>
    <p:sldId id="264" r:id="rId13"/>
    <p:sldId id="265" r:id="rId14"/>
    <p:sldId id="261" r:id="rId15"/>
    <p:sldId id="262" r:id="rId16"/>
    <p:sldId id="258" r:id="rId17"/>
    <p:sldId id="259" r:id="rId18"/>
    <p:sldId id="27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37" autoAdjust="0"/>
    <p:restoredTop sz="94660"/>
  </p:normalViewPr>
  <p:slideViewPr>
    <p:cSldViewPr snapToGrid="0">
      <p:cViewPr>
        <p:scale>
          <a:sx n="118" d="100"/>
          <a:sy n="118" d="100"/>
        </p:scale>
        <p:origin x="-192"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1.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A52C7B-F9BE-4787-82F8-49705153B1B8}" type="datetimeFigureOut">
              <a:rPr lang="en-GB" smtClean="0"/>
              <a:t>27/01/2024</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2E01606-C7CC-4585-B06F-D4BCBFB15024}" type="slidenum">
              <a:rPr lang="en-GB" smtClean="0"/>
              <a:t>‹#›</a:t>
            </a:fld>
            <a:endParaRPr lang="en-GB"/>
          </a:p>
        </p:txBody>
      </p:sp>
    </p:spTree>
    <p:extLst>
      <p:ext uri="{BB962C8B-B14F-4D97-AF65-F5344CB8AC3E}">
        <p14:creationId xmlns:p14="http://schemas.microsoft.com/office/powerpoint/2010/main" val="13286961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E01606-C7CC-4585-B06F-D4BCBFB15024}" type="slidenum">
              <a:rPr lang="en-GB" smtClean="0"/>
              <a:t>4</a:t>
            </a:fld>
            <a:endParaRPr lang="en-GB"/>
          </a:p>
        </p:txBody>
      </p:sp>
    </p:spTree>
    <p:extLst>
      <p:ext uri="{BB962C8B-B14F-4D97-AF65-F5344CB8AC3E}">
        <p14:creationId xmlns:p14="http://schemas.microsoft.com/office/powerpoint/2010/main" val="555787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E01606-C7CC-4585-B06F-D4BCBFB15024}" type="slidenum">
              <a:rPr lang="en-GB" smtClean="0"/>
              <a:t>10</a:t>
            </a:fld>
            <a:endParaRPr lang="en-GB"/>
          </a:p>
        </p:txBody>
      </p:sp>
    </p:spTree>
    <p:extLst>
      <p:ext uri="{BB962C8B-B14F-4D97-AF65-F5344CB8AC3E}">
        <p14:creationId xmlns:p14="http://schemas.microsoft.com/office/powerpoint/2010/main" val="3874489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2E01606-C7CC-4585-B06F-D4BCBFB15024}" type="slidenum">
              <a:rPr lang="en-GB" smtClean="0"/>
              <a:t>14</a:t>
            </a:fld>
            <a:endParaRPr lang="en-GB"/>
          </a:p>
        </p:txBody>
      </p:sp>
    </p:spTree>
    <p:extLst>
      <p:ext uri="{BB962C8B-B14F-4D97-AF65-F5344CB8AC3E}">
        <p14:creationId xmlns:p14="http://schemas.microsoft.com/office/powerpoint/2010/main" val="5167883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74CDAE1-AB46-1B31-5D69-D6FD5FC4975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A13CD20A-BB58-B0B9-317D-3C3C0E2A38D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FA6312A2-F626-2AA6-1E45-4D20BF453E8C}"/>
              </a:ext>
            </a:extLst>
          </p:cNvPr>
          <p:cNvSpPr>
            <a:spLocks noGrp="1"/>
          </p:cNvSpPr>
          <p:nvPr>
            <p:ph type="dt" sz="half" idx="10"/>
          </p:nvPr>
        </p:nvSpPr>
        <p:spPr/>
        <p:txBody>
          <a:bodyPr/>
          <a:lstStyle/>
          <a:p>
            <a:fld id="{2395C5C9-164C-46B3-A87E-7660D39D3106}" type="datetime2">
              <a:rPr lang="en-US" smtClean="0"/>
              <a:t>Saturday, January 27, 2024</a:t>
            </a:fld>
            <a:endParaRPr lang="en-US" dirty="0"/>
          </a:p>
        </p:txBody>
      </p:sp>
      <p:sp>
        <p:nvSpPr>
          <p:cNvPr id="5" name="Footer Placeholder 4">
            <a:extLst>
              <a:ext uri="{FF2B5EF4-FFF2-40B4-BE49-F238E27FC236}">
                <a16:creationId xmlns:a16="http://schemas.microsoft.com/office/drawing/2014/main" xmlns="" id="{7C88C7DE-791A-066C-3623-309971247F19}"/>
              </a:ext>
            </a:extLst>
          </p:cNvPr>
          <p:cNvSpPr>
            <a:spLocks noGrp="1"/>
          </p:cNvSpPr>
          <p:nvPr>
            <p:ph type="ftr" sz="quarter" idx="11"/>
          </p:nvPr>
        </p:nvSpPr>
        <p:spPr/>
        <p:txBody>
          <a:bodyPr/>
          <a:lstStyle/>
          <a:p>
            <a:pPr algn="l"/>
            <a:r>
              <a:rPr lang="en-US"/>
              <a:t>Sample Footer Text</a:t>
            </a:r>
            <a:endParaRPr lang="en-US" dirty="0"/>
          </a:p>
        </p:txBody>
      </p:sp>
      <p:sp>
        <p:nvSpPr>
          <p:cNvPr id="6" name="Slide Number Placeholder 5">
            <a:extLst>
              <a:ext uri="{FF2B5EF4-FFF2-40B4-BE49-F238E27FC236}">
                <a16:creationId xmlns:a16="http://schemas.microsoft.com/office/drawing/2014/main" xmlns="" id="{BD1EF9BC-F587-9EFC-E75C-47E75773145B}"/>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6065419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D7BDD2-1CD9-C70C-F179-45723DA891B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4242D147-7835-BCD9-89DF-8A0D5CCF66E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C5A0CE38-DEE4-24E8-866B-CBEC4A7BDAFD}"/>
              </a:ext>
            </a:extLst>
          </p:cNvPr>
          <p:cNvSpPr>
            <a:spLocks noGrp="1"/>
          </p:cNvSpPr>
          <p:nvPr>
            <p:ph type="dt" sz="half" idx="10"/>
          </p:nvPr>
        </p:nvSpPr>
        <p:spPr/>
        <p:txBody>
          <a:bodyPr/>
          <a:lstStyle/>
          <a:p>
            <a:fld id="{4DDCFF8A-AAF8-4A12-8A91-9CA0EAF6CBB9}" type="datetime2">
              <a:rPr lang="en-US" smtClean="0"/>
              <a:t>Saturday, January 27, 2024</a:t>
            </a:fld>
            <a:endParaRPr lang="en-US" dirty="0"/>
          </a:p>
        </p:txBody>
      </p:sp>
      <p:sp>
        <p:nvSpPr>
          <p:cNvPr id="5" name="Footer Placeholder 4">
            <a:extLst>
              <a:ext uri="{FF2B5EF4-FFF2-40B4-BE49-F238E27FC236}">
                <a16:creationId xmlns:a16="http://schemas.microsoft.com/office/drawing/2014/main" xmlns="" id="{8D747F86-DCBC-9610-C633-8EB363DC5591}"/>
              </a:ext>
            </a:extLst>
          </p:cNvPr>
          <p:cNvSpPr>
            <a:spLocks noGrp="1"/>
          </p:cNvSpPr>
          <p:nvPr>
            <p:ph type="ftr" sz="quarter" idx="11"/>
          </p:nvPr>
        </p:nvSpPr>
        <p:spPr/>
        <p:txBody>
          <a:bodyPr/>
          <a:lstStyle/>
          <a:p>
            <a:pPr algn="l"/>
            <a:r>
              <a:rPr lang="en-US"/>
              <a:t>Sample Footer Text</a:t>
            </a:r>
            <a:endParaRPr lang="en-US" dirty="0"/>
          </a:p>
        </p:txBody>
      </p:sp>
      <p:sp>
        <p:nvSpPr>
          <p:cNvPr id="6" name="Slide Number Placeholder 5">
            <a:extLst>
              <a:ext uri="{FF2B5EF4-FFF2-40B4-BE49-F238E27FC236}">
                <a16:creationId xmlns:a16="http://schemas.microsoft.com/office/drawing/2014/main" xmlns="" id="{0D3E0236-AA2C-239D-B228-06738FA82458}"/>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937105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3109BC0-326C-D2A0-2950-5C05B4AC03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F4F4681F-B910-9D53-B597-6563B2D139B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95D08639-A51A-753A-7456-04A74697AD2A}"/>
              </a:ext>
            </a:extLst>
          </p:cNvPr>
          <p:cNvSpPr>
            <a:spLocks noGrp="1"/>
          </p:cNvSpPr>
          <p:nvPr>
            <p:ph type="dt" sz="half" idx="10"/>
          </p:nvPr>
        </p:nvSpPr>
        <p:spPr/>
        <p:txBody>
          <a:bodyPr/>
          <a:lstStyle/>
          <a:p>
            <a:fld id="{ABCC25C3-021A-4B0B-8F70-0C181FE1CF45}" type="datetime2">
              <a:rPr lang="en-US" smtClean="0"/>
              <a:t>Saturday, January 27, 2024</a:t>
            </a:fld>
            <a:endParaRPr lang="en-US"/>
          </a:p>
        </p:txBody>
      </p:sp>
      <p:sp>
        <p:nvSpPr>
          <p:cNvPr id="5" name="Footer Placeholder 4">
            <a:extLst>
              <a:ext uri="{FF2B5EF4-FFF2-40B4-BE49-F238E27FC236}">
                <a16:creationId xmlns:a16="http://schemas.microsoft.com/office/drawing/2014/main" xmlns="" id="{0A7B830A-CCD6-C533-2C6F-B11F8C32FC67}"/>
              </a:ext>
            </a:extLst>
          </p:cNvPr>
          <p:cNvSpPr>
            <a:spLocks noGrp="1"/>
          </p:cNvSpPr>
          <p:nvPr>
            <p:ph type="ftr" sz="quarter" idx="11"/>
          </p:nvPr>
        </p:nvSpPr>
        <p:spPr/>
        <p:txBody>
          <a:bodyPr/>
          <a:lstStyle/>
          <a:p>
            <a:pPr algn="l"/>
            <a:r>
              <a:rPr lang="en-US"/>
              <a:t>Sample Footer Text</a:t>
            </a:r>
            <a:endParaRPr lang="en-US" dirty="0"/>
          </a:p>
        </p:txBody>
      </p:sp>
      <p:sp>
        <p:nvSpPr>
          <p:cNvPr id="6" name="Slide Number Placeholder 5">
            <a:extLst>
              <a:ext uri="{FF2B5EF4-FFF2-40B4-BE49-F238E27FC236}">
                <a16:creationId xmlns:a16="http://schemas.microsoft.com/office/drawing/2014/main" xmlns="" id="{DEAB5C0F-467B-657E-E730-2B2A8E34F4BB}"/>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67186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1BA94CD-6A2D-F6DE-A571-C5C251F53A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76A517BA-7DB6-9D01-FD28-0910761DFC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44210135-BCAD-C742-9FA5-7DABCFCE345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5B2D6F4C-7D82-B0CB-FB42-BB88D6F0CA4A}"/>
              </a:ext>
            </a:extLst>
          </p:cNvPr>
          <p:cNvSpPr>
            <a:spLocks noGrp="1"/>
          </p:cNvSpPr>
          <p:nvPr>
            <p:ph type="dt" sz="half" idx="10"/>
          </p:nvPr>
        </p:nvSpPr>
        <p:spPr/>
        <p:txBody>
          <a:bodyPr/>
          <a:lstStyle/>
          <a:p>
            <a:fld id="{0C23D88D-8CEC-4ED9-A53B-5596187D9A16}" type="datetime2">
              <a:rPr lang="en-US" smtClean="0"/>
              <a:t>Saturday, January 27, 2024</a:t>
            </a:fld>
            <a:endParaRPr lang="en-US"/>
          </a:p>
        </p:txBody>
      </p:sp>
      <p:sp>
        <p:nvSpPr>
          <p:cNvPr id="6" name="Footer Placeholder 5">
            <a:extLst>
              <a:ext uri="{FF2B5EF4-FFF2-40B4-BE49-F238E27FC236}">
                <a16:creationId xmlns:a16="http://schemas.microsoft.com/office/drawing/2014/main" xmlns="" id="{6EE7376E-05FC-B81D-41B6-EEAF5142B7E4}"/>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xmlns="" id="{D344C9C9-9362-1840-C231-FCFC7C21B946}"/>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9360759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67C8C5-92D8-7FF1-3091-B9233F0BAB2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9817621-46AD-86F9-AB1C-39C11ABE067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9AD056C-99DF-C470-5821-4BF7AB6F940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224DC454-DCC0-A10B-227B-43108F9ED58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32B2B04-3CD5-369E-8EEA-EE8C3ED6B2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477E5374-62DF-E6F5-F81E-F1285D8F7B9C}"/>
              </a:ext>
            </a:extLst>
          </p:cNvPr>
          <p:cNvSpPr>
            <a:spLocks noGrp="1"/>
          </p:cNvSpPr>
          <p:nvPr>
            <p:ph type="dt" sz="half" idx="10"/>
          </p:nvPr>
        </p:nvSpPr>
        <p:spPr/>
        <p:txBody>
          <a:bodyPr/>
          <a:lstStyle/>
          <a:p>
            <a:fld id="{D2CCD382-DFDA-4722-A27A-59C21AD112F2}" type="datetime2">
              <a:rPr lang="en-US" smtClean="0"/>
              <a:t>Saturday, January 27, 2024</a:t>
            </a:fld>
            <a:endParaRPr lang="en-US"/>
          </a:p>
        </p:txBody>
      </p:sp>
      <p:sp>
        <p:nvSpPr>
          <p:cNvPr id="8" name="Footer Placeholder 7">
            <a:extLst>
              <a:ext uri="{FF2B5EF4-FFF2-40B4-BE49-F238E27FC236}">
                <a16:creationId xmlns:a16="http://schemas.microsoft.com/office/drawing/2014/main" xmlns="" id="{AB9C0301-2269-3854-43CD-2A6A3A2C4B63}"/>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xmlns="" id="{AC06EF89-69F5-1A1D-2CC2-B0585646A089}"/>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6631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99A0D7F-243F-0444-BAB7-FDA926FE4B4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94F3E18D-0240-F1AC-0B04-EF380434B812}"/>
              </a:ext>
            </a:extLst>
          </p:cNvPr>
          <p:cNvSpPr>
            <a:spLocks noGrp="1"/>
          </p:cNvSpPr>
          <p:nvPr>
            <p:ph type="dt" sz="half" idx="10"/>
          </p:nvPr>
        </p:nvSpPr>
        <p:spPr/>
        <p:txBody>
          <a:bodyPr/>
          <a:lstStyle/>
          <a:p>
            <a:fld id="{22F2A30D-1C09-413F-AAB1-38F366000715}" type="datetime2">
              <a:rPr lang="en-US" smtClean="0"/>
              <a:t>Saturday, January 27, 2024</a:t>
            </a:fld>
            <a:endParaRPr lang="en-US"/>
          </a:p>
        </p:txBody>
      </p:sp>
      <p:sp>
        <p:nvSpPr>
          <p:cNvPr id="4" name="Footer Placeholder 3">
            <a:extLst>
              <a:ext uri="{FF2B5EF4-FFF2-40B4-BE49-F238E27FC236}">
                <a16:creationId xmlns:a16="http://schemas.microsoft.com/office/drawing/2014/main" xmlns="" id="{246DA9F5-0976-2853-76E6-6AFB0E175EDB}"/>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xmlns="" id="{F46EC9DD-7AB1-9FD9-4487-F3A93484AAF6}"/>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578799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2AD48F53-8FA6-D2B4-E636-173BC4FDF563}"/>
              </a:ext>
            </a:extLst>
          </p:cNvPr>
          <p:cNvSpPr>
            <a:spLocks noGrp="1"/>
          </p:cNvSpPr>
          <p:nvPr>
            <p:ph type="dt" sz="half" idx="10"/>
          </p:nvPr>
        </p:nvSpPr>
        <p:spPr/>
        <p:txBody>
          <a:bodyPr/>
          <a:lstStyle/>
          <a:p>
            <a:fld id="{6DB82B9C-D65E-4F64-95C3-B10F3B00F0D9}" type="datetime2">
              <a:rPr lang="en-US" smtClean="0"/>
              <a:t>Saturday, January 27, 2024</a:t>
            </a:fld>
            <a:endParaRPr lang="en-US"/>
          </a:p>
        </p:txBody>
      </p:sp>
      <p:sp>
        <p:nvSpPr>
          <p:cNvPr id="3" name="Footer Placeholder 2">
            <a:extLst>
              <a:ext uri="{FF2B5EF4-FFF2-40B4-BE49-F238E27FC236}">
                <a16:creationId xmlns:a16="http://schemas.microsoft.com/office/drawing/2014/main" xmlns="" id="{EA521DEC-B0E8-EC53-F0C5-E5737A698D21}"/>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xmlns="" id="{096BB522-EC98-4936-6097-80E7615B4300}"/>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276077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8361FC1-4F72-E364-0FB3-090090E6D6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341BC5FF-6D41-892C-87D0-E3FDE01F3E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77CC4C1A-9D26-B1E8-3F6E-0F10691E8D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8F010AD-F2D5-3E95-8B3C-D15AA1EC4C09}"/>
              </a:ext>
            </a:extLst>
          </p:cNvPr>
          <p:cNvSpPr>
            <a:spLocks noGrp="1"/>
          </p:cNvSpPr>
          <p:nvPr>
            <p:ph type="dt" sz="half" idx="10"/>
          </p:nvPr>
        </p:nvSpPr>
        <p:spPr/>
        <p:txBody>
          <a:bodyPr/>
          <a:lstStyle/>
          <a:p>
            <a:fld id="{B7F5FDCC-6AAC-4A08-B9E0-3793AB5E64C3}" type="datetime2">
              <a:rPr lang="en-US" smtClean="0"/>
              <a:t>Saturday, January 27, 2024</a:t>
            </a:fld>
            <a:endParaRPr lang="en-US"/>
          </a:p>
        </p:txBody>
      </p:sp>
      <p:sp>
        <p:nvSpPr>
          <p:cNvPr id="6" name="Footer Placeholder 5">
            <a:extLst>
              <a:ext uri="{FF2B5EF4-FFF2-40B4-BE49-F238E27FC236}">
                <a16:creationId xmlns:a16="http://schemas.microsoft.com/office/drawing/2014/main" xmlns="" id="{9244BE57-A0FD-0AB4-68C6-A91963F341A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xmlns="" id="{EF0ED5C3-18D1-BE32-4917-63D3AC11EA31}"/>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592461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0826F1-8E5C-8B5F-6502-66B0636153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CA621958-0AF1-F559-6CB0-932905598F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6E5D5425-8C12-D594-228C-10CC6141D7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C9F5F69-B089-23B8-7278-F06FAD616C99}"/>
              </a:ext>
            </a:extLst>
          </p:cNvPr>
          <p:cNvSpPr>
            <a:spLocks noGrp="1"/>
          </p:cNvSpPr>
          <p:nvPr>
            <p:ph type="dt" sz="half" idx="10"/>
          </p:nvPr>
        </p:nvSpPr>
        <p:spPr/>
        <p:txBody>
          <a:bodyPr/>
          <a:lstStyle/>
          <a:p>
            <a:fld id="{349FE94D-439C-40F1-900E-BC07940E3988}" type="datetime2">
              <a:rPr lang="en-US" smtClean="0"/>
              <a:t>Saturday, January 27, 2024</a:t>
            </a:fld>
            <a:endParaRPr lang="en-US"/>
          </a:p>
        </p:txBody>
      </p:sp>
      <p:sp>
        <p:nvSpPr>
          <p:cNvPr id="6" name="Footer Placeholder 5">
            <a:extLst>
              <a:ext uri="{FF2B5EF4-FFF2-40B4-BE49-F238E27FC236}">
                <a16:creationId xmlns:a16="http://schemas.microsoft.com/office/drawing/2014/main" xmlns="" id="{B712F35B-0E5B-2CCB-CA18-7C8547A13A2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xmlns="" id="{D7A090F9-202E-3353-F1FD-16C9EA158584}"/>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9305112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2014B5E-6179-8294-0EC3-1AA545BD7B8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DD44C90C-2841-6455-18E0-AE06AF3CCA6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A547B48-EE1F-2219-C898-27BBCF583D35}"/>
              </a:ext>
            </a:extLst>
          </p:cNvPr>
          <p:cNvSpPr>
            <a:spLocks noGrp="1"/>
          </p:cNvSpPr>
          <p:nvPr>
            <p:ph type="dt" sz="half" idx="10"/>
          </p:nvPr>
        </p:nvSpPr>
        <p:spPr/>
        <p:txBody>
          <a:bodyPr/>
          <a:lstStyle/>
          <a:p>
            <a:fld id="{5B75179A-1E2B-41AB-B400-4F1B4022FAEE}" type="datetime2">
              <a:rPr lang="en-US" smtClean="0"/>
              <a:t>Saturday, January 27, 2024</a:t>
            </a:fld>
            <a:endParaRPr lang="en-US"/>
          </a:p>
        </p:txBody>
      </p:sp>
      <p:sp>
        <p:nvSpPr>
          <p:cNvPr id="5" name="Footer Placeholder 4">
            <a:extLst>
              <a:ext uri="{FF2B5EF4-FFF2-40B4-BE49-F238E27FC236}">
                <a16:creationId xmlns:a16="http://schemas.microsoft.com/office/drawing/2014/main" xmlns="" id="{0BC43D6D-4B2D-EAAC-482A-175C3C8E0455}"/>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xmlns="" id="{8427D11E-DF20-012B-32D7-853B88426CB2}"/>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588101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37B3047-2EE0-FACD-A803-B02B48960B4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0CE0DFB6-ACC0-9D5A-32AB-1CE5A5B284F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D667F892-3EDA-0232-097F-FE95B43F95DD}"/>
              </a:ext>
            </a:extLst>
          </p:cNvPr>
          <p:cNvSpPr>
            <a:spLocks noGrp="1"/>
          </p:cNvSpPr>
          <p:nvPr>
            <p:ph type="dt" sz="half" idx="10"/>
          </p:nvPr>
        </p:nvSpPr>
        <p:spPr/>
        <p:txBody>
          <a:bodyPr/>
          <a:lstStyle/>
          <a:p>
            <a:fld id="{05681D0F-6595-4F14-8EF3-954CD87C797B}" type="datetime2">
              <a:rPr lang="en-US" smtClean="0"/>
              <a:t>Saturday, January 27, 2024</a:t>
            </a:fld>
            <a:endParaRPr lang="en-US"/>
          </a:p>
        </p:txBody>
      </p:sp>
      <p:sp>
        <p:nvSpPr>
          <p:cNvPr id="5" name="Footer Placeholder 4">
            <a:extLst>
              <a:ext uri="{FF2B5EF4-FFF2-40B4-BE49-F238E27FC236}">
                <a16:creationId xmlns:a16="http://schemas.microsoft.com/office/drawing/2014/main" xmlns="" id="{B69C5D36-6213-4A42-B6D4-3339548832BD}"/>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xmlns="" id="{CA080D02-AFF5-6B72-AAAE-6FC45EEF5C7F}"/>
              </a:ext>
            </a:extLst>
          </p:cNvPr>
          <p:cNvSpPr>
            <a:spLocks noGrp="1"/>
          </p:cNvSpPr>
          <p:nvPr>
            <p:ph type="sldNum" sz="quarter" idx="12"/>
          </p:nvPr>
        </p:nvSpPr>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012711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760EF32-228F-4435-DBD3-7350B5F15A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CB1C0160-8C26-A93D-44F1-D9A7415A7A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7F57F1B5-2B97-A91B-5516-62F83F2417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EA2CF1-0EB2-4673-802D-3371233E4A77}" type="datetime2">
              <a:rPr lang="en-US" smtClean="0"/>
              <a:t>Saturday, January 27, 2024</a:t>
            </a:fld>
            <a:endParaRPr lang="en-US" dirty="0"/>
          </a:p>
        </p:txBody>
      </p:sp>
      <p:sp>
        <p:nvSpPr>
          <p:cNvPr id="5" name="Footer Placeholder 4">
            <a:extLst>
              <a:ext uri="{FF2B5EF4-FFF2-40B4-BE49-F238E27FC236}">
                <a16:creationId xmlns:a16="http://schemas.microsoft.com/office/drawing/2014/main" xmlns="" id="{3C132EB2-056B-4C1C-D7F5-6F2AF23F8B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lgn="l"/>
            <a:r>
              <a:rPr lang="en-US"/>
              <a:t>Sample Footer Text</a:t>
            </a:r>
            <a:endParaRPr lang="en-US" dirty="0"/>
          </a:p>
        </p:txBody>
      </p:sp>
      <p:sp>
        <p:nvSpPr>
          <p:cNvPr id="6" name="Slide Number Placeholder 5">
            <a:extLst>
              <a:ext uri="{FF2B5EF4-FFF2-40B4-BE49-F238E27FC236}">
                <a16:creationId xmlns:a16="http://schemas.microsoft.com/office/drawing/2014/main" xmlns="" id="{B5222C9F-4BFE-DDE8-EE28-71746C24FA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21B6DD-29C1-4FEA-923F-71EA1347694C}" type="slidenum">
              <a:rPr lang="en-US" smtClean="0"/>
              <a:pPr/>
              <a:t>‹#›</a:t>
            </a:fld>
            <a:endParaRPr lang="en-US" dirty="0"/>
          </a:p>
        </p:txBody>
      </p:sp>
    </p:spTree>
    <p:extLst>
      <p:ext uri="{BB962C8B-B14F-4D97-AF65-F5344CB8AC3E}">
        <p14:creationId xmlns:p14="http://schemas.microsoft.com/office/powerpoint/2010/main" val="2555293511"/>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362D44EE-C852-4460-B8B5-C4F2BC2051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0B3D2660-3ED3-5F81-FFE3-F31E63AEADBA}"/>
              </a:ext>
            </a:extLst>
          </p:cNvPr>
          <p:cNvSpPr>
            <a:spLocks noGrp="1"/>
          </p:cNvSpPr>
          <p:nvPr>
            <p:ph type="ctrTitle"/>
          </p:nvPr>
        </p:nvSpPr>
        <p:spPr>
          <a:xfrm>
            <a:off x="6194716" y="739978"/>
            <a:ext cx="5334930" cy="3004145"/>
          </a:xfrm>
        </p:spPr>
        <p:txBody>
          <a:bodyPr>
            <a:normAutofit fontScale="90000"/>
          </a:bodyPr>
          <a:lstStyle/>
          <a:p>
            <a:r>
              <a:rPr lang="en-GB" sz="8000" dirty="0" err="1" smtClean="0">
                <a:latin typeface="Comic Sans MS" panose="030F0702030302020204" pitchFamily="66" charset="0"/>
              </a:rPr>
              <a:t>Dosbarth</a:t>
            </a:r>
            <a:r>
              <a:rPr lang="en-GB" sz="8000" dirty="0" smtClean="0">
                <a:latin typeface="Comic Sans MS" panose="030F0702030302020204" pitchFamily="66" charset="0"/>
              </a:rPr>
              <a:t> St</a:t>
            </a:r>
            <a:r>
              <a:rPr lang="en-GB" sz="8000" dirty="0">
                <a:latin typeface="Comic Sans MS" panose="030F0702030302020204" pitchFamily="66" charset="0"/>
              </a:rPr>
              <a:t>. </a:t>
            </a:r>
            <a:r>
              <a:rPr lang="en-GB" sz="8000" dirty="0" err="1" smtClean="0">
                <a:latin typeface="Comic Sans MS" panose="030F0702030302020204" pitchFamily="66" charset="0"/>
              </a:rPr>
              <a:t>Gwynno</a:t>
            </a:r>
            <a:r>
              <a:rPr lang="en-GB" sz="8000" dirty="0" smtClean="0">
                <a:latin typeface="Comic Sans MS" panose="030F0702030302020204" pitchFamily="66" charset="0"/>
              </a:rPr>
              <a:t> </a:t>
            </a:r>
            <a:r>
              <a:rPr lang="en-GB" sz="8000" dirty="0" smtClean="0">
                <a:latin typeface="Comic Sans MS" panose="030F0702030302020204" pitchFamily="66" charset="0"/>
              </a:rPr>
              <a:t> </a:t>
            </a:r>
            <a:endParaRPr lang="en-GB" sz="8000" dirty="0">
              <a:latin typeface="Comic Sans MS" panose="030F0702030302020204" pitchFamily="66" charset="0"/>
            </a:endParaRPr>
          </a:p>
        </p:txBody>
      </p:sp>
      <p:sp>
        <p:nvSpPr>
          <p:cNvPr id="3" name="Subtitle 2">
            <a:extLst>
              <a:ext uri="{FF2B5EF4-FFF2-40B4-BE49-F238E27FC236}">
                <a16:creationId xmlns:a16="http://schemas.microsoft.com/office/drawing/2014/main" xmlns="" id="{E198AFED-0ADA-84E3-6E2F-FB63506ED900}"/>
              </a:ext>
            </a:extLst>
          </p:cNvPr>
          <p:cNvSpPr>
            <a:spLocks noGrp="1"/>
          </p:cNvSpPr>
          <p:nvPr>
            <p:ph type="subTitle" idx="1"/>
          </p:nvPr>
        </p:nvSpPr>
        <p:spPr>
          <a:xfrm>
            <a:off x="6499665" y="5110192"/>
            <a:ext cx="5573652" cy="879641"/>
          </a:xfrm>
        </p:spPr>
        <p:txBody>
          <a:bodyPr>
            <a:normAutofit fontScale="85000" lnSpcReduction="10000"/>
          </a:bodyPr>
          <a:lstStyle/>
          <a:p>
            <a:r>
              <a:rPr lang="en-GB" sz="4000" dirty="0" err="1" smtClean="0">
                <a:latin typeface="Comic Sans MS" panose="030F0702030302020204" pitchFamily="66" charset="0"/>
              </a:rPr>
              <a:t>Athrawes</a:t>
            </a:r>
            <a:r>
              <a:rPr lang="en-GB" sz="4000" dirty="0" smtClean="0">
                <a:latin typeface="Comic Sans MS" panose="030F0702030302020204" pitchFamily="66" charset="0"/>
              </a:rPr>
              <a:t>: Mrs D. Houston</a:t>
            </a:r>
            <a:endParaRPr lang="en-GB" sz="4000" dirty="0">
              <a:latin typeface="Comic Sans MS" panose="030F0702030302020204" pitchFamily="66" charset="0"/>
            </a:endParaRPr>
          </a:p>
        </p:txBody>
      </p:sp>
      <p:sp>
        <p:nvSpPr>
          <p:cNvPr id="11" name="Freeform: Shape 10">
            <a:extLst>
              <a:ext uri="{FF2B5EF4-FFF2-40B4-BE49-F238E27FC236}">
                <a16:creationId xmlns:a16="http://schemas.microsoft.com/office/drawing/2014/main" xmlns="" id="{658970D8-8D1D-4B5C-894B-E871CC8654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xmlns="" id="{F227E5B6-9132-43CA-B503-37A18562ADF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xmlns="" id="{03C2051E-A88D-48E5-BACF-AAED178927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xmlns="" id="{7821A508-2985-4905-874A-527429BAABF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xmlns="" id="{D2929CB1-0E3C-4B2D-ADC5-0154FB33BA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4" name="Picture 3" descr="Logo&#10;&#10;Description automatically generated">
            <a:extLst>
              <a:ext uri="{FF2B5EF4-FFF2-40B4-BE49-F238E27FC236}">
                <a16:creationId xmlns:a16="http://schemas.microsoft.com/office/drawing/2014/main" xmlns="" id="{892EA81D-18FF-A062-2E63-AB792B49401E}"/>
              </a:ext>
            </a:extLst>
          </p:cNvPr>
          <p:cNvPicPr>
            <a:picLocks noChangeAspect="1"/>
          </p:cNvPicPr>
          <p:nvPr/>
        </p:nvPicPr>
        <p:blipFill rotWithShape="1">
          <a:blip r:embed="rId2"/>
          <a:srcRect t="2552" r="1" b="3004"/>
          <a:stretch/>
        </p:blipFill>
        <p:spPr>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p:spPr>
      </p:pic>
      <p:sp>
        <p:nvSpPr>
          <p:cNvPr id="21" name="Freeform: Shape 20">
            <a:extLst>
              <a:ext uri="{FF2B5EF4-FFF2-40B4-BE49-F238E27FC236}">
                <a16:creationId xmlns:a16="http://schemas.microsoft.com/office/drawing/2014/main" xmlns="" id="{5F2F0C84-BE8C-4DC2-A6D3-30349A801D5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19430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5589" y="231876"/>
            <a:ext cx="11409770" cy="6801862"/>
          </a:xfrm>
          <a:prstGeom prst="rect">
            <a:avLst/>
          </a:prstGeom>
        </p:spPr>
        <p:txBody>
          <a:bodyPr wrap="square">
            <a:spAutoFit/>
          </a:bodyPr>
          <a:lstStyle/>
          <a:p>
            <a:pPr algn="ctr"/>
            <a:r>
              <a:rPr lang="en-GB" sz="4000" b="1" u="sng" dirty="0">
                <a:solidFill>
                  <a:srgbClr val="333333"/>
                </a:solidFill>
                <a:latin typeface="Poppins"/>
              </a:rPr>
              <a:t>Our Mission Statement </a:t>
            </a:r>
            <a:r>
              <a:rPr lang="en-GB" sz="4000" b="1" u="sng" dirty="0" smtClean="0">
                <a:solidFill>
                  <a:srgbClr val="333333"/>
                </a:solidFill>
                <a:latin typeface="Poppins"/>
              </a:rPr>
              <a:t> </a:t>
            </a:r>
          </a:p>
          <a:p>
            <a:pPr algn="ctr"/>
            <a:r>
              <a:rPr lang="en-GB" sz="4000" b="1" u="sng" dirty="0" err="1" smtClean="0">
                <a:solidFill>
                  <a:srgbClr val="FF0000"/>
                </a:solidFill>
                <a:latin typeface="Poppins"/>
              </a:rPr>
              <a:t>Ein</a:t>
            </a:r>
            <a:r>
              <a:rPr lang="en-GB" sz="4000" b="1" u="sng" dirty="0" smtClean="0">
                <a:solidFill>
                  <a:srgbClr val="FF0000"/>
                </a:solidFill>
                <a:latin typeface="Poppins"/>
              </a:rPr>
              <a:t> </a:t>
            </a:r>
            <a:r>
              <a:rPr lang="en-GB" sz="4000" b="1" u="sng" dirty="0" err="1">
                <a:solidFill>
                  <a:srgbClr val="FF0000"/>
                </a:solidFill>
                <a:latin typeface="Poppins"/>
              </a:rPr>
              <a:t>Datganiad</a:t>
            </a:r>
            <a:r>
              <a:rPr lang="en-GB" sz="4000" b="1" u="sng" dirty="0">
                <a:solidFill>
                  <a:srgbClr val="FF0000"/>
                </a:solidFill>
                <a:latin typeface="Poppins"/>
              </a:rPr>
              <a:t> </a:t>
            </a:r>
            <a:r>
              <a:rPr lang="en-GB" sz="4000" b="1" u="sng" dirty="0" err="1">
                <a:solidFill>
                  <a:srgbClr val="FF0000"/>
                </a:solidFill>
                <a:latin typeface="Poppins"/>
              </a:rPr>
              <a:t>Cenhadaeth</a:t>
            </a:r>
            <a:endParaRPr lang="en-GB" sz="4000" b="1" u="sng" dirty="0">
              <a:solidFill>
                <a:srgbClr val="FF0000"/>
              </a:solidFill>
              <a:latin typeface="Poppins"/>
            </a:endParaRPr>
          </a:p>
          <a:p>
            <a:endParaRPr lang="en-GB" b="1" dirty="0" smtClean="0">
              <a:solidFill>
                <a:srgbClr val="0070C0"/>
              </a:solidFill>
              <a:latin typeface="Poppins"/>
            </a:endParaRPr>
          </a:p>
          <a:p>
            <a:endParaRPr lang="en-GB" sz="3200" b="1" dirty="0">
              <a:solidFill>
                <a:srgbClr val="0070C0"/>
              </a:solidFill>
              <a:latin typeface="Poppins"/>
            </a:endParaRPr>
          </a:p>
          <a:p>
            <a:r>
              <a:rPr lang="en-GB" sz="3200" b="1" dirty="0" smtClean="0">
                <a:solidFill>
                  <a:srgbClr val="0070C0"/>
                </a:solidFill>
                <a:latin typeface="Poppins"/>
              </a:rPr>
              <a:t>We </a:t>
            </a:r>
            <a:r>
              <a:rPr lang="en-GB" sz="3200" b="1" dirty="0">
                <a:solidFill>
                  <a:srgbClr val="0070C0"/>
                </a:solidFill>
                <a:latin typeface="Poppins"/>
              </a:rPr>
              <a:t>grow together in God's love as we pray, learn and play</a:t>
            </a:r>
            <a:endParaRPr lang="en-GB" sz="3200" dirty="0">
              <a:solidFill>
                <a:srgbClr val="0070C0"/>
              </a:solidFill>
              <a:latin typeface="Poppins"/>
            </a:endParaRPr>
          </a:p>
          <a:p>
            <a:r>
              <a:rPr lang="en-GB" sz="3200" b="1" dirty="0" err="1">
                <a:solidFill>
                  <a:srgbClr val="FF0000"/>
                </a:solidFill>
                <a:latin typeface="Poppins"/>
              </a:rPr>
              <a:t>Dyn</a:t>
            </a:r>
            <a:r>
              <a:rPr lang="en-GB" sz="3200" b="1" dirty="0">
                <a:solidFill>
                  <a:srgbClr val="FF0000"/>
                </a:solidFill>
                <a:latin typeface="Poppins"/>
              </a:rPr>
              <a:t> </a:t>
            </a:r>
            <a:r>
              <a:rPr lang="en-GB" sz="3200" b="1" dirty="0" err="1">
                <a:solidFill>
                  <a:srgbClr val="FF0000"/>
                </a:solidFill>
                <a:latin typeface="Poppins"/>
              </a:rPr>
              <a:t>ni'n</a:t>
            </a:r>
            <a:r>
              <a:rPr lang="en-GB" sz="3200" b="1" dirty="0">
                <a:solidFill>
                  <a:srgbClr val="FF0000"/>
                </a:solidFill>
                <a:latin typeface="Poppins"/>
              </a:rPr>
              <a:t> </a:t>
            </a:r>
            <a:r>
              <a:rPr lang="en-GB" sz="3200" b="1" dirty="0" err="1">
                <a:solidFill>
                  <a:srgbClr val="FF0000"/>
                </a:solidFill>
                <a:latin typeface="Poppins"/>
              </a:rPr>
              <a:t>tyfu</a:t>
            </a:r>
            <a:r>
              <a:rPr lang="en-GB" sz="3200" b="1" dirty="0">
                <a:solidFill>
                  <a:srgbClr val="FF0000"/>
                </a:solidFill>
                <a:latin typeface="Poppins"/>
              </a:rPr>
              <a:t> </a:t>
            </a:r>
            <a:r>
              <a:rPr lang="en-GB" sz="3200" b="1" dirty="0" err="1">
                <a:solidFill>
                  <a:srgbClr val="FF0000"/>
                </a:solidFill>
                <a:latin typeface="Poppins"/>
              </a:rPr>
              <a:t>gyda'n</a:t>
            </a:r>
            <a:r>
              <a:rPr lang="en-GB" sz="3200" b="1" dirty="0">
                <a:solidFill>
                  <a:srgbClr val="FF0000"/>
                </a:solidFill>
                <a:latin typeface="Poppins"/>
              </a:rPr>
              <a:t> </a:t>
            </a:r>
            <a:r>
              <a:rPr lang="en-GB" sz="3200" b="1" dirty="0" err="1">
                <a:solidFill>
                  <a:srgbClr val="FF0000"/>
                </a:solidFill>
                <a:latin typeface="Poppins"/>
              </a:rPr>
              <a:t>gilydd</a:t>
            </a:r>
            <a:r>
              <a:rPr lang="en-GB" sz="3200" b="1" dirty="0">
                <a:solidFill>
                  <a:srgbClr val="FF0000"/>
                </a:solidFill>
                <a:latin typeface="Poppins"/>
              </a:rPr>
              <a:t> </a:t>
            </a:r>
            <a:r>
              <a:rPr lang="en-GB" sz="3200" b="1" dirty="0" err="1">
                <a:solidFill>
                  <a:srgbClr val="FF0000"/>
                </a:solidFill>
                <a:latin typeface="Poppins"/>
              </a:rPr>
              <a:t>mewn</a:t>
            </a:r>
            <a:r>
              <a:rPr lang="en-GB" sz="3200" b="1" dirty="0">
                <a:solidFill>
                  <a:srgbClr val="FF0000"/>
                </a:solidFill>
                <a:latin typeface="Poppins"/>
              </a:rPr>
              <a:t> </a:t>
            </a:r>
            <a:r>
              <a:rPr lang="en-GB" sz="3200" b="1" dirty="0" err="1">
                <a:solidFill>
                  <a:srgbClr val="FF0000"/>
                </a:solidFill>
                <a:latin typeface="Poppins"/>
              </a:rPr>
              <a:t>cariad</a:t>
            </a:r>
            <a:r>
              <a:rPr lang="en-GB" sz="3200" b="1" dirty="0">
                <a:solidFill>
                  <a:srgbClr val="FF0000"/>
                </a:solidFill>
                <a:latin typeface="Poppins"/>
              </a:rPr>
              <a:t> </a:t>
            </a:r>
            <a:r>
              <a:rPr lang="en-GB" sz="3200" b="1" dirty="0" err="1">
                <a:solidFill>
                  <a:srgbClr val="FF0000"/>
                </a:solidFill>
                <a:latin typeface="Poppins"/>
              </a:rPr>
              <a:t>Duw</a:t>
            </a:r>
            <a:r>
              <a:rPr lang="en-GB" sz="3200" b="1" dirty="0">
                <a:solidFill>
                  <a:srgbClr val="FF0000"/>
                </a:solidFill>
                <a:latin typeface="Poppins"/>
              </a:rPr>
              <a:t> </a:t>
            </a:r>
            <a:r>
              <a:rPr lang="en-GB" sz="3200" b="1" dirty="0" err="1">
                <a:solidFill>
                  <a:srgbClr val="FF0000"/>
                </a:solidFill>
                <a:latin typeface="Poppins"/>
              </a:rPr>
              <a:t>wrth</a:t>
            </a:r>
            <a:r>
              <a:rPr lang="en-GB" sz="3200" b="1" dirty="0">
                <a:solidFill>
                  <a:srgbClr val="FF0000"/>
                </a:solidFill>
                <a:latin typeface="Poppins"/>
              </a:rPr>
              <a:t> i </a:t>
            </a:r>
            <a:r>
              <a:rPr lang="en-GB" sz="3200" b="1" dirty="0" err="1">
                <a:solidFill>
                  <a:srgbClr val="FF0000"/>
                </a:solidFill>
                <a:latin typeface="Poppins"/>
              </a:rPr>
              <a:t>ni</a:t>
            </a:r>
            <a:r>
              <a:rPr lang="en-GB" sz="3200" b="1" dirty="0">
                <a:solidFill>
                  <a:srgbClr val="FF0000"/>
                </a:solidFill>
                <a:latin typeface="Poppins"/>
              </a:rPr>
              <a:t> </a:t>
            </a:r>
            <a:r>
              <a:rPr lang="en-GB" sz="3200" b="1" dirty="0" err="1">
                <a:solidFill>
                  <a:srgbClr val="FF0000"/>
                </a:solidFill>
                <a:latin typeface="Poppins"/>
              </a:rPr>
              <a:t>weddio</a:t>
            </a:r>
            <a:r>
              <a:rPr lang="en-GB" sz="3200" b="1" dirty="0">
                <a:solidFill>
                  <a:srgbClr val="FF0000"/>
                </a:solidFill>
                <a:latin typeface="Poppins"/>
              </a:rPr>
              <a:t>, </a:t>
            </a:r>
            <a:r>
              <a:rPr lang="en-GB" sz="3200" b="1" dirty="0" err="1">
                <a:solidFill>
                  <a:srgbClr val="FF0000"/>
                </a:solidFill>
                <a:latin typeface="Poppins"/>
              </a:rPr>
              <a:t>dysgu</a:t>
            </a:r>
            <a:r>
              <a:rPr lang="en-GB" sz="3200" b="1" dirty="0">
                <a:solidFill>
                  <a:srgbClr val="FF0000"/>
                </a:solidFill>
                <a:latin typeface="Poppins"/>
              </a:rPr>
              <a:t> a </a:t>
            </a:r>
            <a:r>
              <a:rPr lang="en-GB" sz="3200" b="1" dirty="0" err="1">
                <a:solidFill>
                  <a:srgbClr val="FF0000"/>
                </a:solidFill>
                <a:latin typeface="Poppins"/>
              </a:rPr>
              <a:t>chwarae</a:t>
            </a:r>
            <a:endParaRPr lang="en-GB" sz="3200" dirty="0">
              <a:solidFill>
                <a:srgbClr val="FF0000"/>
              </a:solidFill>
              <a:latin typeface="Poppins"/>
            </a:endParaRPr>
          </a:p>
          <a:p>
            <a:r>
              <a:rPr lang="en-GB" sz="3200" i="1" dirty="0">
                <a:solidFill>
                  <a:srgbClr val="333333"/>
                </a:solidFill>
                <a:latin typeface="Poppins"/>
              </a:rPr>
              <a:t>Our visions and values are at the core of everything we do. They underpin our teaching and learning, and provide an environment which prepares our pupils as confident, happy citizens.</a:t>
            </a:r>
            <a:endParaRPr lang="en-GB" sz="3200" dirty="0">
              <a:solidFill>
                <a:srgbClr val="333333"/>
              </a:solidFill>
              <a:latin typeface="Poppins"/>
            </a:endParaRPr>
          </a:p>
          <a:p>
            <a:r>
              <a:rPr lang="en-GB" sz="3200" b="1" dirty="0">
                <a:solidFill>
                  <a:srgbClr val="00B050"/>
                </a:solidFill>
                <a:latin typeface="Poppins"/>
              </a:rPr>
              <a:t>Our Vision </a:t>
            </a:r>
            <a:r>
              <a:rPr lang="en-GB" sz="3200" b="1" dirty="0" smtClean="0">
                <a:solidFill>
                  <a:srgbClr val="00B050"/>
                </a:solidFill>
                <a:latin typeface="Poppins"/>
              </a:rPr>
              <a:t>statement (Please refer to the school website for this information.)</a:t>
            </a:r>
          </a:p>
          <a:p>
            <a:endParaRPr lang="en-GB" dirty="0">
              <a:solidFill>
                <a:srgbClr val="333333"/>
              </a:solidFill>
              <a:latin typeface="Poppins"/>
            </a:endParaRP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20993" y="161839"/>
            <a:ext cx="2004366" cy="2006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279" y="161839"/>
            <a:ext cx="2000250" cy="2005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32937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9724" y="345528"/>
            <a:ext cx="9144000" cy="1191959"/>
          </a:xfrm>
        </p:spPr>
        <p:txBody>
          <a:bodyPr/>
          <a:lstStyle/>
          <a:p>
            <a:r>
              <a:rPr lang="en-GB" b="1" u="sng" dirty="0" smtClean="0"/>
              <a:t>Religion / </a:t>
            </a:r>
            <a:r>
              <a:rPr lang="en-GB" b="1" u="sng" dirty="0" err="1" smtClean="0">
                <a:solidFill>
                  <a:srgbClr val="FF0000"/>
                </a:solidFill>
              </a:rPr>
              <a:t>Crefydd</a:t>
            </a:r>
            <a:endParaRPr lang="en-GB" b="1" u="sng" dirty="0">
              <a:solidFill>
                <a:srgbClr val="FF0000"/>
              </a:solidFill>
            </a:endParaRPr>
          </a:p>
        </p:txBody>
      </p:sp>
      <p:sp>
        <p:nvSpPr>
          <p:cNvPr id="3" name="Subtitle 2"/>
          <p:cNvSpPr>
            <a:spLocks noGrp="1"/>
          </p:cNvSpPr>
          <p:nvPr>
            <p:ph type="subTitle" idx="1"/>
          </p:nvPr>
        </p:nvSpPr>
        <p:spPr>
          <a:xfrm>
            <a:off x="582627" y="1666959"/>
            <a:ext cx="11264113" cy="1772155"/>
          </a:xfrm>
        </p:spPr>
        <p:txBody>
          <a:bodyPr/>
          <a:lstStyle/>
          <a:p>
            <a:pPr algn="l"/>
            <a:r>
              <a:rPr lang="en-GB" b="1" dirty="0" smtClean="0"/>
              <a:t>Religion is a core subject in Saint Joseph’s RC Primary School and leads our ethos, teaching and learning.</a:t>
            </a:r>
          </a:p>
          <a:p>
            <a:pPr algn="l"/>
            <a:r>
              <a:rPr lang="en-GB" b="1" dirty="0" smtClean="0"/>
              <a:t>We have now commenced a new RE Scheme of Work, ‘See Clearly,’ in January 2024.</a:t>
            </a:r>
          </a:p>
          <a:p>
            <a:pPr algn="l"/>
            <a:r>
              <a:rPr lang="en-GB" b="1" dirty="0" smtClean="0"/>
              <a:t>The topic being studied is ‘Jerusalem to Galilee.’</a:t>
            </a:r>
          </a:p>
          <a:p>
            <a:endParaRPr lang="en-GB"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55816" y="3503851"/>
            <a:ext cx="2383608" cy="2922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845" y="314705"/>
            <a:ext cx="1189038"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87563" y="314705"/>
            <a:ext cx="1189038"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4881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4209"/>
            <a:ext cx="10515600" cy="1885444"/>
          </a:xfrm>
        </p:spPr>
        <p:txBody>
          <a:bodyPr>
            <a:normAutofit/>
          </a:bodyPr>
          <a:lstStyle/>
          <a:p>
            <a:pPr algn="ctr"/>
            <a:r>
              <a:rPr lang="en-GB" sz="3200" b="1" u="sng" dirty="0" smtClean="0"/>
              <a:t>Religion: Collective Worship in Saint Joseph’s RC </a:t>
            </a:r>
            <a:r>
              <a:rPr lang="en-GB" sz="3200" b="1" u="sng" dirty="0"/>
              <a:t>Primary </a:t>
            </a:r>
            <a:r>
              <a:rPr lang="en-GB" sz="3200" b="1" u="sng" dirty="0" err="1"/>
              <a:t>SchoolCrefydd</a:t>
            </a:r>
            <a:r>
              <a:rPr lang="en-GB" sz="3200" b="1" u="sng" dirty="0"/>
              <a:t>: </a:t>
            </a:r>
            <a:r>
              <a:rPr lang="en-GB" sz="3200" b="1" u="sng" dirty="0" smtClean="0"/>
              <a:t/>
            </a:r>
            <a:br>
              <a:rPr lang="en-GB" sz="3200" b="1" u="sng" dirty="0" smtClean="0"/>
            </a:br>
            <a:r>
              <a:rPr lang="en-GB" sz="3200" b="1" u="sng" dirty="0" err="1" smtClean="0">
                <a:solidFill>
                  <a:srgbClr val="0070C0"/>
                </a:solidFill>
              </a:rPr>
              <a:t>Addoli</a:t>
            </a:r>
            <a:r>
              <a:rPr lang="en-GB" sz="3200" b="1" u="sng" dirty="0" smtClean="0">
                <a:solidFill>
                  <a:srgbClr val="0070C0"/>
                </a:solidFill>
              </a:rPr>
              <a:t> </a:t>
            </a:r>
            <a:r>
              <a:rPr lang="en-GB" sz="3200" b="1" u="sng" dirty="0" err="1">
                <a:solidFill>
                  <a:srgbClr val="0070C0"/>
                </a:solidFill>
              </a:rPr>
              <a:t>ar</a:t>
            </a:r>
            <a:r>
              <a:rPr lang="en-GB" sz="3200" b="1" u="sng" dirty="0">
                <a:solidFill>
                  <a:srgbClr val="0070C0"/>
                </a:solidFill>
              </a:rPr>
              <a:t> y </a:t>
            </a:r>
            <a:r>
              <a:rPr lang="en-GB" sz="3200" b="1" u="sng" dirty="0" err="1">
                <a:solidFill>
                  <a:srgbClr val="0070C0"/>
                </a:solidFill>
              </a:rPr>
              <a:t>Cyd</a:t>
            </a:r>
            <a:r>
              <a:rPr lang="en-GB" sz="3200" b="1" u="sng" dirty="0">
                <a:solidFill>
                  <a:srgbClr val="0070C0"/>
                </a:solidFill>
              </a:rPr>
              <a:t> </a:t>
            </a:r>
            <a:r>
              <a:rPr lang="en-GB" sz="3200" b="1" u="sng" dirty="0" err="1">
                <a:solidFill>
                  <a:srgbClr val="0070C0"/>
                </a:solidFill>
              </a:rPr>
              <a:t>yn</a:t>
            </a:r>
            <a:r>
              <a:rPr lang="en-GB" sz="3200" b="1" u="sng" dirty="0">
                <a:solidFill>
                  <a:srgbClr val="0070C0"/>
                </a:solidFill>
              </a:rPr>
              <a:t> </a:t>
            </a:r>
            <a:r>
              <a:rPr lang="en-GB" sz="3200" b="1" u="sng" dirty="0" err="1">
                <a:solidFill>
                  <a:srgbClr val="0070C0"/>
                </a:solidFill>
              </a:rPr>
              <a:t>Ysgol</a:t>
            </a:r>
            <a:r>
              <a:rPr lang="en-GB" sz="3200" b="1" u="sng" dirty="0">
                <a:solidFill>
                  <a:srgbClr val="0070C0"/>
                </a:solidFill>
              </a:rPr>
              <a:t> </a:t>
            </a:r>
            <a:r>
              <a:rPr lang="en-GB" sz="3200" b="1" u="sng" dirty="0" err="1">
                <a:solidFill>
                  <a:srgbClr val="0070C0"/>
                </a:solidFill>
              </a:rPr>
              <a:t>Gynradd</a:t>
            </a:r>
            <a:r>
              <a:rPr lang="en-GB" sz="3200" b="1" u="sng" dirty="0">
                <a:solidFill>
                  <a:srgbClr val="0070C0"/>
                </a:solidFill>
              </a:rPr>
              <a:t> </a:t>
            </a:r>
            <a:r>
              <a:rPr lang="en-GB" sz="3200" b="1" u="sng" dirty="0" err="1" smtClean="0">
                <a:solidFill>
                  <a:srgbClr val="0070C0"/>
                </a:solidFill>
              </a:rPr>
              <a:t>Gatholig</a:t>
            </a:r>
            <a:r>
              <a:rPr lang="en-GB" sz="3200" b="1" u="sng" dirty="0" smtClean="0">
                <a:solidFill>
                  <a:srgbClr val="0070C0"/>
                </a:solidFill>
              </a:rPr>
              <a:t> </a:t>
            </a:r>
            <a:r>
              <a:rPr lang="en-GB" sz="3200" b="1" u="sng" dirty="0" err="1" smtClean="0">
                <a:solidFill>
                  <a:srgbClr val="0070C0"/>
                </a:solidFill>
              </a:rPr>
              <a:t>Joseff</a:t>
            </a:r>
            <a:r>
              <a:rPr lang="en-GB" sz="3200" b="1" u="sng" dirty="0" smtClean="0">
                <a:solidFill>
                  <a:srgbClr val="0070C0"/>
                </a:solidFill>
              </a:rPr>
              <a:t> </a:t>
            </a:r>
            <a:r>
              <a:rPr lang="en-GB" sz="3200" b="1" u="sng" dirty="0" err="1" smtClean="0">
                <a:solidFill>
                  <a:srgbClr val="0070C0"/>
                </a:solidFill>
              </a:rPr>
              <a:t>Sant</a:t>
            </a:r>
            <a:endParaRPr lang="en-GB" sz="3200" b="1" u="sng" dirty="0">
              <a:solidFill>
                <a:srgbClr val="0070C0"/>
              </a:solidFill>
            </a:endParaRPr>
          </a:p>
        </p:txBody>
      </p:sp>
      <p:sp>
        <p:nvSpPr>
          <p:cNvPr id="3" name="Content Placeholder 2"/>
          <p:cNvSpPr>
            <a:spLocks noGrp="1"/>
          </p:cNvSpPr>
          <p:nvPr>
            <p:ph idx="1"/>
          </p:nvPr>
        </p:nvSpPr>
        <p:spPr>
          <a:xfrm>
            <a:off x="501706" y="1825625"/>
            <a:ext cx="10852094" cy="4351338"/>
          </a:xfrm>
        </p:spPr>
        <p:txBody>
          <a:bodyPr>
            <a:normAutofit fontScale="70000" lnSpcReduction="20000"/>
          </a:bodyPr>
          <a:lstStyle/>
          <a:p>
            <a:r>
              <a:rPr lang="en-GB" sz="2400" b="1" u="sng" dirty="0" smtClean="0">
                <a:solidFill>
                  <a:srgbClr val="FF0000"/>
                </a:solidFill>
              </a:rPr>
              <a:t>Monday / </a:t>
            </a:r>
            <a:r>
              <a:rPr lang="en-GB" sz="2400" b="1" u="sng" dirty="0" err="1" smtClean="0">
                <a:solidFill>
                  <a:srgbClr val="FF0000"/>
                </a:solidFill>
              </a:rPr>
              <a:t>Dydd</a:t>
            </a:r>
            <a:r>
              <a:rPr lang="en-GB" sz="2400" b="1" u="sng" dirty="0" smtClean="0">
                <a:solidFill>
                  <a:srgbClr val="FF0000"/>
                </a:solidFill>
              </a:rPr>
              <a:t> </a:t>
            </a:r>
            <a:r>
              <a:rPr lang="en-GB" sz="2400" b="1" u="sng" dirty="0" err="1" smtClean="0">
                <a:solidFill>
                  <a:srgbClr val="FF0000"/>
                </a:solidFill>
              </a:rPr>
              <a:t>Llun</a:t>
            </a:r>
            <a:r>
              <a:rPr lang="en-GB" sz="2400" b="1" u="sng" dirty="0" smtClean="0">
                <a:solidFill>
                  <a:srgbClr val="FF0000"/>
                </a:solidFill>
              </a:rPr>
              <a:t>: </a:t>
            </a:r>
            <a:r>
              <a:rPr lang="en-GB" sz="2400" b="1" dirty="0" err="1" smtClean="0"/>
              <a:t>Headteacher</a:t>
            </a:r>
            <a:r>
              <a:rPr lang="en-GB" sz="2400" b="1" dirty="0" smtClean="0"/>
              <a:t> Assembly</a:t>
            </a:r>
          </a:p>
          <a:p>
            <a:r>
              <a:rPr lang="en-GB" sz="2400" b="1" u="sng" dirty="0" smtClean="0">
                <a:solidFill>
                  <a:srgbClr val="FF0000"/>
                </a:solidFill>
              </a:rPr>
              <a:t>Tuesday / </a:t>
            </a:r>
            <a:r>
              <a:rPr lang="en-GB" sz="2400" b="1" u="sng" dirty="0" err="1" smtClean="0">
                <a:solidFill>
                  <a:srgbClr val="FF0000"/>
                </a:solidFill>
              </a:rPr>
              <a:t>Dydd</a:t>
            </a:r>
            <a:r>
              <a:rPr lang="en-GB" sz="2400" b="1" u="sng" dirty="0" smtClean="0">
                <a:solidFill>
                  <a:srgbClr val="FF0000"/>
                </a:solidFill>
              </a:rPr>
              <a:t> </a:t>
            </a:r>
            <a:r>
              <a:rPr lang="en-GB" sz="2400" b="1" u="sng" dirty="0" err="1" smtClean="0">
                <a:solidFill>
                  <a:srgbClr val="FF0000"/>
                </a:solidFill>
              </a:rPr>
              <a:t>Mawrth</a:t>
            </a:r>
            <a:r>
              <a:rPr lang="en-GB" sz="2400" b="1" u="sng" dirty="0" smtClean="0">
                <a:solidFill>
                  <a:srgbClr val="FF0000"/>
                </a:solidFill>
              </a:rPr>
              <a:t>: </a:t>
            </a:r>
            <a:r>
              <a:rPr lang="en-GB" sz="2400" b="1" dirty="0" smtClean="0"/>
              <a:t>Class Worship</a:t>
            </a:r>
          </a:p>
          <a:p>
            <a:r>
              <a:rPr lang="en-GB" sz="2400" b="1" u="sng" dirty="0" smtClean="0">
                <a:solidFill>
                  <a:srgbClr val="FF0000"/>
                </a:solidFill>
              </a:rPr>
              <a:t>Wednesday: Progression Step One and Two Collective Worship </a:t>
            </a:r>
            <a:r>
              <a:rPr lang="en-GB" sz="2400" b="1" dirty="0" smtClean="0"/>
              <a:t>(Progression Step Three Class Collective Worship - </a:t>
            </a:r>
            <a:r>
              <a:rPr lang="en-GB" sz="2400" b="1" dirty="0" err="1" smtClean="0"/>
              <a:t>Gweddiwn</a:t>
            </a:r>
            <a:r>
              <a:rPr lang="en-GB" sz="2400" b="1" dirty="0" smtClean="0"/>
              <a:t>)</a:t>
            </a:r>
          </a:p>
          <a:p>
            <a:r>
              <a:rPr lang="en-GB" sz="2400" b="1" u="sng" dirty="0" smtClean="0">
                <a:solidFill>
                  <a:srgbClr val="FF0000"/>
                </a:solidFill>
              </a:rPr>
              <a:t>Thursday/ </a:t>
            </a:r>
            <a:r>
              <a:rPr lang="en-GB" sz="2400" b="1" u="sng" dirty="0" err="1" smtClean="0">
                <a:solidFill>
                  <a:srgbClr val="FF0000"/>
                </a:solidFill>
              </a:rPr>
              <a:t>Dydd</a:t>
            </a:r>
            <a:r>
              <a:rPr lang="en-GB" sz="2400" b="1" u="sng" dirty="0" smtClean="0">
                <a:solidFill>
                  <a:srgbClr val="FF0000"/>
                </a:solidFill>
              </a:rPr>
              <a:t> </a:t>
            </a:r>
            <a:r>
              <a:rPr lang="en-GB" sz="2400" b="1" u="sng" dirty="0" err="1" smtClean="0">
                <a:solidFill>
                  <a:srgbClr val="FF0000"/>
                </a:solidFill>
              </a:rPr>
              <a:t>Iau</a:t>
            </a:r>
            <a:r>
              <a:rPr lang="en-GB" sz="2400" b="1" u="sng" dirty="0" smtClean="0">
                <a:solidFill>
                  <a:srgbClr val="FF0000"/>
                </a:solidFill>
              </a:rPr>
              <a:t> Progression Step Three Collective Worship </a:t>
            </a:r>
            <a:r>
              <a:rPr lang="en-GB" sz="2400" b="1" dirty="0" smtClean="0"/>
              <a:t>(Progression Step One Class Collective Worship - </a:t>
            </a:r>
            <a:r>
              <a:rPr lang="en-GB" sz="2400" b="1" dirty="0" err="1" smtClean="0"/>
              <a:t>Gweddiwn</a:t>
            </a:r>
            <a:r>
              <a:rPr lang="en-GB" sz="2400" b="1" dirty="0" smtClean="0"/>
              <a:t>.)</a:t>
            </a:r>
          </a:p>
          <a:p>
            <a:r>
              <a:rPr lang="en-GB" sz="2400" b="1" u="sng" dirty="0" smtClean="0"/>
              <a:t>Please see Mass and Assembly timetable </a:t>
            </a:r>
            <a:r>
              <a:rPr lang="en-GB" sz="2400" b="1" dirty="0" smtClean="0"/>
              <a:t>on the school website and </a:t>
            </a:r>
            <a:r>
              <a:rPr lang="en-GB" sz="2400" b="1" dirty="0" err="1" smtClean="0"/>
              <a:t>Classdojo</a:t>
            </a:r>
            <a:r>
              <a:rPr lang="en-GB" sz="2400" b="1" dirty="0" smtClean="0"/>
              <a:t> for those collective Worships parents are invited to.</a:t>
            </a:r>
          </a:p>
          <a:p>
            <a:r>
              <a:rPr lang="en-GB" sz="2400" b="1" dirty="0" smtClean="0"/>
              <a:t>A series of Masses held throughout the year at Saint Joseph’s Church as well as class Masses in the school and on feast days.</a:t>
            </a:r>
          </a:p>
          <a:p>
            <a:r>
              <a:rPr lang="en-GB" sz="2400" b="1" u="sng" dirty="0" smtClean="0"/>
              <a:t>Merit Assembly: </a:t>
            </a:r>
            <a:r>
              <a:rPr lang="en-GB" sz="2400" b="1" dirty="0" smtClean="0"/>
              <a:t>Week one led by </a:t>
            </a:r>
            <a:r>
              <a:rPr lang="en-GB" sz="2400" b="1" dirty="0" err="1" smtClean="0"/>
              <a:t>Criw</a:t>
            </a:r>
            <a:r>
              <a:rPr lang="en-GB" sz="2400" b="1" dirty="0" smtClean="0"/>
              <a:t> </a:t>
            </a:r>
            <a:r>
              <a:rPr lang="en-GB" sz="2400" b="1" dirty="0" err="1" smtClean="0"/>
              <a:t>Cymraeg</a:t>
            </a:r>
            <a:r>
              <a:rPr lang="en-GB" sz="2400" b="1" dirty="0" smtClean="0"/>
              <a:t> and week two delivered by staff.</a:t>
            </a:r>
          </a:p>
          <a:p>
            <a:r>
              <a:rPr lang="en-GB" sz="2400" b="1" dirty="0" smtClean="0"/>
              <a:t>Class Meditation takes place everyday in all classes at 1.30  pm.</a:t>
            </a:r>
          </a:p>
          <a:p>
            <a:r>
              <a:rPr lang="en-GB" sz="2400" b="1" u="sng" dirty="0" smtClean="0"/>
              <a:t>Class altars </a:t>
            </a:r>
            <a:r>
              <a:rPr lang="en-GB" sz="2400" b="1" dirty="0" smtClean="0"/>
              <a:t>changed according to the new RE topic and the liturgical year and include the key words for the topic in English and Welsh.</a:t>
            </a:r>
          </a:p>
          <a:p>
            <a:r>
              <a:rPr lang="en-GB" sz="2400" b="1" u="sng" dirty="0" smtClean="0"/>
              <a:t>Faith / Virtue Tree: </a:t>
            </a:r>
            <a:r>
              <a:rPr lang="en-GB" sz="2400" b="1" dirty="0" smtClean="0"/>
              <a:t>All classes will have an example of this where children record how they are going to try and achieve a specific set of Virtues. Our current Virtues are </a:t>
            </a:r>
            <a:r>
              <a:rPr lang="en-GB" sz="2400" b="1" u="sng" dirty="0" smtClean="0">
                <a:solidFill>
                  <a:srgbClr val="FF0000"/>
                </a:solidFill>
              </a:rPr>
              <a:t>Compassionate and Loving.</a:t>
            </a:r>
            <a:endParaRPr lang="en-GB" sz="2400" b="1" u="sng" dirty="0">
              <a:solidFill>
                <a:srgbClr val="FF0000"/>
              </a:solidFill>
            </a:endParaRP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255" y="116997"/>
            <a:ext cx="858065" cy="998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45629" y="116997"/>
            <a:ext cx="945968" cy="1101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484551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5388" y="250853"/>
            <a:ext cx="10528412" cy="1116701"/>
          </a:xfrm>
        </p:spPr>
        <p:txBody>
          <a:bodyPr/>
          <a:lstStyle/>
          <a:p>
            <a:pPr algn="ctr"/>
            <a:r>
              <a:rPr lang="en-GB" b="1" u="sng" dirty="0" smtClean="0"/>
              <a:t>Meet </a:t>
            </a:r>
            <a:r>
              <a:rPr lang="en-GB" b="1" u="sng" dirty="0"/>
              <a:t>the Staff / </a:t>
            </a:r>
            <a:r>
              <a:rPr lang="en-GB" b="1" u="sng" dirty="0" err="1">
                <a:solidFill>
                  <a:srgbClr val="0070C0"/>
                </a:solidFill>
              </a:rPr>
              <a:t>Cwrdd</a:t>
            </a:r>
            <a:r>
              <a:rPr lang="en-GB" b="1" u="sng" dirty="0">
                <a:solidFill>
                  <a:srgbClr val="0070C0"/>
                </a:solidFill>
              </a:rPr>
              <a:t> </a:t>
            </a:r>
            <a:r>
              <a:rPr lang="en-GB" b="1" u="sng" dirty="0" err="1">
                <a:solidFill>
                  <a:srgbClr val="0070C0"/>
                </a:solidFill>
              </a:rPr>
              <a:t>â'r</a:t>
            </a:r>
            <a:r>
              <a:rPr lang="en-GB" b="1" u="sng" dirty="0">
                <a:solidFill>
                  <a:srgbClr val="0070C0"/>
                </a:solidFill>
              </a:rPr>
              <a:t> Staff</a:t>
            </a:r>
          </a:p>
        </p:txBody>
      </p:sp>
      <p:sp>
        <p:nvSpPr>
          <p:cNvPr id="3" name="Content Placeholder 2"/>
          <p:cNvSpPr>
            <a:spLocks noGrp="1"/>
          </p:cNvSpPr>
          <p:nvPr>
            <p:ph idx="1"/>
          </p:nvPr>
        </p:nvSpPr>
        <p:spPr>
          <a:xfrm>
            <a:off x="485522" y="1408014"/>
            <a:ext cx="10868278" cy="5025153"/>
          </a:xfrm>
        </p:spPr>
        <p:txBody>
          <a:bodyPr>
            <a:normAutofit fontScale="92500" lnSpcReduction="10000"/>
          </a:bodyPr>
          <a:lstStyle/>
          <a:p>
            <a:pPr marL="0" indent="0">
              <a:buNone/>
            </a:pPr>
            <a:r>
              <a:rPr lang="en-GB" sz="1200" b="1" dirty="0" smtClean="0"/>
              <a:t>We have many new parents in the school and not all parents will know who all the staff are in Saint Joseph’s are. A list below outlines who they are:</a:t>
            </a:r>
          </a:p>
          <a:p>
            <a:r>
              <a:rPr lang="en-GB" sz="1200" b="1" u="sng" dirty="0" smtClean="0">
                <a:solidFill>
                  <a:srgbClr val="0070C0"/>
                </a:solidFill>
              </a:rPr>
              <a:t>Mrs Riordan</a:t>
            </a:r>
            <a:r>
              <a:rPr lang="en-GB" sz="1200" b="1" dirty="0" smtClean="0"/>
              <a:t>: </a:t>
            </a:r>
            <a:r>
              <a:rPr lang="en-GB" sz="1200" b="1" dirty="0" err="1" smtClean="0"/>
              <a:t>Headteacher</a:t>
            </a:r>
            <a:endParaRPr lang="en-GB" sz="1200" b="1" dirty="0" smtClean="0"/>
          </a:p>
          <a:p>
            <a:r>
              <a:rPr lang="en-GB" sz="1200" b="1" u="sng" dirty="0" smtClean="0">
                <a:solidFill>
                  <a:srgbClr val="0070C0"/>
                </a:solidFill>
              </a:rPr>
              <a:t>Mrs Wheeler: </a:t>
            </a:r>
            <a:r>
              <a:rPr lang="en-GB" sz="1200" b="1" dirty="0" smtClean="0"/>
              <a:t>Deputy </a:t>
            </a:r>
            <a:r>
              <a:rPr lang="en-GB" sz="1200" b="1" dirty="0" err="1" smtClean="0"/>
              <a:t>Headteacher</a:t>
            </a:r>
            <a:endParaRPr lang="en-GB" sz="1200" b="1" dirty="0" smtClean="0"/>
          </a:p>
          <a:p>
            <a:r>
              <a:rPr lang="en-GB" sz="1200" b="1" u="sng" dirty="0" smtClean="0">
                <a:solidFill>
                  <a:srgbClr val="0070C0"/>
                </a:solidFill>
              </a:rPr>
              <a:t>Mr Cobb: </a:t>
            </a:r>
            <a:r>
              <a:rPr lang="en-GB" sz="1200" b="1" dirty="0" smtClean="0"/>
              <a:t>Senior </a:t>
            </a:r>
            <a:r>
              <a:rPr lang="en-GB" sz="1200" b="1" dirty="0"/>
              <a:t>M</a:t>
            </a:r>
            <a:r>
              <a:rPr lang="en-GB" sz="1200" b="1" dirty="0" smtClean="0"/>
              <a:t>anagement Team</a:t>
            </a:r>
          </a:p>
          <a:p>
            <a:r>
              <a:rPr lang="en-GB" sz="1200" b="1" u="sng" dirty="0" smtClean="0">
                <a:solidFill>
                  <a:srgbClr val="0070C0"/>
                </a:solidFill>
              </a:rPr>
              <a:t>Ms Tuff</a:t>
            </a:r>
            <a:r>
              <a:rPr lang="en-GB" sz="1200" b="1" dirty="0" smtClean="0"/>
              <a:t>: Senior </a:t>
            </a:r>
            <a:r>
              <a:rPr lang="en-GB" sz="1200" b="1" dirty="0"/>
              <a:t>M</a:t>
            </a:r>
            <a:r>
              <a:rPr lang="en-GB" sz="1200" b="1" dirty="0" smtClean="0"/>
              <a:t>anagement Team</a:t>
            </a:r>
          </a:p>
          <a:p>
            <a:r>
              <a:rPr lang="en-GB" sz="1200" b="1" u="sng" dirty="0" smtClean="0">
                <a:solidFill>
                  <a:srgbClr val="0070C0"/>
                </a:solidFill>
              </a:rPr>
              <a:t>Ms </a:t>
            </a:r>
            <a:r>
              <a:rPr lang="en-GB" sz="1200" b="1" u="sng" dirty="0" err="1" smtClean="0">
                <a:solidFill>
                  <a:srgbClr val="0070C0"/>
                </a:solidFill>
              </a:rPr>
              <a:t>Kates</a:t>
            </a:r>
            <a:r>
              <a:rPr lang="en-GB" sz="1200" b="1" u="sng" dirty="0" smtClean="0">
                <a:solidFill>
                  <a:srgbClr val="0070C0"/>
                </a:solidFill>
              </a:rPr>
              <a:t>: </a:t>
            </a:r>
            <a:r>
              <a:rPr lang="en-GB" sz="1200" b="1" dirty="0" smtClean="0"/>
              <a:t>Class Teacher</a:t>
            </a:r>
          </a:p>
          <a:p>
            <a:r>
              <a:rPr lang="en-GB" sz="1200" b="1" u="sng" dirty="0" err="1" smtClean="0">
                <a:solidFill>
                  <a:srgbClr val="0070C0"/>
                </a:solidFill>
              </a:rPr>
              <a:t>Ms.</a:t>
            </a:r>
            <a:r>
              <a:rPr lang="en-GB" sz="1200" b="1" u="sng" dirty="0" smtClean="0">
                <a:solidFill>
                  <a:srgbClr val="0070C0"/>
                </a:solidFill>
              </a:rPr>
              <a:t> </a:t>
            </a:r>
            <a:r>
              <a:rPr lang="en-GB" sz="1200" b="1" u="sng" dirty="0" err="1" smtClean="0">
                <a:solidFill>
                  <a:srgbClr val="0070C0"/>
                </a:solidFill>
              </a:rPr>
              <a:t>Beynon</a:t>
            </a:r>
            <a:r>
              <a:rPr lang="en-GB" sz="1200" b="1" dirty="0" smtClean="0"/>
              <a:t>: Class Teacher</a:t>
            </a:r>
          </a:p>
          <a:p>
            <a:r>
              <a:rPr lang="en-GB" sz="1200" b="1" u="sng" dirty="0" smtClean="0">
                <a:solidFill>
                  <a:srgbClr val="0070C0"/>
                </a:solidFill>
              </a:rPr>
              <a:t>Mrs Evans: </a:t>
            </a:r>
            <a:r>
              <a:rPr lang="en-GB" sz="1200" b="1" dirty="0" smtClean="0"/>
              <a:t>Class Teacher and PPA</a:t>
            </a:r>
          </a:p>
          <a:p>
            <a:r>
              <a:rPr lang="en-GB" sz="1200" b="1" u="sng" dirty="0" smtClean="0">
                <a:solidFill>
                  <a:srgbClr val="0070C0"/>
                </a:solidFill>
              </a:rPr>
              <a:t>Mrs </a:t>
            </a:r>
            <a:r>
              <a:rPr lang="en-GB" sz="1200" b="1" u="sng" dirty="0" err="1" smtClean="0">
                <a:solidFill>
                  <a:srgbClr val="0070C0"/>
                </a:solidFill>
              </a:rPr>
              <a:t>Zabaneh</a:t>
            </a:r>
            <a:r>
              <a:rPr lang="en-GB" sz="1200" b="1" u="sng" dirty="0" smtClean="0"/>
              <a:t>: </a:t>
            </a:r>
            <a:r>
              <a:rPr lang="en-GB" sz="1200" b="1" dirty="0" smtClean="0"/>
              <a:t>Class Teacher</a:t>
            </a:r>
          </a:p>
          <a:p>
            <a:r>
              <a:rPr lang="en-GB" sz="1200" b="1" u="sng" dirty="0" smtClean="0">
                <a:solidFill>
                  <a:srgbClr val="0070C0"/>
                </a:solidFill>
              </a:rPr>
              <a:t>Mr Mansfield </a:t>
            </a:r>
            <a:r>
              <a:rPr lang="en-GB" sz="1200" b="1" dirty="0" smtClean="0"/>
              <a:t>Class Teacher</a:t>
            </a:r>
          </a:p>
          <a:p>
            <a:r>
              <a:rPr lang="en-GB" sz="1200" b="1" u="sng" dirty="0" smtClean="0">
                <a:solidFill>
                  <a:srgbClr val="0070C0"/>
                </a:solidFill>
              </a:rPr>
              <a:t>Mrs Houston</a:t>
            </a:r>
            <a:r>
              <a:rPr lang="en-GB" sz="1200" b="1" dirty="0" smtClean="0"/>
              <a:t>: Class Teacher</a:t>
            </a:r>
          </a:p>
          <a:p>
            <a:r>
              <a:rPr lang="en-GB" sz="1200" b="1" u="sng" dirty="0" smtClean="0">
                <a:solidFill>
                  <a:srgbClr val="0070C0"/>
                </a:solidFill>
              </a:rPr>
              <a:t>Ms </a:t>
            </a:r>
            <a:r>
              <a:rPr lang="en-GB" sz="1200" b="1" u="sng" dirty="0" err="1" smtClean="0">
                <a:solidFill>
                  <a:srgbClr val="0070C0"/>
                </a:solidFill>
              </a:rPr>
              <a:t>Chinnick</a:t>
            </a:r>
            <a:r>
              <a:rPr lang="en-GB" sz="1200" b="1" dirty="0" smtClean="0"/>
              <a:t>: TA</a:t>
            </a:r>
          </a:p>
          <a:p>
            <a:r>
              <a:rPr lang="en-GB" sz="1200" b="1" u="sng" dirty="0" smtClean="0">
                <a:solidFill>
                  <a:srgbClr val="0070C0"/>
                </a:solidFill>
              </a:rPr>
              <a:t>Mrs Brooks</a:t>
            </a:r>
            <a:r>
              <a:rPr lang="en-GB" sz="1200" b="1" dirty="0" smtClean="0"/>
              <a:t>: TA</a:t>
            </a:r>
          </a:p>
          <a:p>
            <a:r>
              <a:rPr lang="en-GB" sz="1200" b="1" u="sng" dirty="0" smtClean="0">
                <a:solidFill>
                  <a:srgbClr val="0070C0"/>
                </a:solidFill>
              </a:rPr>
              <a:t>Mrs O’Brien </a:t>
            </a:r>
            <a:r>
              <a:rPr lang="en-GB" sz="1200" b="1" dirty="0" smtClean="0"/>
              <a:t>: LSA</a:t>
            </a:r>
          </a:p>
          <a:p>
            <a:r>
              <a:rPr lang="en-GB" sz="1200" b="1" u="sng" dirty="0" smtClean="0">
                <a:solidFill>
                  <a:srgbClr val="0070C0"/>
                </a:solidFill>
              </a:rPr>
              <a:t>Mrs Fuller</a:t>
            </a:r>
            <a:r>
              <a:rPr lang="en-GB" sz="1200" b="1" dirty="0" smtClean="0"/>
              <a:t>: LSA</a:t>
            </a:r>
          </a:p>
          <a:p>
            <a:r>
              <a:rPr lang="en-GB" sz="1200" b="1" u="sng" dirty="0" smtClean="0">
                <a:solidFill>
                  <a:srgbClr val="0070C0"/>
                </a:solidFill>
              </a:rPr>
              <a:t>Ms Lewis</a:t>
            </a:r>
            <a:r>
              <a:rPr lang="en-GB" sz="1200" b="1" dirty="0" smtClean="0"/>
              <a:t>: LSA</a:t>
            </a:r>
          </a:p>
          <a:p>
            <a:r>
              <a:rPr lang="en-GB" sz="1200" b="1" u="sng" dirty="0" smtClean="0">
                <a:solidFill>
                  <a:srgbClr val="0070C0"/>
                </a:solidFill>
              </a:rPr>
              <a:t>Mr </a:t>
            </a:r>
            <a:r>
              <a:rPr lang="en-GB" sz="1200" b="1" u="sng" dirty="0" err="1" smtClean="0">
                <a:solidFill>
                  <a:srgbClr val="0070C0"/>
                </a:solidFill>
              </a:rPr>
              <a:t>Shankland</a:t>
            </a:r>
            <a:r>
              <a:rPr lang="en-GB" sz="1200" b="1" dirty="0" smtClean="0"/>
              <a:t>: LSA</a:t>
            </a:r>
          </a:p>
          <a:p>
            <a:r>
              <a:rPr lang="en-GB" sz="1200" b="1" u="sng" dirty="0" smtClean="0">
                <a:solidFill>
                  <a:srgbClr val="0070C0"/>
                </a:solidFill>
              </a:rPr>
              <a:t>Ms  Morgan</a:t>
            </a:r>
            <a:r>
              <a:rPr lang="en-GB" sz="1200" b="1" dirty="0" smtClean="0"/>
              <a:t>: LSA</a:t>
            </a:r>
          </a:p>
          <a:p>
            <a:r>
              <a:rPr lang="en-GB" sz="1200" b="1" u="sng" dirty="0" smtClean="0">
                <a:solidFill>
                  <a:srgbClr val="0070C0"/>
                </a:solidFill>
              </a:rPr>
              <a:t>Mrs </a:t>
            </a:r>
            <a:r>
              <a:rPr lang="en-GB" sz="1200" b="1" u="sng" dirty="0" err="1" smtClean="0">
                <a:solidFill>
                  <a:srgbClr val="0070C0"/>
                </a:solidFill>
              </a:rPr>
              <a:t>Ekstrom</a:t>
            </a:r>
            <a:r>
              <a:rPr lang="en-GB" sz="1200" b="1" u="sng" dirty="0" smtClean="0">
                <a:solidFill>
                  <a:srgbClr val="0070C0"/>
                </a:solidFill>
              </a:rPr>
              <a:t> – </a:t>
            </a:r>
            <a:r>
              <a:rPr lang="en-GB" sz="1200" b="1" u="sng" dirty="0" err="1" smtClean="0">
                <a:solidFill>
                  <a:srgbClr val="0070C0"/>
                </a:solidFill>
              </a:rPr>
              <a:t>Gabb</a:t>
            </a:r>
            <a:r>
              <a:rPr lang="en-GB" sz="1200" b="1" u="sng" dirty="0">
                <a:solidFill>
                  <a:srgbClr val="0070C0"/>
                </a:solidFill>
              </a:rPr>
              <a:t>:</a:t>
            </a:r>
            <a:r>
              <a:rPr lang="en-GB" sz="1200" b="1" dirty="0" smtClean="0"/>
              <a:t> PA to the </a:t>
            </a:r>
            <a:r>
              <a:rPr lang="en-GB" sz="1200" b="1" dirty="0" err="1"/>
              <a:t>H</a:t>
            </a:r>
            <a:r>
              <a:rPr lang="en-GB" sz="1200" b="1" dirty="0" err="1" smtClean="0"/>
              <a:t>eadteacher</a:t>
            </a:r>
            <a:r>
              <a:rPr lang="en-GB" sz="1200" b="1" dirty="0" smtClean="0"/>
              <a:t>.</a:t>
            </a:r>
          </a:p>
          <a:p>
            <a:endParaRPr lang="en-GB" sz="16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6302" y="2178331"/>
            <a:ext cx="3597275" cy="359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9560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t>Attendance </a:t>
            </a:r>
            <a:r>
              <a:rPr lang="en-GB" b="1" u="sng" dirty="0" smtClean="0"/>
              <a:t>Matters / </a:t>
            </a:r>
            <a:r>
              <a:rPr lang="en-GB" b="1" u="sng" dirty="0" err="1" smtClean="0">
                <a:solidFill>
                  <a:srgbClr val="0070C0"/>
                </a:solidFill>
              </a:rPr>
              <a:t>Materion</a:t>
            </a:r>
            <a:r>
              <a:rPr lang="en-GB" b="1" u="sng" dirty="0" smtClean="0">
                <a:solidFill>
                  <a:srgbClr val="0070C0"/>
                </a:solidFill>
              </a:rPr>
              <a:t> </a:t>
            </a:r>
            <a:r>
              <a:rPr lang="en-GB" b="1" u="sng" dirty="0" err="1">
                <a:solidFill>
                  <a:srgbClr val="0070C0"/>
                </a:solidFill>
              </a:rPr>
              <a:t>Presenoldeb</a:t>
            </a:r>
            <a:endParaRPr lang="en-GB" b="1" u="sng" dirty="0">
              <a:solidFill>
                <a:srgbClr val="0070C0"/>
              </a:solidFill>
            </a:endParaRPr>
          </a:p>
        </p:txBody>
      </p:sp>
      <p:sp>
        <p:nvSpPr>
          <p:cNvPr id="3" name="Content Placeholder 2"/>
          <p:cNvSpPr>
            <a:spLocks noGrp="1"/>
          </p:cNvSpPr>
          <p:nvPr>
            <p:ph idx="1"/>
          </p:nvPr>
        </p:nvSpPr>
        <p:spPr>
          <a:xfrm>
            <a:off x="218485" y="1825625"/>
            <a:ext cx="11539242" cy="4351338"/>
          </a:xfrm>
        </p:spPr>
        <p:txBody>
          <a:bodyPr/>
          <a:lstStyle/>
          <a:p>
            <a:r>
              <a:rPr lang="en-GB" b="1" dirty="0">
                <a:solidFill>
                  <a:srgbClr val="000000"/>
                </a:solidFill>
                <a:latin typeface="Times New Roman"/>
              </a:rPr>
              <a:t>For a pupil to reach their full educational achievement, a high level of school attendance is essential. We will consistently work towards a goal of 100% attendance for all pupils. Every opportunity will be used to convey to pupils and their parents or carers the importance of regular and punctual attendance.</a:t>
            </a:r>
          </a:p>
          <a:p>
            <a:r>
              <a:rPr lang="en-GB" b="1" dirty="0">
                <a:solidFill>
                  <a:srgbClr val="000000"/>
                </a:solidFill>
                <a:latin typeface="Times New Roman"/>
              </a:rPr>
              <a:t>School attendance is subject to education law and guidance and our school attendance policy is written to reflect this legislation and the guidance produced by the Welsh </a:t>
            </a:r>
            <a:r>
              <a:rPr lang="en-GB" b="1" dirty="0" smtClean="0">
                <a:solidFill>
                  <a:srgbClr val="000000"/>
                </a:solidFill>
                <a:latin typeface="Times New Roman"/>
              </a:rPr>
              <a:t>Government. (See School Policies on the School Website)</a:t>
            </a:r>
            <a:endParaRPr lang="en-GB" b="1" dirty="0">
              <a:solidFill>
                <a:srgbClr val="000000"/>
              </a:solidFill>
              <a:latin typeface="Times New Roman"/>
            </a:endParaRPr>
          </a:p>
          <a:p>
            <a:pPr marL="0" indent="0">
              <a:buNone/>
            </a:pP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2431" y="5155838"/>
            <a:ext cx="4259361" cy="15969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26" y="129472"/>
            <a:ext cx="841881" cy="9801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37537" y="250852"/>
            <a:ext cx="945968" cy="1101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717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4074" y="582627"/>
            <a:ext cx="11288390" cy="1246173"/>
          </a:xfrm>
        </p:spPr>
        <p:txBody>
          <a:bodyPr>
            <a:normAutofit fontScale="90000"/>
          </a:bodyPr>
          <a:lstStyle/>
          <a:p>
            <a:r>
              <a:rPr lang="en-GB" b="1" u="sng" dirty="0" smtClean="0"/>
              <a:t>Water and Healthy Snacks at Play Time </a:t>
            </a:r>
            <a:r>
              <a:rPr lang="en-GB" sz="2700" b="1" u="sng" dirty="0" smtClean="0"/>
              <a:t/>
            </a:r>
            <a:br>
              <a:rPr lang="en-GB" sz="2700" b="1" u="sng" dirty="0" smtClean="0"/>
            </a:br>
            <a:r>
              <a:rPr lang="en-GB" sz="2700" b="1" u="sng" dirty="0" err="1" smtClean="0">
                <a:solidFill>
                  <a:srgbClr val="0070C0"/>
                </a:solidFill>
              </a:rPr>
              <a:t>Dŵr</a:t>
            </a:r>
            <a:r>
              <a:rPr lang="en-GB" sz="2700" b="1" u="sng" dirty="0" smtClean="0">
                <a:solidFill>
                  <a:srgbClr val="0070C0"/>
                </a:solidFill>
              </a:rPr>
              <a:t> </a:t>
            </a:r>
            <a:r>
              <a:rPr lang="en-GB" sz="2700" b="1" u="sng" dirty="0">
                <a:solidFill>
                  <a:srgbClr val="0070C0"/>
                </a:solidFill>
              </a:rPr>
              <a:t>a </a:t>
            </a:r>
            <a:r>
              <a:rPr lang="en-GB" sz="2700" b="1" u="sng" dirty="0" err="1" smtClean="0">
                <a:solidFill>
                  <a:srgbClr val="0070C0"/>
                </a:solidFill>
              </a:rPr>
              <a:t>Byrbrydau</a:t>
            </a:r>
            <a:r>
              <a:rPr lang="en-GB" sz="2700" b="1" u="sng" dirty="0" smtClean="0">
                <a:solidFill>
                  <a:srgbClr val="0070C0"/>
                </a:solidFill>
              </a:rPr>
              <a:t> </a:t>
            </a:r>
            <a:r>
              <a:rPr lang="en-GB" sz="2700" b="1" u="sng" dirty="0" err="1" smtClean="0">
                <a:solidFill>
                  <a:srgbClr val="0070C0"/>
                </a:solidFill>
              </a:rPr>
              <a:t>Iach</a:t>
            </a:r>
            <a:r>
              <a:rPr lang="en-GB" sz="2700" b="1" u="sng" dirty="0" smtClean="0">
                <a:solidFill>
                  <a:srgbClr val="0070C0"/>
                </a:solidFill>
              </a:rPr>
              <a:t> </a:t>
            </a:r>
            <a:r>
              <a:rPr lang="en-GB" sz="2700" b="1" u="sng" dirty="0" err="1">
                <a:solidFill>
                  <a:srgbClr val="0070C0"/>
                </a:solidFill>
              </a:rPr>
              <a:t>ar</a:t>
            </a:r>
            <a:r>
              <a:rPr lang="en-GB" sz="2700" b="1" u="sng" dirty="0">
                <a:solidFill>
                  <a:srgbClr val="0070C0"/>
                </a:solidFill>
              </a:rPr>
              <a:t> </a:t>
            </a:r>
            <a:r>
              <a:rPr lang="en-GB" sz="2700" b="1" u="sng" dirty="0" err="1">
                <a:solidFill>
                  <a:srgbClr val="0070C0"/>
                </a:solidFill>
              </a:rPr>
              <a:t>A</a:t>
            </a:r>
            <a:r>
              <a:rPr lang="en-GB" sz="2700" b="1" u="sng" dirty="0" err="1" smtClean="0">
                <a:solidFill>
                  <a:srgbClr val="0070C0"/>
                </a:solidFill>
              </a:rPr>
              <a:t>mser</a:t>
            </a:r>
            <a:r>
              <a:rPr lang="en-GB" sz="2700" b="1" u="sng" dirty="0" smtClean="0">
                <a:solidFill>
                  <a:srgbClr val="0070C0"/>
                </a:solidFill>
              </a:rPr>
              <a:t> </a:t>
            </a:r>
            <a:r>
              <a:rPr lang="en-GB" sz="2700" b="1" u="sng" dirty="0" err="1" smtClean="0">
                <a:solidFill>
                  <a:srgbClr val="0070C0"/>
                </a:solidFill>
              </a:rPr>
              <a:t>Chwarae</a:t>
            </a:r>
            <a:endParaRPr lang="en-GB" sz="2700" b="1" u="sng" dirty="0">
              <a:solidFill>
                <a:srgbClr val="0070C0"/>
              </a:solidFill>
            </a:endParaRPr>
          </a:p>
        </p:txBody>
      </p:sp>
      <p:sp>
        <p:nvSpPr>
          <p:cNvPr id="3" name="Subtitle 2"/>
          <p:cNvSpPr>
            <a:spLocks noGrp="1"/>
          </p:cNvSpPr>
          <p:nvPr>
            <p:ph type="subTitle" idx="1"/>
          </p:nvPr>
        </p:nvSpPr>
        <p:spPr>
          <a:xfrm>
            <a:off x="275128" y="1951262"/>
            <a:ext cx="11555428" cy="4506181"/>
          </a:xfrm>
        </p:spPr>
        <p:txBody>
          <a:bodyPr/>
          <a:lstStyle/>
          <a:p>
            <a:pPr algn="l"/>
            <a:r>
              <a:rPr lang="en-GB" b="1" dirty="0" smtClean="0"/>
              <a:t>As part of our Health and Well –Being </a:t>
            </a:r>
            <a:r>
              <a:rPr lang="en-GB" b="1" dirty="0"/>
              <a:t>P</a:t>
            </a:r>
            <a:r>
              <a:rPr lang="en-GB" b="1" dirty="0" smtClean="0"/>
              <a:t>olicy (See the school website), we ask that children only have water to drink in school. The purpose is to prevent the consumption of sugary drinks with the obvious health implications. Children have access to water at all times in the classrooms and there is a water station available for the replenishing of water. Children are reminded of this requirement every morning by staff as they are putting their bags and coats away in the morning.</a:t>
            </a:r>
          </a:p>
          <a:p>
            <a:pPr algn="l"/>
            <a:r>
              <a:rPr lang="en-GB" b="1" dirty="0" smtClean="0"/>
              <a:t>Children, who are provided with a snack at playtime, are only permitted fruit or vegetable snacks. We encourage healthy packed lunches also at dinner time for the children.</a:t>
            </a:r>
          </a:p>
          <a:p>
            <a:pPr algn="l"/>
            <a:endParaRPr lang="en-GB" b="1" dirty="0"/>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8185" y="4931300"/>
            <a:ext cx="1902176" cy="1568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1184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A0B8A5FA-5B0E-CD6A-11BE-6BC13CD20A59}"/>
              </a:ext>
            </a:extLst>
          </p:cNvPr>
          <p:cNvSpPr txBox="1"/>
          <p:nvPr/>
        </p:nvSpPr>
        <p:spPr>
          <a:xfrm>
            <a:off x="428878" y="528786"/>
            <a:ext cx="11215561" cy="6001643"/>
          </a:xfrm>
          <a:prstGeom prst="rect">
            <a:avLst/>
          </a:prstGeom>
          <a:noFill/>
        </p:spPr>
        <p:txBody>
          <a:bodyPr wrap="square" rtlCol="0">
            <a:spAutoFit/>
          </a:bodyPr>
          <a:lstStyle/>
          <a:p>
            <a:pPr algn="ctr"/>
            <a:r>
              <a:rPr lang="en-GB" sz="9600" b="1" u="sng" dirty="0">
                <a:latin typeface="Comic Sans MS" panose="030F0702030302020204" pitchFamily="66" charset="0"/>
              </a:rPr>
              <a:t>Curriculum </a:t>
            </a:r>
            <a:r>
              <a:rPr lang="en-GB" sz="9600" b="1" u="sng" dirty="0" smtClean="0">
                <a:latin typeface="Comic Sans MS" panose="030F0702030302020204" pitchFamily="66" charset="0"/>
              </a:rPr>
              <a:t>Overview</a:t>
            </a:r>
          </a:p>
          <a:p>
            <a:pPr algn="ctr"/>
            <a:r>
              <a:rPr lang="en-GB" sz="9600" dirty="0" err="1">
                <a:solidFill>
                  <a:srgbClr val="0070C0"/>
                </a:solidFill>
                <a:latin typeface="Comic Sans MS" panose="030F0702030302020204" pitchFamily="66" charset="0"/>
              </a:rPr>
              <a:t>Trosolwg</a:t>
            </a:r>
            <a:r>
              <a:rPr lang="en-GB" sz="9600" dirty="0">
                <a:solidFill>
                  <a:srgbClr val="0070C0"/>
                </a:solidFill>
                <a:latin typeface="Comic Sans MS" panose="030F0702030302020204" pitchFamily="66" charset="0"/>
              </a:rPr>
              <a:t> </a:t>
            </a:r>
            <a:r>
              <a:rPr lang="en-GB" sz="9600" dirty="0" err="1">
                <a:solidFill>
                  <a:srgbClr val="0070C0"/>
                </a:solidFill>
                <a:latin typeface="Comic Sans MS" panose="030F0702030302020204" pitchFamily="66" charset="0"/>
              </a:rPr>
              <a:t>o'r</a:t>
            </a:r>
            <a:r>
              <a:rPr lang="en-GB" sz="9600" dirty="0">
                <a:solidFill>
                  <a:srgbClr val="0070C0"/>
                </a:solidFill>
                <a:latin typeface="Comic Sans MS" panose="030F0702030302020204" pitchFamily="66" charset="0"/>
              </a:rPr>
              <a:t> </a:t>
            </a:r>
            <a:r>
              <a:rPr lang="en-GB" sz="9600" dirty="0" err="1">
                <a:solidFill>
                  <a:srgbClr val="0070C0"/>
                </a:solidFill>
                <a:latin typeface="Comic Sans MS" panose="030F0702030302020204" pitchFamily="66" charset="0"/>
              </a:rPr>
              <a:t>Cwricwlwm</a:t>
            </a:r>
            <a:endParaRPr lang="en-GB" sz="9600" dirty="0">
              <a:solidFill>
                <a:srgbClr val="0070C0"/>
              </a:solidFill>
              <a:latin typeface="Comic Sans MS" panose="030F0702030302020204" pitchFamily="66" charset="0"/>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891" y="376604"/>
            <a:ext cx="1195388" cy="139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86095" y="206671"/>
            <a:ext cx="1195388" cy="139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16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xmlns="" id="{5D90693E-86D7-5834-630C-51EBDA24F6D4}"/>
              </a:ext>
            </a:extLst>
          </p:cNvPr>
          <p:cNvCxnSpPr/>
          <p:nvPr/>
        </p:nvCxnSpPr>
        <p:spPr>
          <a:xfrm>
            <a:off x="3984172" y="0"/>
            <a:ext cx="0" cy="6858000"/>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cxnSp>
        <p:nvCxnSpPr>
          <p:cNvPr id="4" name="Straight Connector 3">
            <a:extLst>
              <a:ext uri="{FF2B5EF4-FFF2-40B4-BE49-F238E27FC236}">
                <a16:creationId xmlns:a16="http://schemas.microsoft.com/office/drawing/2014/main" xmlns="" id="{CBD669EB-83F7-D20C-D3CC-B7675D44A044}"/>
              </a:ext>
            </a:extLst>
          </p:cNvPr>
          <p:cNvCxnSpPr/>
          <p:nvPr/>
        </p:nvCxnSpPr>
        <p:spPr>
          <a:xfrm>
            <a:off x="8316686" y="0"/>
            <a:ext cx="0" cy="6858000"/>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cxnSp>
        <p:nvCxnSpPr>
          <p:cNvPr id="5" name="Straight Connector 4">
            <a:extLst>
              <a:ext uri="{FF2B5EF4-FFF2-40B4-BE49-F238E27FC236}">
                <a16:creationId xmlns:a16="http://schemas.microsoft.com/office/drawing/2014/main" xmlns="" id="{29F4FAE7-DCA3-59E0-AC98-F14E63DA6E33}"/>
              </a:ext>
            </a:extLst>
          </p:cNvPr>
          <p:cNvCxnSpPr>
            <a:cxnSpLocks/>
          </p:cNvCxnSpPr>
          <p:nvPr/>
        </p:nvCxnSpPr>
        <p:spPr>
          <a:xfrm>
            <a:off x="0" y="3385458"/>
            <a:ext cx="12192000" cy="0"/>
          </a:xfrm>
          <a:prstGeom prst="line">
            <a:avLst/>
          </a:prstGeom>
          <a:ln w="57150">
            <a:solidFill>
              <a:schemeClr val="tx1"/>
            </a:solidFill>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xmlns="" id="{3461D289-63F9-29B9-C105-CEF2BBACA509}"/>
              </a:ext>
            </a:extLst>
          </p:cNvPr>
          <p:cNvSpPr txBox="1"/>
          <p:nvPr/>
        </p:nvSpPr>
        <p:spPr>
          <a:xfrm>
            <a:off x="239486" y="163286"/>
            <a:ext cx="3461654" cy="3139321"/>
          </a:xfrm>
          <a:prstGeom prst="rect">
            <a:avLst/>
          </a:prstGeom>
          <a:noFill/>
        </p:spPr>
        <p:txBody>
          <a:bodyPr wrap="square" rtlCol="0">
            <a:spAutoFit/>
          </a:bodyPr>
          <a:lstStyle/>
          <a:p>
            <a:pPr algn="ctr"/>
            <a:r>
              <a:rPr lang="en-GB" sz="1200" b="1" u="sng" dirty="0">
                <a:latin typeface="Comic Sans MS" panose="030F0702030302020204" pitchFamily="66" charset="0"/>
              </a:rPr>
              <a:t>Maths and </a:t>
            </a:r>
            <a:r>
              <a:rPr lang="en-GB" sz="1200" b="1" u="sng" dirty="0" smtClean="0">
                <a:latin typeface="Comic Sans MS" panose="030F0702030302020204" pitchFamily="66" charset="0"/>
              </a:rPr>
              <a:t>Numeracy</a:t>
            </a:r>
          </a:p>
          <a:p>
            <a:pPr algn="ctr"/>
            <a:r>
              <a:rPr lang="en-GB" sz="1200" b="1" u="sng" dirty="0" smtClean="0">
                <a:latin typeface="Comic Sans MS" panose="030F0702030302020204" pitchFamily="66" charset="0"/>
              </a:rPr>
              <a:t>Mental Maths Daily (Purpose to keep consolidating number skills and topics previously covered.)</a:t>
            </a:r>
          </a:p>
          <a:p>
            <a:r>
              <a:rPr lang="en-GB" sz="1200" b="1" u="sng" dirty="0" smtClean="0">
                <a:solidFill>
                  <a:srgbClr val="FF0000"/>
                </a:solidFill>
                <a:latin typeface="Comic Sans MS" panose="030F0702030302020204" pitchFamily="66" charset="0"/>
              </a:rPr>
              <a:t>Spring Topics</a:t>
            </a:r>
          </a:p>
          <a:p>
            <a:r>
              <a:rPr lang="en-GB" sz="1200" b="1" dirty="0" smtClean="0">
                <a:latin typeface="Comic Sans MS" panose="030F0702030302020204" pitchFamily="66" charset="0"/>
              </a:rPr>
              <a:t>Number</a:t>
            </a:r>
          </a:p>
          <a:p>
            <a:r>
              <a:rPr lang="en-GB" sz="1200" b="1" dirty="0" smtClean="0">
                <a:latin typeface="Comic Sans MS" panose="030F0702030302020204" pitchFamily="66" charset="0"/>
              </a:rPr>
              <a:t>Tally marks</a:t>
            </a:r>
          </a:p>
          <a:p>
            <a:r>
              <a:rPr lang="en-GB" sz="1200" b="1" dirty="0" smtClean="0">
                <a:latin typeface="Comic Sans MS" panose="030F0702030302020204" pitchFamily="66" charset="0"/>
              </a:rPr>
              <a:t>Pictograms</a:t>
            </a:r>
          </a:p>
          <a:p>
            <a:r>
              <a:rPr lang="en-GB" sz="1200" b="1" dirty="0" smtClean="0">
                <a:latin typeface="Comic Sans MS" panose="030F0702030302020204" pitchFamily="66" charset="0"/>
              </a:rPr>
              <a:t>Bar Charts</a:t>
            </a:r>
          </a:p>
          <a:p>
            <a:r>
              <a:rPr lang="en-GB" sz="1200" b="1" dirty="0" smtClean="0">
                <a:latin typeface="Comic Sans MS" panose="030F0702030302020204" pitchFamily="66" charset="0"/>
              </a:rPr>
              <a:t>Carroll Diagrams</a:t>
            </a:r>
          </a:p>
          <a:p>
            <a:r>
              <a:rPr lang="en-GB" sz="1200" b="1" dirty="0" smtClean="0">
                <a:latin typeface="Comic Sans MS" panose="030F0702030302020204" pitchFamily="66" charset="0"/>
              </a:rPr>
              <a:t>Venn Diagrams</a:t>
            </a:r>
          </a:p>
          <a:p>
            <a:r>
              <a:rPr lang="en-GB" sz="1200" b="1" dirty="0" smtClean="0">
                <a:latin typeface="Comic Sans MS" panose="030F0702030302020204" pitchFamily="66" charset="0"/>
              </a:rPr>
              <a:t>Coordinates</a:t>
            </a:r>
          </a:p>
          <a:p>
            <a:r>
              <a:rPr lang="en-GB" sz="1200" b="1" dirty="0" smtClean="0">
                <a:latin typeface="Comic Sans MS" panose="030F0702030302020204" pitchFamily="66" charset="0"/>
              </a:rPr>
              <a:t>Time 3D shape</a:t>
            </a:r>
          </a:p>
          <a:p>
            <a:r>
              <a:rPr lang="en-GB" sz="1200" b="1" i="1" dirty="0" smtClean="0">
                <a:solidFill>
                  <a:srgbClr val="0070C0"/>
                </a:solidFill>
                <a:latin typeface="Comic Sans MS" panose="030F0702030302020204" pitchFamily="66" charset="0"/>
              </a:rPr>
              <a:t>Reasoning and problem solving a weekly activity.</a:t>
            </a:r>
          </a:p>
          <a:p>
            <a:r>
              <a:rPr lang="en-GB" sz="1200" b="1" i="1" dirty="0" smtClean="0">
                <a:solidFill>
                  <a:srgbClr val="00B050"/>
                </a:solidFill>
                <a:latin typeface="Comic Sans MS" panose="030F0702030302020204" pitchFamily="66" charset="0"/>
              </a:rPr>
              <a:t>Homework provided once a week.</a:t>
            </a:r>
          </a:p>
        </p:txBody>
      </p:sp>
      <p:sp>
        <p:nvSpPr>
          <p:cNvPr id="11" name="TextBox 10">
            <a:extLst>
              <a:ext uri="{FF2B5EF4-FFF2-40B4-BE49-F238E27FC236}">
                <a16:creationId xmlns:a16="http://schemas.microsoft.com/office/drawing/2014/main" xmlns="" id="{5D2887D4-2B78-1D5F-C4B0-A7E15F110571}"/>
              </a:ext>
            </a:extLst>
          </p:cNvPr>
          <p:cNvSpPr txBox="1"/>
          <p:nvPr/>
        </p:nvSpPr>
        <p:spPr>
          <a:xfrm>
            <a:off x="129473" y="3537858"/>
            <a:ext cx="3713183" cy="2939266"/>
          </a:xfrm>
          <a:prstGeom prst="rect">
            <a:avLst/>
          </a:prstGeom>
          <a:noFill/>
        </p:spPr>
        <p:txBody>
          <a:bodyPr wrap="square" rtlCol="0">
            <a:spAutoFit/>
          </a:bodyPr>
          <a:lstStyle/>
          <a:p>
            <a:pPr algn="ctr"/>
            <a:r>
              <a:rPr lang="en-GB" sz="1400" b="1" u="sng" dirty="0">
                <a:latin typeface="Comic Sans MS" panose="030F0702030302020204" pitchFamily="66" charset="0"/>
              </a:rPr>
              <a:t>Language, Literacy and </a:t>
            </a:r>
            <a:r>
              <a:rPr lang="en-GB" sz="1400" b="1" u="sng" dirty="0" smtClean="0">
                <a:latin typeface="Comic Sans MS" panose="030F0702030302020204" pitchFamily="66" charset="0"/>
              </a:rPr>
              <a:t>Communication</a:t>
            </a:r>
          </a:p>
          <a:p>
            <a:r>
              <a:rPr lang="en-GB" sz="900" b="1" u="sng" dirty="0" smtClean="0">
                <a:latin typeface="Comic Sans MS" panose="030F0702030302020204" pitchFamily="66" charset="0"/>
              </a:rPr>
              <a:t>Guided </a:t>
            </a:r>
            <a:r>
              <a:rPr lang="en-GB" sz="900" b="1" u="sng" dirty="0">
                <a:latin typeface="Comic Sans MS" panose="030F0702030302020204" pitchFamily="66" charset="0"/>
              </a:rPr>
              <a:t>G</a:t>
            </a:r>
            <a:r>
              <a:rPr lang="en-GB" sz="900" b="1" u="sng" dirty="0" smtClean="0">
                <a:latin typeface="Comic Sans MS" panose="030F0702030302020204" pitchFamily="66" charset="0"/>
              </a:rPr>
              <a:t>roup Reading</a:t>
            </a:r>
            <a:r>
              <a:rPr lang="en-GB" sz="900" b="1" dirty="0" smtClean="0">
                <a:latin typeface="Comic Sans MS" panose="030F0702030302020204" pitchFamily="66" charset="0"/>
              </a:rPr>
              <a:t>: In the autumn term,  the focus was on non fiction genres of writing. This will continue with such texts as ‘The National Parks of Wales’, but will be extended to narratives, myths and legends and identifying these genres of writing. These are all shared with parents on the </a:t>
            </a:r>
            <a:r>
              <a:rPr lang="en-GB" sz="900" b="1" dirty="0" err="1" smtClean="0">
                <a:latin typeface="Comic Sans MS" panose="030F0702030302020204" pitchFamily="66" charset="0"/>
              </a:rPr>
              <a:t>Classdojo</a:t>
            </a:r>
            <a:r>
              <a:rPr lang="en-GB" sz="900" b="1" dirty="0" smtClean="0">
                <a:latin typeface="Comic Sans MS" panose="030F0702030302020204" pitchFamily="66" charset="0"/>
              </a:rPr>
              <a:t> platform and will be in some cases used for the purposes of homework.</a:t>
            </a:r>
          </a:p>
          <a:p>
            <a:r>
              <a:rPr lang="en-GB" sz="900" b="1" u="sng" dirty="0" smtClean="0">
                <a:latin typeface="Comic Sans MS" panose="030F0702030302020204" pitchFamily="66" charset="0"/>
              </a:rPr>
              <a:t>Independent writing tasks:</a:t>
            </a:r>
          </a:p>
          <a:p>
            <a:r>
              <a:rPr lang="en-GB" sz="900" b="1" dirty="0" smtClean="0">
                <a:latin typeface="Comic Sans MS" panose="030F0702030302020204" pitchFamily="66" charset="0"/>
              </a:rPr>
              <a:t>Letter writing</a:t>
            </a:r>
          </a:p>
          <a:p>
            <a:r>
              <a:rPr lang="en-GB" sz="900" b="1" dirty="0" smtClean="0">
                <a:latin typeface="Comic Sans MS" panose="030F0702030302020204" pitchFamily="66" charset="0"/>
              </a:rPr>
              <a:t>Summary Writing</a:t>
            </a:r>
          </a:p>
          <a:p>
            <a:r>
              <a:rPr lang="en-GB" sz="900" b="1" dirty="0" smtClean="0">
                <a:latin typeface="Comic Sans MS" panose="030F0702030302020204" pitchFamily="66" charset="0"/>
              </a:rPr>
              <a:t>Dictionary and punctuation skills</a:t>
            </a:r>
          </a:p>
          <a:p>
            <a:r>
              <a:rPr lang="en-GB" sz="900" b="1" dirty="0" smtClean="0">
                <a:latin typeface="Comic Sans MS" panose="030F0702030302020204" pitchFamily="66" charset="0"/>
              </a:rPr>
              <a:t>Weekly spelling on the first 200 common usage words as well as patterns that follow a certain criteria e.g. ‘</a:t>
            </a:r>
            <a:r>
              <a:rPr lang="en-GB" sz="900" b="1" dirty="0" err="1" smtClean="0">
                <a:latin typeface="Comic Sans MS" panose="030F0702030302020204" pitchFamily="66" charset="0"/>
              </a:rPr>
              <a:t>ies</a:t>
            </a:r>
            <a:r>
              <a:rPr lang="en-GB" sz="900" b="1" dirty="0" smtClean="0">
                <a:latin typeface="Comic Sans MS" panose="030F0702030302020204" pitchFamily="66" charset="0"/>
              </a:rPr>
              <a:t>’.</a:t>
            </a:r>
          </a:p>
          <a:p>
            <a:r>
              <a:rPr lang="en-GB" sz="900" b="1" dirty="0" smtClean="0">
                <a:latin typeface="Comic Sans MS" panose="030F0702030302020204" pitchFamily="66" charset="0"/>
              </a:rPr>
              <a:t>Descriptive writing,</a:t>
            </a:r>
          </a:p>
          <a:p>
            <a:r>
              <a:rPr lang="en-GB" sz="900" b="1" dirty="0" smtClean="0">
                <a:latin typeface="Comic Sans MS" panose="030F0702030302020204" pitchFamily="66" charset="0"/>
              </a:rPr>
              <a:t>Retell of Welsh legends</a:t>
            </a:r>
          </a:p>
          <a:p>
            <a:r>
              <a:rPr lang="en-GB" sz="900" b="1" dirty="0" smtClean="0">
                <a:latin typeface="Comic Sans MS" panose="030F0702030302020204" pitchFamily="66" charset="0"/>
              </a:rPr>
              <a:t>Telling a story from the point of view of another character.</a:t>
            </a:r>
          </a:p>
          <a:p>
            <a:r>
              <a:rPr lang="en-GB" sz="900" b="1" i="1" dirty="0" smtClean="0">
                <a:solidFill>
                  <a:srgbClr val="00B050"/>
                </a:solidFill>
                <a:latin typeface="Comic Sans MS" panose="030F0702030302020204" pitchFamily="66" charset="0"/>
              </a:rPr>
              <a:t>Homework provided regularly.</a:t>
            </a:r>
          </a:p>
          <a:p>
            <a:r>
              <a:rPr lang="en-GB" sz="900" b="1" dirty="0" smtClean="0">
                <a:solidFill>
                  <a:srgbClr val="0070C0"/>
                </a:solidFill>
                <a:latin typeface="Comic Sans MS" panose="030F0702030302020204" pitchFamily="66" charset="0"/>
              </a:rPr>
              <a:t>Reading heard on a Friday – new book issued if your child can read the text from the previous week.</a:t>
            </a:r>
            <a:endParaRPr lang="en-GB" sz="900" b="1" dirty="0">
              <a:solidFill>
                <a:srgbClr val="0070C0"/>
              </a:solidFill>
              <a:latin typeface="Comic Sans MS" panose="030F0702030302020204" pitchFamily="66" charset="0"/>
            </a:endParaRPr>
          </a:p>
        </p:txBody>
      </p:sp>
      <p:sp>
        <p:nvSpPr>
          <p:cNvPr id="12" name="TextBox 11">
            <a:extLst>
              <a:ext uri="{FF2B5EF4-FFF2-40B4-BE49-F238E27FC236}">
                <a16:creationId xmlns:a16="http://schemas.microsoft.com/office/drawing/2014/main" xmlns="" id="{379728BC-CC6F-83B9-F786-D435636F9DF8}"/>
              </a:ext>
            </a:extLst>
          </p:cNvPr>
          <p:cNvSpPr txBox="1"/>
          <p:nvPr/>
        </p:nvSpPr>
        <p:spPr>
          <a:xfrm>
            <a:off x="4167398" y="163286"/>
            <a:ext cx="4037926" cy="3062377"/>
          </a:xfrm>
          <a:prstGeom prst="rect">
            <a:avLst/>
          </a:prstGeom>
          <a:noFill/>
        </p:spPr>
        <p:txBody>
          <a:bodyPr wrap="square" rtlCol="0">
            <a:spAutoFit/>
          </a:bodyPr>
          <a:lstStyle/>
          <a:p>
            <a:pPr algn="ctr"/>
            <a:r>
              <a:rPr lang="en-GB" sz="1400" b="1" u="sng" dirty="0" smtClean="0">
                <a:latin typeface="Comic Sans MS" panose="030F0702030302020204" pitchFamily="66" charset="0"/>
              </a:rPr>
              <a:t>Humanities</a:t>
            </a:r>
          </a:p>
          <a:p>
            <a:pPr algn="ctr"/>
            <a:r>
              <a:rPr lang="en-GB" sz="1400" b="1" u="sng" dirty="0" smtClean="0">
                <a:latin typeface="Comic Sans MS" panose="030F0702030302020204" pitchFamily="66" charset="0"/>
              </a:rPr>
              <a:t>What makes the land of Wales Unique?</a:t>
            </a:r>
          </a:p>
          <a:p>
            <a:r>
              <a:rPr lang="en-GB" sz="1100" b="1" dirty="0" smtClean="0">
                <a:latin typeface="Comic Sans MS" panose="030F0702030302020204" pitchFamily="66" charset="0"/>
              </a:rPr>
              <a:t>Physical </a:t>
            </a:r>
            <a:r>
              <a:rPr lang="en-GB" sz="1100" b="1" dirty="0">
                <a:latin typeface="Comic Sans MS" panose="030F0702030302020204" pitchFamily="66" charset="0"/>
              </a:rPr>
              <a:t>F</a:t>
            </a:r>
            <a:r>
              <a:rPr lang="en-GB" sz="1100" b="1" dirty="0" smtClean="0">
                <a:latin typeface="Comic Sans MS" panose="030F0702030302020204" pitchFamily="66" charset="0"/>
              </a:rPr>
              <a:t>eatures of Wales – Rivers, Mountains </a:t>
            </a:r>
          </a:p>
          <a:p>
            <a:r>
              <a:rPr lang="en-GB" sz="1100" b="1" dirty="0" smtClean="0">
                <a:latin typeface="Comic Sans MS" panose="030F0702030302020204" pitchFamily="66" charset="0"/>
              </a:rPr>
              <a:t>Data Handling applying rounding skills and four rules of number to investigate the physical features of wales, tourism and the use of the Welsh Language. Extend to presenting in graphs and applying number and data handling skills to draw conclusions from the data.</a:t>
            </a:r>
          </a:p>
          <a:p>
            <a:r>
              <a:rPr lang="en-GB" sz="1100" b="1" dirty="0" smtClean="0">
                <a:latin typeface="Comic Sans MS" panose="030F0702030302020204" pitchFamily="66" charset="0"/>
              </a:rPr>
              <a:t>Learning about the origins and history of the Welsh traditional costume.</a:t>
            </a:r>
          </a:p>
          <a:p>
            <a:r>
              <a:rPr lang="en-GB" sz="1100" b="1" dirty="0" smtClean="0">
                <a:latin typeface="Comic Sans MS" panose="030F0702030302020204" pitchFamily="66" charset="0"/>
              </a:rPr>
              <a:t>Temperature and rainfall in Wales. (Focus</a:t>
            </a:r>
            <a:r>
              <a:rPr lang="en-GB" sz="1100" b="1" dirty="0">
                <a:latin typeface="Comic Sans MS" panose="030F0702030302020204" pitchFamily="66" charset="0"/>
              </a:rPr>
              <a:t>:</a:t>
            </a:r>
            <a:r>
              <a:rPr lang="en-GB" sz="1100" b="1" dirty="0" smtClean="0">
                <a:latin typeface="Comic Sans MS" panose="030F0702030302020204" pitchFamily="66" charset="0"/>
              </a:rPr>
              <a:t> Cardiff)</a:t>
            </a:r>
            <a:endParaRPr lang="en-GB" sz="1100" b="1" dirty="0" smtClean="0">
              <a:latin typeface="Comic Sans MS" panose="030F0702030302020204" pitchFamily="66" charset="0"/>
            </a:endParaRPr>
          </a:p>
          <a:p>
            <a:r>
              <a:rPr lang="en-GB" sz="1100" b="1" dirty="0" smtClean="0">
                <a:latin typeface="Comic Sans MS" panose="030F0702030302020204" pitchFamily="66" charset="0"/>
              </a:rPr>
              <a:t>The history of the Welsh Love Spoon. (what do the symbols mean?</a:t>
            </a:r>
          </a:p>
          <a:p>
            <a:r>
              <a:rPr lang="en-GB" sz="1100" b="1" dirty="0" smtClean="0">
                <a:latin typeface="Comic Sans MS" panose="030F0702030302020204" pitchFamily="66" charset="0"/>
              </a:rPr>
              <a:t>Map reading skills: coordinates, position, using an atlas and scale.</a:t>
            </a:r>
          </a:p>
          <a:p>
            <a:r>
              <a:rPr lang="en-GB" sz="1100" b="1" dirty="0" smtClean="0">
                <a:latin typeface="Comic Sans MS" panose="030F0702030302020204" pitchFamily="66" charset="0"/>
              </a:rPr>
              <a:t>Mary Jones and the first Welsh Bible. (Planning attached to </a:t>
            </a:r>
            <a:r>
              <a:rPr lang="en-GB" sz="1100" b="1" dirty="0" err="1">
                <a:latin typeface="Comic Sans MS" panose="030F0702030302020204" pitchFamily="66" charset="0"/>
              </a:rPr>
              <a:t>C</a:t>
            </a:r>
            <a:r>
              <a:rPr lang="en-GB" sz="1100" b="1" dirty="0" err="1" smtClean="0">
                <a:latin typeface="Comic Sans MS" panose="030F0702030302020204" pitchFamily="66" charset="0"/>
              </a:rPr>
              <a:t>lassdojo</a:t>
            </a:r>
            <a:r>
              <a:rPr lang="en-GB" sz="1100" b="1" dirty="0" smtClean="0">
                <a:latin typeface="Comic Sans MS" panose="030F0702030302020204" pitchFamily="66" charset="0"/>
              </a:rPr>
              <a:t> for more information.</a:t>
            </a:r>
            <a:endParaRPr lang="en-GB" sz="1100" b="1" dirty="0">
              <a:latin typeface="Comic Sans MS" panose="030F0702030302020204" pitchFamily="66" charset="0"/>
            </a:endParaRPr>
          </a:p>
        </p:txBody>
      </p:sp>
      <p:sp>
        <p:nvSpPr>
          <p:cNvPr id="13" name="TextBox 12">
            <a:extLst>
              <a:ext uri="{FF2B5EF4-FFF2-40B4-BE49-F238E27FC236}">
                <a16:creationId xmlns:a16="http://schemas.microsoft.com/office/drawing/2014/main" xmlns="" id="{055DE5EA-76E7-D3A8-0062-34BDF596B53F}"/>
              </a:ext>
            </a:extLst>
          </p:cNvPr>
          <p:cNvSpPr txBox="1"/>
          <p:nvPr/>
        </p:nvSpPr>
        <p:spPr>
          <a:xfrm>
            <a:off x="4506691" y="3558067"/>
            <a:ext cx="3461654" cy="923330"/>
          </a:xfrm>
          <a:prstGeom prst="rect">
            <a:avLst/>
          </a:prstGeom>
          <a:noFill/>
        </p:spPr>
        <p:txBody>
          <a:bodyPr wrap="square" rtlCol="0">
            <a:spAutoFit/>
          </a:bodyPr>
          <a:lstStyle/>
          <a:p>
            <a:pPr algn="ctr"/>
            <a:r>
              <a:rPr lang="en-GB" b="1" u="sng" dirty="0">
                <a:latin typeface="Comic Sans MS" panose="030F0702030302020204" pitchFamily="66" charset="0"/>
              </a:rPr>
              <a:t>Health and </a:t>
            </a:r>
            <a:r>
              <a:rPr lang="en-GB" b="1" u="sng" dirty="0" smtClean="0">
                <a:latin typeface="Comic Sans MS" panose="030F0702030302020204" pitchFamily="66" charset="0"/>
              </a:rPr>
              <a:t>Well-Being</a:t>
            </a:r>
          </a:p>
          <a:p>
            <a:pPr algn="ctr"/>
            <a:r>
              <a:rPr lang="en-GB" b="1" u="sng" dirty="0" smtClean="0">
                <a:latin typeface="Comic Sans MS" panose="030F0702030302020204" pitchFamily="66" charset="0"/>
              </a:rPr>
              <a:t>Miss </a:t>
            </a:r>
            <a:r>
              <a:rPr lang="en-GB" b="1" u="sng" dirty="0" err="1" smtClean="0">
                <a:latin typeface="Comic Sans MS" panose="030F0702030302020204" pitchFamily="66" charset="0"/>
              </a:rPr>
              <a:t>Westgarth</a:t>
            </a:r>
            <a:endParaRPr lang="en-GB" b="1" u="sng" dirty="0" smtClean="0">
              <a:latin typeface="Comic Sans MS" panose="030F0702030302020204" pitchFamily="66" charset="0"/>
            </a:endParaRPr>
          </a:p>
          <a:p>
            <a:pPr algn="ctr"/>
            <a:endParaRPr lang="en-GB" b="1" u="sng" dirty="0">
              <a:latin typeface="Comic Sans MS" panose="030F0702030302020204" pitchFamily="66" charset="0"/>
            </a:endParaRPr>
          </a:p>
        </p:txBody>
      </p:sp>
      <p:sp>
        <p:nvSpPr>
          <p:cNvPr id="14" name="TextBox 13">
            <a:extLst>
              <a:ext uri="{FF2B5EF4-FFF2-40B4-BE49-F238E27FC236}">
                <a16:creationId xmlns:a16="http://schemas.microsoft.com/office/drawing/2014/main" xmlns="" id="{6ACCF28D-1C61-D5EB-F8C8-06969802F979}"/>
              </a:ext>
            </a:extLst>
          </p:cNvPr>
          <p:cNvSpPr txBox="1"/>
          <p:nvPr/>
        </p:nvSpPr>
        <p:spPr>
          <a:xfrm>
            <a:off x="8523516" y="159379"/>
            <a:ext cx="3461654" cy="3247043"/>
          </a:xfrm>
          <a:prstGeom prst="rect">
            <a:avLst/>
          </a:prstGeom>
          <a:noFill/>
        </p:spPr>
        <p:txBody>
          <a:bodyPr wrap="square" rtlCol="0">
            <a:spAutoFit/>
          </a:bodyPr>
          <a:lstStyle/>
          <a:p>
            <a:pPr algn="ctr"/>
            <a:r>
              <a:rPr lang="en-GB" b="1" u="sng" dirty="0">
                <a:latin typeface="Comic Sans MS" panose="030F0702030302020204" pitchFamily="66" charset="0"/>
              </a:rPr>
              <a:t>Expressive </a:t>
            </a:r>
            <a:r>
              <a:rPr lang="en-GB" b="1" u="sng" dirty="0" smtClean="0">
                <a:latin typeface="Comic Sans MS" panose="030F0702030302020204" pitchFamily="66" charset="0"/>
              </a:rPr>
              <a:t>Arts</a:t>
            </a:r>
          </a:p>
          <a:p>
            <a:r>
              <a:rPr lang="en-GB" sz="1100" b="1" dirty="0" smtClean="0">
                <a:latin typeface="Comic Sans MS" panose="030F0702030302020204" pitchFamily="66" charset="0"/>
              </a:rPr>
              <a:t>Performing traditional Welsh Songs from a score – </a:t>
            </a:r>
            <a:r>
              <a:rPr lang="en-GB" sz="1100" b="1" dirty="0" err="1" smtClean="0">
                <a:latin typeface="Comic Sans MS" panose="030F0702030302020204" pitchFamily="66" charset="0"/>
              </a:rPr>
              <a:t>Heno</a:t>
            </a:r>
            <a:r>
              <a:rPr lang="en-GB" sz="1100" b="1" dirty="0" smtClean="0">
                <a:latin typeface="Comic Sans MS" panose="030F0702030302020204" pitchFamily="66" charset="0"/>
              </a:rPr>
              <a:t> </a:t>
            </a:r>
            <a:r>
              <a:rPr lang="en-GB" sz="1100" b="1" dirty="0" err="1" smtClean="0">
                <a:latin typeface="Comic Sans MS" panose="030F0702030302020204" pitchFamily="66" charset="0"/>
              </a:rPr>
              <a:t>Heno</a:t>
            </a:r>
            <a:r>
              <a:rPr lang="en-GB" sz="1100" b="1" dirty="0" smtClean="0">
                <a:latin typeface="Comic Sans MS" panose="030F0702030302020204" pitchFamily="66" charset="0"/>
              </a:rPr>
              <a:t> , Hen </a:t>
            </a:r>
            <a:r>
              <a:rPr lang="en-GB" sz="1100" b="1" dirty="0" err="1" smtClean="0">
                <a:latin typeface="Comic Sans MS" panose="030F0702030302020204" pitchFamily="66" charset="0"/>
              </a:rPr>
              <a:t>Wlad</a:t>
            </a:r>
            <a:r>
              <a:rPr lang="en-GB" sz="1100" b="1" dirty="0" smtClean="0">
                <a:latin typeface="Comic Sans MS" panose="030F0702030302020204" pitchFamily="66" charset="0"/>
              </a:rPr>
              <a:t> </a:t>
            </a:r>
            <a:r>
              <a:rPr lang="en-GB" sz="1100" b="1" dirty="0" err="1" smtClean="0">
                <a:latin typeface="Comic Sans MS" panose="030F0702030302020204" pitchFamily="66" charset="0"/>
              </a:rPr>
              <a:t>fy’n</a:t>
            </a:r>
            <a:r>
              <a:rPr lang="en-GB" sz="1100" b="1" dirty="0" smtClean="0">
                <a:latin typeface="Comic Sans MS" panose="030F0702030302020204" pitchFamily="66" charset="0"/>
              </a:rPr>
              <a:t> </a:t>
            </a:r>
            <a:r>
              <a:rPr lang="en-GB" sz="1100" b="1" dirty="0" err="1" smtClean="0">
                <a:latin typeface="Comic Sans MS" panose="030F0702030302020204" pitchFamily="66" charset="0"/>
              </a:rPr>
              <a:t>Hadau</a:t>
            </a:r>
            <a:r>
              <a:rPr lang="en-GB" sz="1100" b="1" dirty="0" smtClean="0">
                <a:latin typeface="Comic Sans MS" panose="030F0702030302020204" pitchFamily="66" charset="0"/>
              </a:rPr>
              <a:t> and </a:t>
            </a:r>
            <a:r>
              <a:rPr lang="en-GB" sz="1100" b="1" dirty="0" err="1" smtClean="0">
                <a:latin typeface="Comic Sans MS" panose="030F0702030302020204" pitchFamily="66" charset="0"/>
              </a:rPr>
              <a:t>Llundain</a:t>
            </a:r>
            <a:r>
              <a:rPr lang="en-GB" sz="1100" b="1" dirty="0" smtClean="0">
                <a:latin typeface="Comic Sans MS" panose="030F0702030302020204" pitchFamily="66" charset="0"/>
              </a:rPr>
              <a:t> </a:t>
            </a:r>
            <a:r>
              <a:rPr lang="en-GB" sz="1100" b="1" dirty="0" err="1" smtClean="0">
                <a:latin typeface="Comic Sans MS" panose="030F0702030302020204" pitchFamily="66" charset="0"/>
              </a:rPr>
              <a:t>yn</a:t>
            </a:r>
            <a:r>
              <a:rPr lang="en-GB" sz="1100" b="1" dirty="0" smtClean="0">
                <a:latin typeface="Comic Sans MS" panose="030F0702030302020204" pitchFamily="66" charset="0"/>
              </a:rPr>
              <a:t> </a:t>
            </a:r>
            <a:r>
              <a:rPr lang="en-GB" sz="1100" b="1" dirty="0" err="1" smtClean="0">
                <a:latin typeface="Comic Sans MS" panose="030F0702030302020204" pitchFamily="66" charset="0"/>
              </a:rPr>
              <a:t>Llosgi</a:t>
            </a:r>
            <a:r>
              <a:rPr lang="en-GB" sz="1100" b="1" dirty="0" smtClean="0">
                <a:latin typeface="Comic Sans MS" panose="030F0702030302020204" pitchFamily="66" charset="0"/>
              </a:rPr>
              <a:t>.</a:t>
            </a:r>
          </a:p>
          <a:p>
            <a:r>
              <a:rPr lang="en-GB" sz="1100" b="1" dirty="0" smtClean="0">
                <a:latin typeface="Comic Sans MS" panose="030F0702030302020204" pitchFamily="66" charset="0"/>
              </a:rPr>
              <a:t>Performing as an orchestra these Welsh traditional songs. To use tuned percussion.</a:t>
            </a:r>
          </a:p>
          <a:p>
            <a:r>
              <a:rPr lang="en-GB" sz="1100" b="1" dirty="0" smtClean="0">
                <a:latin typeface="Comic Sans MS" panose="030F0702030302020204" pitchFamily="66" charset="0"/>
              </a:rPr>
              <a:t>The work of the Welsh artist </a:t>
            </a:r>
            <a:r>
              <a:rPr lang="en-GB" sz="1100" b="1" dirty="0" smtClean="0">
                <a:solidFill>
                  <a:srgbClr val="FF0000"/>
                </a:solidFill>
                <a:latin typeface="Comic Sans MS" panose="030F0702030302020204" pitchFamily="66" charset="0"/>
              </a:rPr>
              <a:t>Ruth Jens </a:t>
            </a:r>
            <a:r>
              <a:rPr lang="en-GB" sz="1100" b="1" dirty="0" smtClean="0">
                <a:latin typeface="Comic Sans MS" panose="030F0702030302020204" pitchFamily="66" charset="0"/>
              </a:rPr>
              <a:t>– </a:t>
            </a:r>
            <a:r>
              <a:rPr lang="en-GB" sz="1100" b="1" dirty="0" err="1" smtClean="0">
                <a:latin typeface="Comic Sans MS" panose="030F0702030302020204" pitchFamily="66" charset="0"/>
              </a:rPr>
              <a:t>Menywod</a:t>
            </a:r>
            <a:r>
              <a:rPr lang="en-GB" sz="1100" b="1" dirty="0" smtClean="0">
                <a:latin typeface="Comic Sans MS" panose="030F0702030302020204" pitchFamily="66" charset="0"/>
              </a:rPr>
              <a:t> </a:t>
            </a:r>
            <a:r>
              <a:rPr lang="en-GB" sz="1100" b="1" dirty="0" err="1" smtClean="0">
                <a:latin typeface="Comic Sans MS" panose="030F0702030302020204" pitchFamily="66" charset="0"/>
              </a:rPr>
              <a:t>Cymraeg</a:t>
            </a:r>
            <a:r>
              <a:rPr lang="en-GB" sz="1100" b="1" dirty="0" smtClean="0">
                <a:latin typeface="Comic Sans MS" panose="030F0702030302020204" pitchFamily="66" charset="0"/>
              </a:rPr>
              <a:t>.</a:t>
            </a:r>
          </a:p>
          <a:p>
            <a:r>
              <a:rPr lang="en-GB" sz="1100" b="1" dirty="0" smtClean="0">
                <a:latin typeface="Comic Sans MS" panose="030F0702030302020204" pitchFamily="66" charset="0"/>
              </a:rPr>
              <a:t>The work of the Welsh artist who focuses on depicting the landscapes of Wales, </a:t>
            </a:r>
            <a:r>
              <a:rPr lang="en-GB" sz="1100" b="1" dirty="0" err="1" smtClean="0">
                <a:latin typeface="Comic Sans MS" panose="030F0702030302020204" pitchFamily="66" charset="0"/>
              </a:rPr>
              <a:t>focusiing</a:t>
            </a:r>
            <a:r>
              <a:rPr lang="en-GB" sz="1100" b="1" dirty="0" smtClean="0">
                <a:latin typeface="Comic Sans MS" panose="030F0702030302020204" pitchFamily="66" charset="0"/>
              </a:rPr>
              <a:t> primarily on her work depicting landmarks of Cardiff.</a:t>
            </a:r>
          </a:p>
          <a:p>
            <a:r>
              <a:rPr lang="en-GB" sz="1100" b="1" u="sng" dirty="0" smtClean="0">
                <a:solidFill>
                  <a:srgbClr val="FF0000"/>
                </a:solidFill>
                <a:latin typeface="Comic Sans MS" panose="030F0702030302020204" pitchFamily="66" charset="0"/>
              </a:rPr>
              <a:t>Skills: </a:t>
            </a:r>
            <a:r>
              <a:rPr lang="en-GB" sz="1100" b="1" dirty="0" smtClean="0">
                <a:latin typeface="Comic Sans MS" panose="030F0702030302020204" pitchFamily="66" charset="0"/>
              </a:rPr>
              <a:t>line and mark, colour, shape, pattern and tone.</a:t>
            </a:r>
          </a:p>
          <a:p>
            <a:r>
              <a:rPr lang="en-GB" sz="1100" b="1" dirty="0" smtClean="0">
                <a:latin typeface="Comic Sans MS" panose="030F0702030302020204" pitchFamily="66" charset="0"/>
              </a:rPr>
              <a:t>Using line and mark skills to present their own portrait of the Welsh National Costume.</a:t>
            </a:r>
          </a:p>
          <a:p>
            <a:r>
              <a:rPr lang="en-GB" sz="1100" b="1" u="sng" dirty="0" smtClean="0">
                <a:solidFill>
                  <a:srgbClr val="0070C0"/>
                </a:solidFill>
                <a:latin typeface="Comic Sans MS" panose="030F0702030302020204" pitchFamily="66" charset="0"/>
              </a:rPr>
              <a:t>PE: </a:t>
            </a:r>
            <a:r>
              <a:rPr lang="en-GB" sz="1100" b="1" dirty="0" smtClean="0">
                <a:solidFill>
                  <a:srgbClr val="0070C0"/>
                </a:solidFill>
                <a:latin typeface="Comic Sans MS" panose="030F0702030302020204" pitchFamily="66" charset="0"/>
              </a:rPr>
              <a:t>These lessons are delivered by </a:t>
            </a:r>
            <a:r>
              <a:rPr lang="en-GB" sz="1100" b="1" dirty="0" err="1" smtClean="0">
                <a:solidFill>
                  <a:srgbClr val="0070C0"/>
                </a:solidFill>
                <a:latin typeface="Comic Sans MS" panose="030F0702030302020204" pitchFamily="66" charset="0"/>
              </a:rPr>
              <a:t>Ms.</a:t>
            </a:r>
            <a:r>
              <a:rPr lang="en-GB" sz="1100" b="1" dirty="0" smtClean="0">
                <a:solidFill>
                  <a:srgbClr val="0070C0"/>
                </a:solidFill>
                <a:latin typeface="Comic Sans MS" panose="030F0702030302020204" pitchFamily="66" charset="0"/>
              </a:rPr>
              <a:t> </a:t>
            </a:r>
            <a:r>
              <a:rPr lang="en-GB" sz="1100" b="1" dirty="0" err="1" smtClean="0">
                <a:solidFill>
                  <a:srgbClr val="0070C0"/>
                </a:solidFill>
                <a:latin typeface="Comic Sans MS" panose="030F0702030302020204" pitchFamily="66" charset="0"/>
              </a:rPr>
              <a:t>Westgarth</a:t>
            </a:r>
            <a:r>
              <a:rPr lang="en-GB" sz="1100" b="1" dirty="0" smtClean="0">
                <a:solidFill>
                  <a:srgbClr val="0070C0"/>
                </a:solidFill>
                <a:latin typeface="Comic Sans MS" panose="030F0702030302020204" pitchFamily="66" charset="0"/>
              </a:rPr>
              <a:t>.</a:t>
            </a:r>
            <a:endParaRPr lang="en-GB" sz="1100" b="1" dirty="0">
              <a:solidFill>
                <a:srgbClr val="0070C0"/>
              </a:solidFill>
              <a:latin typeface="Comic Sans MS" panose="030F0702030302020204" pitchFamily="66" charset="0"/>
            </a:endParaRPr>
          </a:p>
        </p:txBody>
      </p:sp>
      <p:sp>
        <p:nvSpPr>
          <p:cNvPr id="15" name="TextBox 14">
            <a:extLst>
              <a:ext uri="{FF2B5EF4-FFF2-40B4-BE49-F238E27FC236}">
                <a16:creationId xmlns:a16="http://schemas.microsoft.com/office/drawing/2014/main" xmlns="" id="{1F22EFC6-04E3-E683-1E2A-A0B4973B4046}"/>
              </a:ext>
            </a:extLst>
          </p:cNvPr>
          <p:cNvSpPr txBox="1"/>
          <p:nvPr/>
        </p:nvSpPr>
        <p:spPr>
          <a:xfrm>
            <a:off x="8439993" y="3558067"/>
            <a:ext cx="3617140" cy="2769989"/>
          </a:xfrm>
          <a:prstGeom prst="rect">
            <a:avLst/>
          </a:prstGeom>
          <a:noFill/>
        </p:spPr>
        <p:txBody>
          <a:bodyPr wrap="square" rtlCol="0">
            <a:spAutoFit/>
          </a:bodyPr>
          <a:lstStyle/>
          <a:p>
            <a:pPr algn="ctr"/>
            <a:r>
              <a:rPr lang="en-GB" b="1" u="sng" dirty="0">
                <a:latin typeface="Comic Sans MS" panose="030F0702030302020204" pitchFamily="66" charset="0"/>
              </a:rPr>
              <a:t>Science and </a:t>
            </a:r>
            <a:r>
              <a:rPr lang="en-GB" b="1" u="sng" dirty="0" smtClean="0">
                <a:latin typeface="Comic Sans MS" panose="030F0702030302020204" pitchFamily="66" charset="0"/>
              </a:rPr>
              <a:t>Technology</a:t>
            </a:r>
          </a:p>
          <a:p>
            <a:pPr algn="ctr"/>
            <a:r>
              <a:rPr lang="en-GB" b="1" u="sng" dirty="0" smtClean="0">
                <a:latin typeface="Comic Sans MS" panose="030F0702030302020204" pitchFamily="66" charset="0"/>
              </a:rPr>
              <a:t>IT Research skills</a:t>
            </a:r>
          </a:p>
          <a:p>
            <a:r>
              <a:rPr lang="en-GB" sz="1200" b="1" dirty="0" smtClean="0">
                <a:latin typeface="Comic Sans MS" panose="030F0702030302020204" pitchFamily="66" charset="0"/>
              </a:rPr>
              <a:t>Designing and making a Welsh </a:t>
            </a:r>
          </a:p>
          <a:p>
            <a:r>
              <a:rPr lang="en-GB" sz="1200" b="1" dirty="0">
                <a:latin typeface="Comic Sans MS" panose="030F0702030302020204" pitchFamily="66" charset="0"/>
              </a:rPr>
              <a:t>L</a:t>
            </a:r>
            <a:r>
              <a:rPr lang="en-GB" sz="1200" b="1" dirty="0" smtClean="0">
                <a:latin typeface="Comic Sans MS" panose="030F0702030302020204" pitchFamily="66" charset="0"/>
              </a:rPr>
              <a:t>ove spoon.</a:t>
            </a:r>
          </a:p>
          <a:p>
            <a:r>
              <a:rPr lang="en-GB" sz="1200" b="1" dirty="0" smtClean="0">
                <a:latin typeface="Comic Sans MS" panose="030F0702030302020204" pitchFamily="66" charset="0"/>
              </a:rPr>
              <a:t>To learn how to create a PPT to demonstrate learning on the Welsh Love Spoon.</a:t>
            </a:r>
          </a:p>
          <a:p>
            <a:r>
              <a:rPr lang="en-GB" sz="1200" b="1" dirty="0" smtClean="0">
                <a:latin typeface="Comic Sans MS" panose="030F0702030302020204" pitchFamily="66" charset="0"/>
              </a:rPr>
              <a:t>To be able to apply learning in Expressive Arts to code using a Microsoft Music app to play the songs learnt as part of Expressive Arts.</a:t>
            </a:r>
          </a:p>
          <a:p>
            <a:r>
              <a:rPr lang="en-GB" sz="1200" b="1" dirty="0" smtClean="0">
                <a:latin typeface="Comic Sans MS" panose="030F0702030302020204" pitchFamily="66" charset="0"/>
              </a:rPr>
              <a:t>To use word processing skills to explain their learning in the coding project.</a:t>
            </a:r>
            <a:endParaRPr lang="en-GB" sz="1200" b="1" dirty="0" smtClean="0">
              <a:latin typeface="Comic Sans MS" panose="030F0702030302020204" pitchFamily="66" charset="0"/>
            </a:endParaRPr>
          </a:p>
          <a:p>
            <a:pPr algn="ctr"/>
            <a:endParaRPr lang="en-GB" b="1" u="sng" dirty="0">
              <a:latin typeface="Comic Sans MS" panose="030F0702030302020204" pitchFamily="66" charset="0"/>
            </a:endParaRPr>
          </a:p>
        </p:txBody>
      </p:sp>
    </p:spTree>
    <p:extLst>
      <p:ext uri="{BB962C8B-B14F-4D97-AF65-F5344CB8AC3E}">
        <p14:creationId xmlns:p14="http://schemas.microsoft.com/office/powerpoint/2010/main" val="7834001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009" y="347958"/>
            <a:ext cx="10515600" cy="857755"/>
          </a:xfrm>
        </p:spPr>
        <p:txBody>
          <a:bodyPr>
            <a:noAutofit/>
          </a:bodyPr>
          <a:lstStyle/>
          <a:p>
            <a:pPr algn="ctr"/>
            <a:r>
              <a:rPr lang="en-GB" sz="3200" b="1" u="sng" dirty="0" smtClean="0"/>
              <a:t>Class Committees Within Saint Joseph’s R.C. </a:t>
            </a:r>
            <a:r>
              <a:rPr lang="en-GB" sz="3200" b="1" u="sng" dirty="0"/>
              <a:t>Primary School</a:t>
            </a:r>
            <a:br>
              <a:rPr lang="en-GB" sz="3200" b="1" u="sng" dirty="0"/>
            </a:br>
            <a:r>
              <a:rPr lang="en-GB" sz="3200" b="1" u="sng" dirty="0" err="1">
                <a:solidFill>
                  <a:srgbClr val="0070C0"/>
                </a:solidFill>
              </a:rPr>
              <a:t>Pwyllgorau</a:t>
            </a:r>
            <a:r>
              <a:rPr lang="en-GB" sz="3200" b="1" u="sng" dirty="0">
                <a:solidFill>
                  <a:srgbClr val="0070C0"/>
                </a:solidFill>
              </a:rPr>
              <a:t> </a:t>
            </a:r>
            <a:r>
              <a:rPr lang="en-GB" sz="3200" b="1" u="sng" dirty="0" err="1">
                <a:solidFill>
                  <a:srgbClr val="0070C0"/>
                </a:solidFill>
              </a:rPr>
              <a:t>Dosbarth</a:t>
            </a:r>
            <a:r>
              <a:rPr lang="en-GB" sz="3200" b="1" u="sng" dirty="0">
                <a:solidFill>
                  <a:srgbClr val="0070C0"/>
                </a:solidFill>
              </a:rPr>
              <a:t> </a:t>
            </a:r>
            <a:r>
              <a:rPr lang="en-GB" sz="3200" b="1" u="sng" dirty="0" err="1">
                <a:solidFill>
                  <a:srgbClr val="0070C0"/>
                </a:solidFill>
              </a:rPr>
              <a:t>yn</a:t>
            </a:r>
            <a:r>
              <a:rPr lang="en-GB" sz="3200" b="1" u="sng" dirty="0">
                <a:solidFill>
                  <a:srgbClr val="0070C0"/>
                </a:solidFill>
              </a:rPr>
              <a:t> </a:t>
            </a:r>
            <a:r>
              <a:rPr lang="en-GB" sz="3200" b="1" u="sng" dirty="0" err="1">
                <a:solidFill>
                  <a:srgbClr val="0070C0"/>
                </a:solidFill>
              </a:rPr>
              <a:t>Ysgol</a:t>
            </a:r>
            <a:r>
              <a:rPr lang="en-GB" sz="3200" b="1" u="sng" dirty="0">
                <a:solidFill>
                  <a:srgbClr val="0070C0"/>
                </a:solidFill>
              </a:rPr>
              <a:t> </a:t>
            </a:r>
            <a:r>
              <a:rPr lang="en-GB" sz="3200" b="1" u="sng" dirty="0" err="1">
                <a:solidFill>
                  <a:srgbClr val="0070C0"/>
                </a:solidFill>
              </a:rPr>
              <a:t>Gynradd</a:t>
            </a:r>
            <a:r>
              <a:rPr lang="en-GB" sz="3200" b="1" u="sng" dirty="0">
                <a:solidFill>
                  <a:srgbClr val="0070C0"/>
                </a:solidFill>
              </a:rPr>
              <a:t> </a:t>
            </a:r>
            <a:r>
              <a:rPr lang="en-GB" sz="3200" b="1" u="sng" dirty="0" err="1">
                <a:solidFill>
                  <a:srgbClr val="0070C0"/>
                </a:solidFill>
              </a:rPr>
              <a:t>Gatholig</a:t>
            </a:r>
            <a:r>
              <a:rPr lang="en-GB" sz="3200" b="1" u="sng" dirty="0">
                <a:solidFill>
                  <a:srgbClr val="0070C0"/>
                </a:solidFill>
              </a:rPr>
              <a:t> </a:t>
            </a:r>
            <a:r>
              <a:rPr lang="en-GB" sz="3200" b="1" u="sng" dirty="0" err="1" smtClean="0">
                <a:solidFill>
                  <a:srgbClr val="0070C0"/>
                </a:solidFill>
              </a:rPr>
              <a:t>Joseff</a:t>
            </a:r>
            <a:r>
              <a:rPr lang="en-GB" sz="3200" b="1" u="sng" dirty="0" smtClean="0">
                <a:solidFill>
                  <a:srgbClr val="0070C0"/>
                </a:solidFill>
              </a:rPr>
              <a:t> </a:t>
            </a:r>
            <a:r>
              <a:rPr lang="en-GB" sz="3200" b="1" u="sng" dirty="0" err="1" smtClean="0">
                <a:solidFill>
                  <a:srgbClr val="0070C0"/>
                </a:solidFill>
              </a:rPr>
              <a:t>Sant</a:t>
            </a:r>
            <a:endParaRPr lang="en-GB" sz="3200" b="1" u="sng" dirty="0">
              <a:solidFill>
                <a:srgbClr val="0070C0"/>
              </a:solidFill>
            </a:endParaRPr>
          </a:p>
        </p:txBody>
      </p:sp>
      <p:sp>
        <p:nvSpPr>
          <p:cNvPr id="3" name="Text Placeholder 2"/>
          <p:cNvSpPr>
            <a:spLocks noGrp="1"/>
          </p:cNvSpPr>
          <p:nvPr>
            <p:ph type="body" idx="1"/>
          </p:nvPr>
        </p:nvSpPr>
        <p:spPr>
          <a:xfrm>
            <a:off x="807574" y="1359463"/>
            <a:ext cx="10515600" cy="4847128"/>
          </a:xfrm>
        </p:spPr>
        <p:txBody>
          <a:bodyPr>
            <a:normAutofit fontScale="85000" lnSpcReduction="20000"/>
          </a:bodyPr>
          <a:lstStyle/>
          <a:p>
            <a:r>
              <a:rPr lang="en-GB" b="1" dirty="0" smtClean="0">
                <a:solidFill>
                  <a:schemeClr val="tx1"/>
                </a:solidFill>
              </a:rPr>
              <a:t>There are several child led committees within Saint Joseph’s </a:t>
            </a:r>
            <a:r>
              <a:rPr lang="en-GB" b="1" dirty="0">
                <a:solidFill>
                  <a:schemeClr val="tx1"/>
                </a:solidFill>
              </a:rPr>
              <a:t>P</a:t>
            </a:r>
            <a:r>
              <a:rPr lang="en-GB" b="1" dirty="0" smtClean="0">
                <a:solidFill>
                  <a:schemeClr val="tx1"/>
                </a:solidFill>
              </a:rPr>
              <a:t>rimary School representing all classes. There are regular meetings in which children can share pupil voice and have an active part in the decision process of the school. These groups meet regularly. Information about the role of each of these groups are on the school webpage under committees and include the following groups:</a:t>
            </a:r>
          </a:p>
          <a:p>
            <a:r>
              <a:rPr lang="en-GB" b="1" u="sng" dirty="0" err="1" smtClean="0">
                <a:solidFill>
                  <a:srgbClr val="0070C0"/>
                </a:solidFill>
              </a:rPr>
              <a:t>Senedd</a:t>
            </a:r>
            <a:r>
              <a:rPr lang="en-GB" b="1" u="sng" dirty="0" smtClean="0">
                <a:solidFill>
                  <a:srgbClr val="0070C0"/>
                </a:solidFill>
              </a:rPr>
              <a:t> </a:t>
            </a:r>
            <a:r>
              <a:rPr lang="en-GB" b="1" dirty="0" smtClean="0">
                <a:solidFill>
                  <a:schemeClr val="tx1"/>
                </a:solidFill>
              </a:rPr>
              <a:t>– Rights Respecting Ambassadors – </a:t>
            </a:r>
            <a:r>
              <a:rPr lang="en-GB" b="1" dirty="0" err="1" smtClean="0">
                <a:solidFill>
                  <a:schemeClr val="tx1"/>
                </a:solidFill>
              </a:rPr>
              <a:t>Ms.</a:t>
            </a:r>
            <a:r>
              <a:rPr lang="en-GB" b="1" dirty="0" smtClean="0">
                <a:solidFill>
                  <a:schemeClr val="tx1"/>
                </a:solidFill>
              </a:rPr>
              <a:t> </a:t>
            </a:r>
            <a:r>
              <a:rPr lang="en-GB" b="1" dirty="0" err="1" smtClean="0">
                <a:solidFill>
                  <a:schemeClr val="tx1"/>
                </a:solidFill>
              </a:rPr>
              <a:t>Beynon</a:t>
            </a:r>
            <a:endParaRPr lang="en-GB" b="1" dirty="0" smtClean="0">
              <a:solidFill>
                <a:schemeClr val="tx1"/>
              </a:solidFill>
            </a:endParaRPr>
          </a:p>
          <a:p>
            <a:r>
              <a:rPr lang="en-GB" b="1" u="sng" dirty="0" err="1" smtClean="0">
                <a:solidFill>
                  <a:srgbClr val="0070C0"/>
                </a:solidFill>
              </a:rPr>
              <a:t>Crwi</a:t>
            </a:r>
            <a:r>
              <a:rPr lang="en-GB" b="1" u="sng" dirty="0" smtClean="0">
                <a:solidFill>
                  <a:srgbClr val="0070C0"/>
                </a:solidFill>
              </a:rPr>
              <a:t> </a:t>
            </a:r>
            <a:r>
              <a:rPr lang="en-GB" b="1" u="sng" dirty="0" err="1" smtClean="0">
                <a:solidFill>
                  <a:srgbClr val="0070C0"/>
                </a:solidFill>
              </a:rPr>
              <a:t>Cymraeg</a:t>
            </a:r>
            <a:r>
              <a:rPr lang="en-GB" b="1" u="sng" dirty="0" smtClean="0">
                <a:solidFill>
                  <a:srgbClr val="0070C0"/>
                </a:solidFill>
              </a:rPr>
              <a:t> – </a:t>
            </a:r>
            <a:r>
              <a:rPr lang="en-GB" b="1" u="sng" dirty="0" err="1" smtClean="0">
                <a:solidFill>
                  <a:srgbClr val="0070C0"/>
                </a:solidFill>
              </a:rPr>
              <a:t>Cymraeg</a:t>
            </a:r>
            <a:r>
              <a:rPr lang="en-GB" b="1" u="sng" dirty="0" smtClean="0">
                <a:solidFill>
                  <a:srgbClr val="0070C0"/>
                </a:solidFill>
              </a:rPr>
              <a:t> Campus </a:t>
            </a:r>
            <a:r>
              <a:rPr lang="en-GB" b="1" dirty="0" smtClean="0">
                <a:solidFill>
                  <a:schemeClr val="tx1"/>
                </a:solidFill>
              </a:rPr>
              <a:t>– Mrs Houston</a:t>
            </a:r>
          </a:p>
          <a:p>
            <a:r>
              <a:rPr lang="en-GB" b="1" u="sng" dirty="0" smtClean="0">
                <a:solidFill>
                  <a:srgbClr val="0070C0"/>
                </a:solidFill>
              </a:rPr>
              <a:t>Digital Leaders </a:t>
            </a:r>
            <a:r>
              <a:rPr lang="en-GB" b="1" dirty="0" smtClean="0">
                <a:solidFill>
                  <a:schemeClr val="tx1"/>
                </a:solidFill>
              </a:rPr>
              <a:t>– Miss </a:t>
            </a:r>
            <a:r>
              <a:rPr lang="en-GB" b="1" dirty="0" err="1" smtClean="0">
                <a:solidFill>
                  <a:schemeClr val="tx1"/>
                </a:solidFill>
              </a:rPr>
              <a:t>Westgarth</a:t>
            </a:r>
            <a:endParaRPr lang="en-GB" b="1" dirty="0" smtClean="0">
              <a:solidFill>
                <a:schemeClr val="tx1"/>
              </a:solidFill>
            </a:endParaRPr>
          </a:p>
          <a:p>
            <a:r>
              <a:rPr lang="en-GB" b="1" u="sng" dirty="0" smtClean="0">
                <a:solidFill>
                  <a:srgbClr val="0070C0"/>
                </a:solidFill>
              </a:rPr>
              <a:t>Healthy Schools </a:t>
            </a:r>
            <a:r>
              <a:rPr lang="en-GB" b="1" dirty="0" smtClean="0">
                <a:solidFill>
                  <a:schemeClr val="tx1"/>
                </a:solidFill>
              </a:rPr>
              <a:t>– Mr </a:t>
            </a:r>
            <a:r>
              <a:rPr lang="en-GB" b="1" dirty="0">
                <a:solidFill>
                  <a:schemeClr val="tx1"/>
                </a:solidFill>
              </a:rPr>
              <a:t>M</a:t>
            </a:r>
            <a:r>
              <a:rPr lang="en-GB" b="1" dirty="0" smtClean="0">
                <a:solidFill>
                  <a:schemeClr val="tx1"/>
                </a:solidFill>
              </a:rPr>
              <a:t>ansfield</a:t>
            </a:r>
          </a:p>
          <a:p>
            <a:r>
              <a:rPr lang="en-GB" b="1" u="sng" dirty="0" smtClean="0">
                <a:solidFill>
                  <a:srgbClr val="0070C0"/>
                </a:solidFill>
              </a:rPr>
              <a:t>Learning Squad </a:t>
            </a:r>
            <a:r>
              <a:rPr lang="en-GB" b="1" dirty="0" smtClean="0">
                <a:solidFill>
                  <a:schemeClr val="tx1"/>
                </a:solidFill>
              </a:rPr>
              <a:t>– Mrs Wheeler (DHT)</a:t>
            </a:r>
          </a:p>
          <a:p>
            <a:r>
              <a:rPr lang="en-GB" b="1" u="sng" dirty="0" smtClean="0">
                <a:solidFill>
                  <a:srgbClr val="0070C0"/>
                </a:solidFill>
              </a:rPr>
              <a:t>Fair Trade </a:t>
            </a:r>
            <a:r>
              <a:rPr lang="en-GB" b="1" dirty="0" smtClean="0">
                <a:solidFill>
                  <a:schemeClr val="tx1"/>
                </a:solidFill>
              </a:rPr>
              <a:t>– Mrs Tuff</a:t>
            </a:r>
          </a:p>
          <a:p>
            <a:r>
              <a:rPr lang="en-GB" b="1" u="sng" dirty="0" smtClean="0">
                <a:solidFill>
                  <a:srgbClr val="0070C0"/>
                </a:solidFill>
              </a:rPr>
              <a:t>Minnie </a:t>
            </a:r>
            <a:r>
              <a:rPr lang="en-GB" b="1" u="sng" dirty="0" err="1" smtClean="0">
                <a:solidFill>
                  <a:srgbClr val="0070C0"/>
                </a:solidFill>
              </a:rPr>
              <a:t>Vinnies</a:t>
            </a:r>
            <a:r>
              <a:rPr lang="en-GB" b="1" u="sng" dirty="0" smtClean="0">
                <a:solidFill>
                  <a:srgbClr val="0070C0"/>
                </a:solidFill>
              </a:rPr>
              <a:t> </a:t>
            </a:r>
            <a:r>
              <a:rPr lang="en-GB" b="1" dirty="0" smtClean="0">
                <a:solidFill>
                  <a:schemeClr val="tx1"/>
                </a:solidFill>
              </a:rPr>
              <a:t>– Mrs Tuff</a:t>
            </a:r>
          </a:p>
          <a:p>
            <a:r>
              <a:rPr lang="en-GB" b="1" u="sng" dirty="0" smtClean="0">
                <a:solidFill>
                  <a:srgbClr val="0070C0"/>
                </a:solidFill>
              </a:rPr>
              <a:t>Eco</a:t>
            </a:r>
            <a:r>
              <a:rPr lang="en-GB" b="1" dirty="0" smtClean="0">
                <a:solidFill>
                  <a:schemeClr val="tx1"/>
                </a:solidFill>
              </a:rPr>
              <a:t> – Mr </a:t>
            </a:r>
            <a:r>
              <a:rPr lang="en-GB" b="1" dirty="0" err="1" smtClean="0">
                <a:solidFill>
                  <a:schemeClr val="tx1"/>
                </a:solidFill>
              </a:rPr>
              <a:t>Cobbb</a:t>
            </a:r>
            <a:endParaRPr lang="en-GB" b="1" dirty="0" smtClean="0">
              <a:solidFill>
                <a:schemeClr val="tx1"/>
              </a:solidFill>
            </a:endParaRPr>
          </a:p>
          <a:p>
            <a:r>
              <a:rPr lang="en-GB" b="1" u="sng" dirty="0" smtClean="0">
                <a:solidFill>
                  <a:srgbClr val="0070C0"/>
                </a:solidFill>
              </a:rPr>
              <a:t>Peer Mediators </a:t>
            </a:r>
            <a:r>
              <a:rPr lang="en-GB" b="1" dirty="0" smtClean="0">
                <a:solidFill>
                  <a:schemeClr val="tx1"/>
                </a:solidFill>
              </a:rPr>
              <a:t>– Mrs </a:t>
            </a:r>
            <a:r>
              <a:rPr lang="en-GB" b="1" dirty="0" err="1" smtClean="0">
                <a:solidFill>
                  <a:schemeClr val="tx1"/>
                </a:solidFill>
              </a:rPr>
              <a:t>Zabaneh</a:t>
            </a:r>
            <a:endParaRPr lang="en-GB" b="1" dirty="0" smtClean="0">
              <a:solidFill>
                <a:schemeClr val="tx1"/>
              </a:solidFill>
            </a:endParaRPr>
          </a:p>
          <a:p>
            <a:r>
              <a:rPr lang="en-GB" b="1" u="sng" dirty="0" smtClean="0">
                <a:solidFill>
                  <a:srgbClr val="0070C0"/>
                </a:solidFill>
              </a:rPr>
              <a:t>RE Prayer Group </a:t>
            </a:r>
            <a:r>
              <a:rPr lang="en-GB" b="1" dirty="0" smtClean="0">
                <a:solidFill>
                  <a:schemeClr val="tx1"/>
                </a:solidFill>
              </a:rPr>
              <a:t>– Mrs Riordan – (HT)</a:t>
            </a:r>
            <a:endParaRPr lang="en-GB" b="1" dirty="0">
              <a:solidFill>
                <a:schemeClr val="tx1"/>
              </a:solidFill>
            </a:endParaRP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533" y="137018"/>
            <a:ext cx="911000" cy="1060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29444" y="137017"/>
            <a:ext cx="1043072" cy="1214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6523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smtClean="0"/>
              <a:t>Awards Achieved by our Committee Groups 2022 - 2024</a:t>
            </a:r>
            <a:endParaRPr lang="en-GB" b="1" u="sng" dirty="0"/>
          </a:p>
        </p:txBody>
      </p:sp>
      <p:sp>
        <p:nvSpPr>
          <p:cNvPr id="3" name="Content Placeholder 2"/>
          <p:cNvSpPr>
            <a:spLocks noGrp="1"/>
          </p:cNvSpPr>
          <p:nvPr>
            <p:ph idx="1"/>
          </p:nvPr>
        </p:nvSpPr>
        <p:spPr>
          <a:xfrm>
            <a:off x="356050" y="1825625"/>
            <a:ext cx="10997750" cy="4351338"/>
          </a:xfrm>
        </p:spPr>
        <p:txBody>
          <a:bodyPr>
            <a:normAutofit fontScale="92500" lnSpcReduction="20000"/>
          </a:bodyPr>
          <a:lstStyle/>
          <a:p>
            <a:pPr marL="0" indent="0">
              <a:buNone/>
            </a:pPr>
            <a:r>
              <a:rPr lang="en-GB" dirty="0" smtClean="0"/>
              <a:t>In Saint Joseph’s it is important that the work of the children who represent the different committee groups is acknowledged, and as a consequence the children attempt to achieve awards to celebrate the success of their endeavours and all the children and staff in our school. These are some of the awards that are being prepared for and those we have achieved.</a:t>
            </a:r>
          </a:p>
          <a:p>
            <a:pPr marL="0" indent="0">
              <a:buNone/>
            </a:pPr>
            <a:r>
              <a:rPr lang="en-GB" b="1" u="sng" dirty="0" smtClean="0">
                <a:solidFill>
                  <a:srgbClr val="0070C0"/>
                </a:solidFill>
              </a:rPr>
              <a:t>Rights Respecting School</a:t>
            </a:r>
            <a:r>
              <a:rPr lang="en-GB" dirty="0" smtClean="0"/>
              <a:t>: 2023</a:t>
            </a:r>
          </a:p>
          <a:p>
            <a:pPr marL="0" indent="0">
              <a:buNone/>
            </a:pPr>
            <a:r>
              <a:rPr lang="en-GB" b="1" u="sng" dirty="0" smtClean="0">
                <a:solidFill>
                  <a:srgbClr val="0070C0"/>
                </a:solidFill>
              </a:rPr>
              <a:t>Healthy Schools Award: </a:t>
            </a:r>
            <a:r>
              <a:rPr lang="en-GB" dirty="0" smtClean="0"/>
              <a:t>2022</a:t>
            </a:r>
          </a:p>
          <a:p>
            <a:pPr marL="0" indent="0">
              <a:buNone/>
            </a:pPr>
            <a:r>
              <a:rPr lang="en-GB" b="1" u="sng" dirty="0" smtClean="0">
                <a:solidFill>
                  <a:srgbClr val="0070C0"/>
                </a:solidFill>
              </a:rPr>
              <a:t>NACE Award: </a:t>
            </a:r>
            <a:r>
              <a:rPr lang="en-GB" dirty="0" smtClean="0"/>
              <a:t>2023</a:t>
            </a:r>
          </a:p>
          <a:p>
            <a:pPr marL="0" indent="0">
              <a:buNone/>
            </a:pPr>
            <a:r>
              <a:rPr lang="en-GB" b="1" u="sng" dirty="0" smtClean="0">
                <a:solidFill>
                  <a:srgbClr val="0070C0"/>
                </a:solidFill>
              </a:rPr>
              <a:t>Welsh Bronze Award: </a:t>
            </a:r>
            <a:r>
              <a:rPr lang="en-GB" dirty="0" smtClean="0"/>
              <a:t>2024 (Verification of the Silver </a:t>
            </a:r>
            <a:r>
              <a:rPr lang="en-GB" dirty="0"/>
              <a:t>A</a:t>
            </a:r>
            <a:r>
              <a:rPr lang="en-GB" dirty="0" smtClean="0"/>
              <a:t>ward pending for </a:t>
            </a:r>
            <a:r>
              <a:rPr lang="en-GB" dirty="0"/>
              <a:t>E</a:t>
            </a:r>
            <a:r>
              <a:rPr lang="en-GB" dirty="0" smtClean="0"/>
              <a:t>aster 2024)</a:t>
            </a:r>
          </a:p>
          <a:p>
            <a:pPr marL="0" indent="0">
              <a:buNone/>
            </a:pPr>
            <a:r>
              <a:rPr lang="en-GB" b="1" u="sng" dirty="0" smtClean="0">
                <a:solidFill>
                  <a:srgbClr val="0070C0"/>
                </a:solidFill>
              </a:rPr>
              <a:t>Eco Gold Award: 2024 </a:t>
            </a:r>
            <a:r>
              <a:rPr lang="en-GB" dirty="0" smtClean="0"/>
              <a:t>(Pending Summer 2024)</a:t>
            </a:r>
          </a:p>
          <a:p>
            <a:pPr marL="0" indent="0">
              <a:buNone/>
            </a:pPr>
            <a:r>
              <a:rPr lang="en-GB" b="1" u="sng" dirty="0" smtClean="0">
                <a:solidFill>
                  <a:srgbClr val="0070C0"/>
                </a:solidFill>
              </a:rPr>
              <a:t>P4C</a:t>
            </a:r>
            <a:r>
              <a:rPr lang="en-GB" dirty="0" smtClean="0"/>
              <a:t>: Well being Award: 2024</a:t>
            </a:r>
            <a:endParaRPr lang="en-GB"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071" y="96557"/>
            <a:ext cx="955170" cy="1112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61811" y="96557"/>
            <a:ext cx="1051165" cy="1223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644630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E7B633D5-F7D7-FB37-EC57-28AFD61F0EE4}"/>
              </a:ext>
            </a:extLst>
          </p:cNvPr>
          <p:cNvSpPr txBox="1"/>
          <p:nvPr/>
        </p:nvSpPr>
        <p:spPr>
          <a:xfrm>
            <a:off x="435429" y="315686"/>
            <a:ext cx="11157857" cy="6740307"/>
          </a:xfrm>
          <a:prstGeom prst="rect">
            <a:avLst/>
          </a:prstGeom>
          <a:noFill/>
        </p:spPr>
        <p:txBody>
          <a:bodyPr wrap="square" rtlCol="0">
            <a:spAutoFit/>
          </a:bodyPr>
          <a:lstStyle/>
          <a:p>
            <a:pPr algn="ctr"/>
            <a:r>
              <a:rPr lang="en-GB" sz="2400" b="1" u="sng" dirty="0">
                <a:latin typeface="Comic Sans MS" panose="030F0702030302020204" pitchFamily="66" charset="0"/>
              </a:rPr>
              <a:t>Uniform and PE </a:t>
            </a:r>
            <a:r>
              <a:rPr lang="en-GB" sz="2400" b="1" u="sng" dirty="0" smtClean="0">
                <a:latin typeface="Comic Sans MS" panose="030F0702030302020204" pitchFamily="66" charset="0"/>
              </a:rPr>
              <a:t>Kit</a:t>
            </a:r>
          </a:p>
          <a:p>
            <a:pPr algn="ctr"/>
            <a:r>
              <a:rPr lang="en-GB" sz="2400" b="1" u="sng" dirty="0" err="1">
                <a:solidFill>
                  <a:srgbClr val="0070C0"/>
                </a:solidFill>
                <a:latin typeface="Comic Sans MS" panose="030F0702030302020204" pitchFamily="66" charset="0"/>
              </a:rPr>
              <a:t>Gwisg</a:t>
            </a:r>
            <a:r>
              <a:rPr lang="en-GB" sz="2400" b="1" u="sng" dirty="0">
                <a:solidFill>
                  <a:srgbClr val="0070C0"/>
                </a:solidFill>
                <a:latin typeface="Comic Sans MS" panose="030F0702030302020204" pitchFamily="66" charset="0"/>
              </a:rPr>
              <a:t> ac </a:t>
            </a:r>
            <a:r>
              <a:rPr lang="en-GB" sz="2400" b="1" u="sng" dirty="0" err="1">
                <a:solidFill>
                  <a:srgbClr val="0070C0"/>
                </a:solidFill>
                <a:latin typeface="Comic Sans MS" panose="030F0702030302020204" pitchFamily="66" charset="0"/>
              </a:rPr>
              <a:t>Addysg</a:t>
            </a:r>
            <a:r>
              <a:rPr lang="en-GB" sz="2400" b="1" u="sng" dirty="0">
                <a:solidFill>
                  <a:srgbClr val="0070C0"/>
                </a:solidFill>
                <a:latin typeface="Comic Sans MS" panose="030F0702030302020204" pitchFamily="66" charset="0"/>
              </a:rPr>
              <a:t> </a:t>
            </a:r>
            <a:r>
              <a:rPr lang="en-GB" sz="2400" b="1" u="sng" dirty="0" smtClean="0">
                <a:solidFill>
                  <a:srgbClr val="0070C0"/>
                </a:solidFill>
                <a:latin typeface="Comic Sans MS" panose="030F0702030302020204" pitchFamily="66" charset="0"/>
              </a:rPr>
              <a:t>Kit </a:t>
            </a:r>
            <a:r>
              <a:rPr lang="en-GB" sz="2400" b="1" u="sng" dirty="0" err="1" smtClean="0">
                <a:solidFill>
                  <a:srgbClr val="0070C0"/>
                </a:solidFill>
                <a:latin typeface="Comic Sans MS" panose="030F0702030302020204" pitchFamily="66" charset="0"/>
              </a:rPr>
              <a:t>Gorfforol</a:t>
            </a:r>
            <a:r>
              <a:rPr lang="en-GB" sz="2400" b="1" u="sng" dirty="0" smtClean="0">
                <a:solidFill>
                  <a:srgbClr val="0070C0"/>
                </a:solidFill>
                <a:latin typeface="Comic Sans MS" panose="030F0702030302020204" pitchFamily="66" charset="0"/>
              </a:rPr>
              <a:t> </a:t>
            </a:r>
            <a:endParaRPr lang="en-GB" sz="2400" b="1" u="sng" dirty="0">
              <a:solidFill>
                <a:srgbClr val="0070C0"/>
              </a:solidFill>
              <a:latin typeface="Comic Sans MS" panose="030F0702030302020204" pitchFamily="66" charset="0"/>
            </a:endParaRPr>
          </a:p>
          <a:p>
            <a:endParaRPr lang="en-GB" sz="2400" dirty="0">
              <a:latin typeface="Comic Sans MS" panose="030F0702030302020204" pitchFamily="66" charset="0"/>
            </a:endParaRPr>
          </a:p>
          <a:p>
            <a:r>
              <a:rPr lang="en-GB" sz="2400" b="1" u="sng" dirty="0">
                <a:latin typeface="Comic Sans MS" panose="030F0702030302020204" pitchFamily="66" charset="0"/>
              </a:rPr>
              <a:t>Uniform</a:t>
            </a:r>
          </a:p>
          <a:p>
            <a:endParaRPr lang="en-GB" sz="2400" b="1" u="sng" dirty="0">
              <a:latin typeface="Comic Sans MS" panose="030F0702030302020204" pitchFamily="66" charset="0"/>
            </a:endParaRPr>
          </a:p>
          <a:p>
            <a:r>
              <a:rPr lang="en-GB" sz="2400" u="sng" dirty="0">
                <a:latin typeface="Comic Sans MS" panose="030F0702030302020204" pitchFamily="66" charset="0"/>
              </a:rPr>
              <a:t>Boys:</a:t>
            </a:r>
            <a:r>
              <a:rPr lang="en-GB" sz="2400" dirty="0">
                <a:latin typeface="Comic Sans MS" panose="030F0702030302020204" pitchFamily="66" charset="0"/>
              </a:rPr>
              <a:t>										</a:t>
            </a:r>
            <a:endParaRPr lang="en-GB" sz="2400" u="sng" dirty="0">
              <a:latin typeface="Comic Sans MS" panose="030F0702030302020204" pitchFamily="66" charset="0"/>
            </a:endParaRPr>
          </a:p>
          <a:p>
            <a:r>
              <a:rPr lang="en-GB" sz="2400" dirty="0">
                <a:latin typeface="Comic Sans MS" panose="030F0702030302020204" pitchFamily="66" charset="0"/>
              </a:rPr>
              <a:t>Grey trousers </a:t>
            </a:r>
          </a:p>
          <a:p>
            <a:r>
              <a:rPr lang="en-GB" sz="2400" dirty="0">
                <a:latin typeface="Comic Sans MS" panose="030F0702030302020204" pitchFamily="66" charset="0"/>
              </a:rPr>
              <a:t>Yellow polo shirt</a:t>
            </a:r>
          </a:p>
          <a:p>
            <a:r>
              <a:rPr lang="en-GB" sz="2400" dirty="0">
                <a:latin typeface="Comic Sans MS" panose="030F0702030302020204" pitchFamily="66" charset="0"/>
              </a:rPr>
              <a:t>Grey jumper </a:t>
            </a:r>
          </a:p>
          <a:p>
            <a:r>
              <a:rPr lang="en-GB" sz="2400" dirty="0">
                <a:latin typeface="Comic Sans MS" panose="030F0702030302020204" pitchFamily="66" charset="0"/>
              </a:rPr>
              <a:t>Black school shoes</a:t>
            </a:r>
          </a:p>
          <a:p>
            <a:endParaRPr lang="en-GB" sz="2400" dirty="0">
              <a:latin typeface="Comic Sans MS" panose="030F0702030302020204" pitchFamily="66" charset="0"/>
            </a:endParaRPr>
          </a:p>
          <a:p>
            <a:endParaRPr lang="en-GB" sz="2400" dirty="0">
              <a:latin typeface="Comic Sans MS" panose="030F0702030302020204" pitchFamily="66" charset="0"/>
            </a:endParaRPr>
          </a:p>
          <a:p>
            <a:r>
              <a:rPr lang="en-GB" sz="2400" b="1" u="sng" dirty="0">
                <a:latin typeface="Comic Sans MS" panose="030F0702030302020204" pitchFamily="66" charset="0"/>
              </a:rPr>
              <a:t>PE Kit</a:t>
            </a:r>
          </a:p>
          <a:p>
            <a:r>
              <a:rPr lang="en-GB" sz="2400" dirty="0">
                <a:latin typeface="Comic Sans MS" panose="030F0702030302020204" pitchFamily="66" charset="0"/>
              </a:rPr>
              <a:t>Children need to  wear a white t-shirt and navy shorts/leggings/joggers and black trainers. No jewellery on PE days. Newly pierced ears will need to be covered at home with plasters.   </a:t>
            </a:r>
          </a:p>
          <a:p>
            <a:endParaRPr lang="en-GB" sz="2400" dirty="0">
              <a:latin typeface="Comic Sans MS" panose="030F0702030302020204" pitchFamily="66" charset="0"/>
            </a:endParaRPr>
          </a:p>
          <a:p>
            <a:r>
              <a:rPr lang="en-GB" sz="2400" dirty="0">
                <a:latin typeface="Comic Sans MS" panose="030F0702030302020204" pitchFamily="66" charset="0"/>
              </a:rPr>
              <a:t>Please remember to label everything!</a:t>
            </a:r>
          </a:p>
        </p:txBody>
      </p:sp>
      <p:sp>
        <p:nvSpPr>
          <p:cNvPr id="4" name="TextBox 3">
            <a:extLst>
              <a:ext uri="{FF2B5EF4-FFF2-40B4-BE49-F238E27FC236}">
                <a16:creationId xmlns:a16="http://schemas.microsoft.com/office/drawing/2014/main" xmlns="" id="{ED5098AE-C033-756C-022A-FE57855633A8}"/>
              </a:ext>
            </a:extLst>
          </p:cNvPr>
          <p:cNvSpPr txBox="1"/>
          <p:nvPr/>
        </p:nvSpPr>
        <p:spPr>
          <a:xfrm>
            <a:off x="5660571" y="1763877"/>
            <a:ext cx="6096000" cy="2677656"/>
          </a:xfrm>
          <a:prstGeom prst="rect">
            <a:avLst/>
          </a:prstGeom>
          <a:noFill/>
        </p:spPr>
        <p:txBody>
          <a:bodyPr wrap="square">
            <a:spAutoFit/>
          </a:bodyPr>
          <a:lstStyle/>
          <a:p>
            <a:r>
              <a:rPr lang="en-GB" sz="2400" u="sng" dirty="0">
                <a:latin typeface="Comic Sans MS" panose="030F0702030302020204" pitchFamily="66" charset="0"/>
              </a:rPr>
              <a:t>Girls</a:t>
            </a:r>
          </a:p>
          <a:p>
            <a:r>
              <a:rPr lang="en-GB" sz="2400" dirty="0">
                <a:latin typeface="Comic Sans MS" panose="030F0702030302020204" pitchFamily="66" charset="0"/>
              </a:rPr>
              <a:t>Grey skirt/dress</a:t>
            </a:r>
          </a:p>
          <a:p>
            <a:r>
              <a:rPr lang="en-GB" sz="2400" dirty="0">
                <a:latin typeface="Comic Sans MS" panose="030F0702030302020204" pitchFamily="66" charset="0"/>
              </a:rPr>
              <a:t>Yellow polo shirt Grey jumper or cardigan </a:t>
            </a:r>
          </a:p>
          <a:p>
            <a:r>
              <a:rPr lang="en-GB" sz="2400" dirty="0">
                <a:latin typeface="Comic Sans MS" panose="030F0702030302020204" pitchFamily="66" charset="0"/>
              </a:rPr>
              <a:t>Summer – White and yellow check cotton dresses </a:t>
            </a:r>
          </a:p>
          <a:p>
            <a:r>
              <a:rPr lang="en-GB" sz="2400" dirty="0">
                <a:latin typeface="Comic Sans MS" panose="030F0702030302020204" pitchFamily="66" charset="0"/>
              </a:rPr>
              <a:t>Black school shoes</a:t>
            </a:r>
          </a:p>
          <a:p>
            <a:r>
              <a:rPr lang="en-GB" sz="2400" dirty="0">
                <a:latin typeface="Comic Sans MS" panose="030F0702030302020204" pitchFamily="66" charset="0"/>
              </a:rPr>
              <a:t>	</a:t>
            </a:r>
            <a:endParaRPr lang="en-GB" sz="24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176" y="96557"/>
            <a:ext cx="849973" cy="989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69423" y="98686"/>
            <a:ext cx="847725" cy="98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837671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FE8C966-166E-DEA1-CAFD-456F11EBF60F}"/>
              </a:ext>
            </a:extLst>
          </p:cNvPr>
          <p:cNvSpPr txBox="1"/>
          <p:nvPr/>
        </p:nvSpPr>
        <p:spPr>
          <a:xfrm>
            <a:off x="348343" y="272534"/>
            <a:ext cx="11495313" cy="6001643"/>
          </a:xfrm>
          <a:prstGeom prst="rect">
            <a:avLst/>
          </a:prstGeom>
          <a:noFill/>
        </p:spPr>
        <p:txBody>
          <a:bodyPr wrap="square">
            <a:spAutoFit/>
          </a:bodyPr>
          <a:lstStyle/>
          <a:p>
            <a:pPr algn="ctr"/>
            <a:r>
              <a:rPr lang="en-GB" sz="4800" b="1" u="sng" dirty="0" smtClean="0">
                <a:latin typeface="Comic Sans MS" panose="030F0702030302020204" pitchFamily="66" charset="0"/>
              </a:rPr>
              <a:t>Communication /</a:t>
            </a:r>
            <a:r>
              <a:rPr lang="en-GB" sz="4800" b="1" u="sng" dirty="0" err="1" smtClean="0">
                <a:solidFill>
                  <a:srgbClr val="0070C0"/>
                </a:solidFill>
                <a:latin typeface="Comic Sans MS" panose="030F0702030302020204" pitchFamily="66" charset="0"/>
              </a:rPr>
              <a:t>Cyfathrebiad</a:t>
            </a:r>
            <a:endParaRPr lang="en-GB" sz="4400" b="1" u="sng" dirty="0">
              <a:solidFill>
                <a:srgbClr val="0070C0"/>
              </a:solidFill>
              <a:latin typeface="Comic Sans MS" panose="030F0702030302020204" pitchFamily="66" charset="0"/>
            </a:endParaRPr>
          </a:p>
          <a:p>
            <a:r>
              <a:rPr lang="en-GB" sz="2400" u="sng" dirty="0">
                <a:solidFill>
                  <a:srgbClr val="0070C0"/>
                </a:solidFill>
                <a:latin typeface="Comic Sans MS" panose="030F0702030302020204" pitchFamily="66" charset="0"/>
              </a:rPr>
              <a:t>Dojo</a:t>
            </a:r>
          </a:p>
          <a:p>
            <a:r>
              <a:rPr lang="en-GB" sz="2400" dirty="0">
                <a:latin typeface="Comic Sans MS" panose="030F0702030302020204" pitchFamily="66" charset="0"/>
              </a:rPr>
              <a:t>- Receive messages about whole school activities as well as messages specifically for your child's class.</a:t>
            </a:r>
          </a:p>
          <a:p>
            <a:r>
              <a:rPr lang="en-GB" sz="2400" dirty="0">
                <a:latin typeface="Comic Sans MS" panose="030F0702030302020204" pitchFamily="66" charset="0"/>
              </a:rPr>
              <a:t>- Calendar of upcoming events.</a:t>
            </a:r>
          </a:p>
          <a:p>
            <a:r>
              <a:rPr lang="en-GB" sz="2400" dirty="0">
                <a:latin typeface="Comic Sans MS" panose="030F0702030302020204" pitchFamily="66" charset="0"/>
              </a:rPr>
              <a:t>- Send urgent private messages to your child’s class teacher.</a:t>
            </a:r>
          </a:p>
          <a:p>
            <a:endParaRPr lang="en-GB" sz="2400" dirty="0">
              <a:latin typeface="Comic Sans MS" panose="030F0702030302020204" pitchFamily="66" charset="0"/>
            </a:endParaRPr>
          </a:p>
          <a:p>
            <a:r>
              <a:rPr lang="en-GB" sz="2400" u="sng" dirty="0">
                <a:solidFill>
                  <a:srgbClr val="0070C0"/>
                </a:solidFill>
                <a:latin typeface="Comic Sans MS" panose="030F0702030302020204" pitchFamily="66" charset="0"/>
              </a:rPr>
              <a:t>Website</a:t>
            </a:r>
          </a:p>
          <a:p>
            <a:r>
              <a:rPr lang="en-GB" sz="2400" dirty="0">
                <a:latin typeface="Comic Sans MS" panose="030F0702030302020204" pitchFamily="66" charset="0"/>
              </a:rPr>
              <a:t>- Our week shows a gallery of photos of what your child has been doing that week with a short explanation.</a:t>
            </a:r>
          </a:p>
          <a:p>
            <a:r>
              <a:rPr lang="en-GB" sz="2400" dirty="0">
                <a:latin typeface="Comic Sans MS" panose="030F0702030302020204" pitchFamily="66" charset="0"/>
              </a:rPr>
              <a:t>- All other important information, including policies, after school clubs etc.</a:t>
            </a:r>
          </a:p>
          <a:p>
            <a:endParaRPr lang="en-GB" sz="2400" dirty="0">
              <a:latin typeface="Comic Sans MS" panose="030F0702030302020204" pitchFamily="66" charset="0"/>
            </a:endParaRPr>
          </a:p>
          <a:p>
            <a:r>
              <a:rPr lang="en-GB" sz="2400" u="sng" dirty="0">
                <a:solidFill>
                  <a:srgbClr val="0070C0"/>
                </a:solidFill>
                <a:latin typeface="Comic Sans MS" panose="030F0702030302020204" pitchFamily="66" charset="0"/>
              </a:rPr>
              <a:t>Twitter</a:t>
            </a:r>
          </a:p>
          <a:p>
            <a:r>
              <a:rPr lang="en-GB" sz="2400" dirty="0">
                <a:latin typeface="Comic Sans MS" panose="030F0702030302020204" pitchFamily="66" charset="0"/>
              </a:rPr>
              <a:t>- Your child’s teacher will post up to three tweets a week of activities they are completing.</a:t>
            </a: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343" y="68417"/>
            <a:ext cx="847725" cy="98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95389" y="68417"/>
            <a:ext cx="847725" cy="987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814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ED9BEB32-64CB-E562-964A-7783C42121BD}"/>
              </a:ext>
            </a:extLst>
          </p:cNvPr>
          <p:cNvSpPr txBox="1"/>
          <p:nvPr/>
        </p:nvSpPr>
        <p:spPr>
          <a:xfrm>
            <a:off x="493614" y="66188"/>
            <a:ext cx="11280298" cy="6184642"/>
          </a:xfrm>
          <a:prstGeom prst="rect">
            <a:avLst/>
          </a:prstGeom>
          <a:noFill/>
        </p:spPr>
        <p:txBody>
          <a:bodyPr wrap="square">
            <a:spAutoFit/>
          </a:bodyPr>
          <a:lstStyle/>
          <a:p>
            <a:pPr algn="ctr">
              <a:lnSpc>
                <a:spcPct val="80000"/>
              </a:lnSpc>
              <a:spcAft>
                <a:spcPts val="800"/>
              </a:spcAft>
            </a:pPr>
            <a:endParaRPr lang="en-GB" sz="4000" b="1" u="sng" kern="1200" dirty="0" smtClean="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endParaRPr>
          </a:p>
          <a:p>
            <a:pPr algn="ctr">
              <a:lnSpc>
                <a:spcPct val="80000"/>
              </a:lnSpc>
              <a:spcAft>
                <a:spcPts val="800"/>
              </a:spcAft>
            </a:pPr>
            <a:r>
              <a:rPr lang="en-GB" sz="2000" b="1" u="sng" kern="1200" dirty="0" smtClean="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Keeping </a:t>
            </a:r>
            <a:r>
              <a:rPr lang="en-GB" sz="2000" b="1" u="sng"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your child safe is our key priority at St Joseph’s Primary </a:t>
            </a:r>
            <a:endParaRPr lang="en-GB" sz="2000" b="1" u="sng" kern="1200" dirty="0" smtClean="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endParaRPr>
          </a:p>
          <a:p>
            <a:pPr algn="ctr">
              <a:lnSpc>
                <a:spcPct val="80000"/>
              </a:lnSpc>
              <a:spcAft>
                <a:spcPts val="800"/>
              </a:spcAft>
            </a:pPr>
            <a:endParaRPr lang="en-GB" sz="2000" b="1" u="sng" dirty="0" smtClean="0">
              <a:solidFill>
                <a:srgbClr val="000000"/>
              </a:solidFill>
              <a:latin typeface="Comic Sans MS" panose="030F0702030302020204" pitchFamily="66" charset="0"/>
              <a:ea typeface="Times New Roman" panose="02020603050405020304" pitchFamily="18" charset="0"/>
              <a:cs typeface="Times New Roman" panose="02020603050405020304" pitchFamily="18" charset="0"/>
            </a:endParaRPr>
          </a:p>
          <a:p>
            <a:pPr algn="ctr">
              <a:lnSpc>
                <a:spcPct val="80000"/>
              </a:lnSpc>
              <a:spcAft>
                <a:spcPts val="800"/>
              </a:spcAft>
            </a:pPr>
            <a:r>
              <a:rPr lang="en-GB" sz="2000" b="1" u="sng" dirty="0" err="1" smtClean="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Cadw</a:t>
            </a:r>
            <a:r>
              <a:rPr lang="en-GB" sz="2000" b="1" u="sng" dirty="0" smtClean="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eich</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plentyn</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yn</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ddiogel</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yw</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ein</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prif</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flaenoriaeth</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yn</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Ysgol</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Gynradd</a:t>
            </a:r>
            <a:r>
              <a:rPr lang="en-GB" sz="2000" b="1" u="sng" dirty="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smtClean="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Joseff</a:t>
            </a:r>
            <a:r>
              <a:rPr lang="en-GB" sz="2000" b="1" u="sng" dirty="0" smtClean="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r>
              <a:rPr lang="en-GB" sz="2000" b="1" u="sng" dirty="0" err="1" smtClean="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Sant</a:t>
            </a:r>
            <a:r>
              <a:rPr lang="en-GB" sz="2000" b="1" u="sng" dirty="0" smtClean="0">
                <a:solidFill>
                  <a:srgbClr val="0070C0"/>
                </a:solidFill>
                <a:latin typeface="Comic Sans MS" panose="030F0702030302020204" pitchFamily="66" charset="0"/>
                <a:ea typeface="Times New Roman" panose="02020603050405020304" pitchFamily="18" charset="0"/>
                <a:cs typeface="Times New Roman" panose="02020603050405020304" pitchFamily="18" charset="0"/>
              </a:rPr>
              <a:t> </a:t>
            </a:r>
            <a:endParaRPr lang="en-GB" sz="20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Lst>
            </a:pPr>
            <a:r>
              <a:rPr lang="en-GB" sz="2400" b="1" i="1" u="sng" kern="100" dirty="0">
                <a:solidFill>
                  <a:srgbClr val="00B050"/>
                </a:solidFill>
                <a:effectLst/>
                <a:latin typeface="Comic Sans MS" panose="030F0702030302020204" pitchFamily="66" charset="0"/>
                <a:ea typeface="Cambria" panose="02040503050406030204" pitchFamily="18" charset="0"/>
                <a:cs typeface="Calibri" panose="020F0502020204030204" pitchFamily="34" charset="0"/>
              </a:rPr>
              <a:t>Article 19 </a:t>
            </a:r>
            <a:r>
              <a:rPr lang="en-GB" sz="2400" b="1" i="1" kern="100" dirty="0">
                <a:solidFill>
                  <a:srgbClr val="FF0000"/>
                </a:solidFill>
                <a:effectLst/>
                <a:latin typeface="Comic Sans MS" panose="030F0702030302020204" pitchFamily="66" charset="0"/>
                <a:ea typeface="Cambria" panose="02040503050406030204" pitchFamily="18" charset="0"/>
                <a:cs typeface="Calibri" panose="020F0502020204030204" pitchFamily="34" charset="0"/>
              </a:rPr>
              <a:t>– You should not be harmed and be looked after and kept safe </a:t>
            </a:r>
            <a:r>
              <a:rPr lang="en-GB" sz="24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a:t>
            </a:r>
            <a:endParaRPr lang="en-GB" sz="24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80000"/>
              </a:lnSpc>
              <a:spcAft>
                <a:spcPts val="800"/>
              </a:spcAft>
            </a:pPr>
            <a:r>
              <a:rPr lang="en-GB" sz="24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If your child tells a member of school staff that they have been hurt by another adult or is going to be hurt then that member of staff has a </a:t>
            </a:r>
            <a:r>
              <a:rPr lang="en-GB" sz="2400" b="1"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duty to report</a:t>
            </a:r>
            <a:r>
              <a:rPr lang="en-GB" sz="24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 this to the School’s Designated Safeguarding Person, Mrs Alexandra Riordan.</a:t>
            </a:r>
            <a:endParaRPr lang="en-GB" sz="24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80000"/>
              </a:lnSpc>
              <a:spcAft>
                <a:spcPts val="800"/>
              </a:spcAft>
            </a:pPr>
            <a:r>
              <a:rPr lang="en-GB" sz="24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The Designated Safeguarding Person will sometimes need to share this information with Cardiff Children’s Services for advice and support. You may be informed that this is happening unless advised otherwise by Children’s Services.</a:t>
            </a:r>
            <a:endParaRPr lang="en-GB" sz="24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80000"/>
              </a:lnSpc>
              <a:spcAft>
                <a:spcPts val="800"/>
              </a:spcAft>
            </a:pPr>
            <a:r>
              <a:rPr lang="en-GB" sz="24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Please understand that when we do this, we are following the Wales Safeguarding Procedures and not making any judgements about families.</a:t>
            </a:r>
            <a:endParaRPr lang="en-GB" sz="2400" kern="1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80000"/>
              </a:lnSpc>
              <a:spcAft>
                <a:spcPts val="800"/>
              </a:spcAft>
            </a:pPr>
            <a:r>
              <a:rPr lang="en-GB" sz="24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“The needs of the child come first”</a:t>
            </a:r>
            <a:endParaRPr lang="en-GB" sz="2400" kern="100" dirty="0">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xmlns="" id="{18702870-35FE-D5C2-A67E-BC6A4BA57353}"/>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926" y="66188"/>
            <a:ext cx="650702" cy="757952"/>
          </a:xfrm>
          <a:prstGeom prst="rect">
            <a:avLst/>
          </a:prstGeom>
          <a:noFill/>
          <a:ln>
            <a:noFill/>
          </a:ln>
        </p:spPr>
      </p:pic>
      <p:pic>
        <p:nvPicPr>
          <p:cNvPr id="5" name="Picture 4">
            <a:extLst>
              <a:ext uri="{FF2B5EF4-FFF2-40B4-BE49-F238E27FC236}">
                <a16:creationId xmlns:a16="http://schemas.microsoft.com/office/drawing/2014/main" xmlns="" id="{F9F9D63A-B3C2-3493-BF0D-408E9931E75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523058" y="66188"/>
            <a:ext cx="583074" cy="679177"/>
          </a:xfrm>
          <a:prstGeom prst="rect">
            <a:avLst/>
          </a:prstGeom>
          <a:noFill/>
          <a:ln>
            <a:noFill/>
          </a:ln>
        </p:spPr>
      </p:pic>
    </p:spTree>
    <p:extLst>
      <p:ext uri="{BB962C8B-B14F-4D97-AF65-F5344CB8AC3E}">
        <p14:creationId xmlns:p14="http://schemas.microsoft.com/office/powerpoint/2010/main" val="8701046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B5E9D059-51DD-9D82-5393-5FD22BB2CF6C}"/>
              </a:ext>
            </a:extLst>
          </p:cNvPr>
          <p:cNvSpPr txBox="1"/>
          <p:nvPr/>
        </p:nvSpPr>
        <p:spPr>
          <a:xfrm>
            <a:off x="328794" y="430358"/>
            <a:ext cx="11461302" cy="5310813"/>
          </a:xfrm>
          <a:prstGeom prst="rect">
            <a:avLst/>
          </a:prstGeom>
          <a:noFill/>
        </p:spPr>
        <p:txBody>
          <a:bodyPr wrap="square">
            <a:spAutoFit/>
          </a:bodyPr>
          <a:lstStyle/>
          <a:p>
            <a:pPr algn="ctr">
              <a:lnSpc>
                <a:spcPct val="107000"/>
              </a:lnSpc>
              <a:spcAft>
                <a:spcPts val="800"/>
              </a:spcAft>
            </a:pPr>
            <a:r>
              <a:rPr lang="en-GB" sz="3600" b="1" u="sng" dirty="0">
                <a:effectLst/>
                <a:latin typeface="Comic Sans MS" panose="030F0702030302020204" pitchFamily="66" charset="0"/>
                <a:ea typeface="Calibri" panose="020F0502020204030204" pitchFamily="34" charset="0"/>
                <a:cs typeface="Times New Roman" panose="02020603050405020304" pitchFamily="18" charset="0"/>
              </a:rPr>
              <a:t>Late pick up from schools – information for parents/carers</a:t>
            </a:r>
            <a:endParaRPr lang="en-GB" sz="3600" dirty="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000" b="1" dirty="0">
                <a:effectLst/>
                <a:latin typeface="Comic Sans MS" panose="030F0702030302020204" pitchFamily="66" charset="0"/>
                <a:ea typeface="Calibri" panose="020F0502020204030204" pitchFamily="34" charset="0"/>
                <a:cs typeface="Times New Roman" panose="02020603050405020304" pitchFamily="18" charset="0"/>
              </a:rPr>
              <a:t>Arriving late to collect your child from school can be extremely distressing for them. </a:t>
            </a:r>
          </a:p>
          <a:p>
            <a:pPr algn="ctr">
              <a:lnSpc>
                <a:spcPct val="107000"/>
              </a:lnSpc>
              <a:spcAft>
                <a:spcPts val="800"/>
              </a:spcAft>
            </a:pPr>
            <a:r>
              <a:rPr lang="en-GB" sz="2000" b="1" dirty="0">
                <a:effectLst/>
                <a:latin typeface="Comic Sans MS" panose="030F0702030302020204" pitchFamily="66" charset="0"/>
                <a:ea typeface="Calibri" panose="020F0502020204030204" pitchFamily="34" charset="0"/>
                <a:cs typeface="Times New Roman" panose="02020603050405020304" pitchFamily="18" charset="0"/>
              </a:rPr>
              <a:t>You are expected to collect your child promptly at the end of the school day. If there is an occasion where you feel that you may be late in arriving due to traffic etc  please can you contact the school office immediately? </a:t>
            </a:r>
          </a:p>
          <a:p>
            <a:pPr algn="ctr">
              <a:lnSpc>
                <a:spcPct val="107000"/>
              </a:lnSpc>
              <a:spcAft>
                <a:spcPts val="800"/>
              </a:spcAft>
            </a:pPr>
            <a:r>
              <a:rPr lang="en-GB" sz="2000" b="1" dirty="0">
                <a:effectLst/>
                <a:latin typeface="Comic Sans MS" panose="030F0702030302020204" pitchFamily="66" charset="0"/>
                <a:ea typeface="Calibri" panose="020F0502020204030204" pitchFamily="34" charset="0"/>
                <a:cs typeface="Times New Roman" panose="02020603050405020304" pitchFamily="18" charset="0"/>
              </a:rPr>
              <a:t>If you are regularly late for school pick up, then school will have to address this issue with you. In the first instance we will discuss this with you and endeavour to support you if you are experiencing difficulties. If this continues, we will issue you with a warning letter outlining that regular late picks up will have a negative impact upon your child’s emotional wellbeing and if it continues then school will have to follow Local Authority Child Protection Procedures. </a:t>
            </a:r>
            <a:endParaRPr lang="en-GB" sz="2000" b="1" dirty="0" smtClean="0">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endParaRPr lang="en-GB" sz="2000" b="1" dirty="0">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xmlns="" id="{7DC9AA76-54C6-F008-81CB-11CCF94E1452}"/>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124" y="262139"/>
            <a:ext cx="844795" cy="984035"/>
          </a:xfrm>
          <a:prstGeom prst="rect">
            <a:avLst/>
          </a:prstGeom>
          <a:noFill/>
          <a:ln>
            <a:noFill/>
          </a:ln>
        </p:spPr>
      </p:pic>
      <p:pic>
        <p:nvPicPr>
          <p:cNvPr id="7" name="Picture 6">
            <a:extLst>
              <a:ext uri="{FF2B5EF4-FFF2-40B4-BE49-F238E27FC236}">
                <a16:creationId xmlns:a16="http://schemas.microsoft.com/office/drawing/2014/main" xmlns="" id="{E4BF6281-44DA-7758-4DE9-8ED78169B7D2}"/>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07303" y="270231"/>
            <a:ext cx="837848" cy="975943"/>
          </a:xfrm>
          <a:prstGeom prst="rect">
            <a:avLst/>
          </a:prstGeom>
          <a:noFill/>
          <a:ln>
            <a:noFill/>
          </a:ln>
        </p:spPr>
      </p:pic>
    </p:spTree>
    <p:extLst>
      <p:ext uri="{BB962C8B-B14F-4D97-AF65-F5344CB8AC3E}">
        <p14:creationId xmlns:p14="http://schemas.microsoft.com/office/powerpoint/2010/main" val="517855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err="1" smtClean="0">
                <a:solidFill>
                  <a:srgbClr val="0070C0"/>
                </a:solidFill>
              </a:rPr>
              <a:t>Diolch</a:t>
            </a:r>
            <a:endParaRPr lang="en-GB" b="1" u="sng" dirty="0">
              <a:solidFill>
                <a:srgbClr val="0070C0"/>
              </a:solidFill>
            </a:endParaRPr>
          </a:p>
        </p:txBody>
      </p:sp>
      <p:sp>
        <p:nvSpPr>
          <p:cNvPr id="3" name="Content Placeholder 2"/>
          <p:cNvSpPr>
            <a:spLocks noGrp="1"/>
          </p:cNvSpPr>
          <p:nvPr>
            <p:ph idx="1"/>
          </p:nvPr>
        </p:nvSpPr>
        <p:spPr/>
        <p:txBody>
          <a:bodyPr/>
          <a:lstStyle/>
          <a:p>
            <a:pPr marL="0" indent="0" algn="ctr">
              <a:buNone/>
            </a:pPr>
            <a:r>
              <a:rPr lang="en-GB" dirty="0" smtClean="0"/>
              <a:t>M</a:t>
            </a:r>
            <a:r>
              <a:rPr lang="en-GB" b="1" dirty="0" smtClean="0"/>
              <a:t>any thanks to all parents for attending the overview of learning and expectations in Saint Joseph’s </a:t>
            </a:r>
            <a:r>
              <a:rPr lang="en-GB" b="1" dirty="0"/>
              <a:t>P</a:t>
            </a:r>
            <a:r>
              <a:rPr lang="en-GB" b="1" dirty="0" smtClean="0"/>
              <a:t>rimary School.</a:t>
            </a:r>
          </a:p>
          <a:p>
            <a:pPr marL="0" indent="0" algn="ctr">
              <a:buNone/>
            </a:pPr>
            <a:endParaRPr lang="en-GB" b="1" dirty="0"/>
          </a:p>
          <a:p>
            <a:pPr marL="0" indent="0" algn="ctr">
              <a:buNone/>
            </a:pPr>
            <a:r>
              <a:rPr lang="en-GB" b="1" dirty="0" err="1">
                <a:solidFill>
                  <a:srgbClr val="0070C0"/>
                </a:solidFill>
              </a:rPr>
              <a:t>Diolch</a:t>
            </a:r>
            <a:r>
              <a:rPr lang="en-GB" b="1" dirty="0">
                <a:solidFill>
                  <a:srgbClr val="0070C0"/>
                </a:solidFill>
              </a:rPr>
              <a:t> </a:t>
            </a:r>
            <a:r>
              <a:rPr lang="en-GB" b="1" dirty="0" err="1">
                <a:solidFill>
                  <a:srgbClr val="0070C0"/>
                </a:solidFill>
              </a:rPr>
              <a:t>yn</a:t>
            </a:r>
            <a:r>
              <a:rPr lang="en-GB" b="1" dirty="0">
                <a:solidFill>
                  <a:srgbClr val="0070C0"/>
                </a:solidFill>
              </a:rPr>
              <a:t> </a:t>
            </a:r>
            <a:r>
              <a:rPr lang="en-GB" b="1" dirty="0" err="1">
                <a:solidFill>
                  <a:srgbClr val="0070C0"/>
                </a:solidFill>
              </a:rPr>
              <a:t>fawr</a:t>
            </a:r>
            <a:r>
              <a:rPr lang="en-GB" b="1" dirty="0">
                <a:solidFill>
                  <a:srgbClr val="0070C0"/>
                </a:solidFill>
              </a:rPr>
              <a:t> </a:t>
            </a:r>
            <a:r>
              <a:rPr lang="en-GB" b="1" dirty="0" err="1">
                <a:solidFill>
                  <a:srgbClr val="0070C0"/>
                </a:solidFill>
              </a:rPr>
              <a:t>i'r</a:t>
            </a:r>
            <a:r>
              <a:rPr lang="en-GB" b="1" dirty="0">
                <a:solidFill>
                  <a:srgbClr val="0070C0"/>
                </a:solidFill>
              </a:rPr>
              <a:t> </a:t>
            </a:r>
            <a:r>
              <a:rPr lang="en-GB" b="1" dirty="0" err="1">
                <a:solidFill>
                  <a:srgbClr val="0070C0"/>
                </a:solidFill>
              </a:rPr>
              <a:t>holl</a:t>
            </a:r>
            <a:r>
              <a:rPr lang="en-GB" b="1" dirty="0">
                <a:solidFill>
                  <a:srgbClr val="0070C0"/>
                </a:solidFill>
              </a:rPr>
              <a:t> </a:t>
            </a:r>
            <a:r>
              <a:rPr lang="en-GB" b="1" dirty="0" err="1">
                <a:solidFill>
                  <a:srgbClr val="0070C0"/>
                </a:solidFill>
              </a:rPr>
              <a:t>rieni</a:t>
            </a:r>
            <a:r>
              <a:rPr lang="en-GB" b="1" dirty="0">
                <a:solidFill>
                  <a:srgbClr val="0070C0"/>
                </a:solidFill>
              </a:rPr>
              <a:t> am </a:t>
            </a:r>
            <a:r>
              <a:rPr lang="en-GB" b="1" dirty="0" err="1">
                <a:solidFill>
                  <a:srgbClr val="0070C0"/>
                </a:solidFill>
              </a:rPr>
              <a:t>ddod</a:t>
            </a:r>
            <a:r>
              <a:rPr lang="en-GB" b="1" dirty="0">
                <a:solidFill>
                  <a:srgbClr val="0070C0"/>
                </a:solidFill>
              </a:rPr>
              <a:t> </a:t>
            </a:r>
            <a:r>
              <a:rPr lang="en-GB" b="1" dirty="0" err="1">
                <a:solidFill>
                  <a:srgbClr val="0070C0"/>
                </a:solidFill>
              </a:rPr>
              <a:t>i'r</a:t>
            </a:r>
            <a:r>
              <a:rPr lang="en-GB" b="1" dirty="0">
                <a:solidFill>
                  <a:srgbClr val="0070C0"/>
                </a:solidFill>
              </a:rPr>
              <a:t> </a:t>
            </a:r>
            <a:r>
              <a:rPr lang="en-GB" b="1" dirty="0" err="1">
                <a:solidFill>
                  <a:srgbClr val="0070C0"/>
                </a:solidFill>
              </a:rPr>
              <a:t>trosolwg</a:t>
            </a:r>
            <a:r>
              <a:rPr lang="en-GB" b="1" dirty="0">
                <a:solidFill>
                  <a:srgbClr val="0070C0"/>
                </a:solidFill>
              </a:rPr>
              <a:t> o </a:t>
            </a:r>
            <a:r>
              <a:rPr lang="en-GB" b="1" dirty="0" err="1">
                <a:solidFill>
                  <a:srgbClr val="0070C0"/>
                </a:solidFill>
              </a:rPr>
              <a:t>ddysgu</a:t>
            </a:r>
            <a:r>
              <a:rPr lang="en-GB" b="1" dirty="0">
                <a:solidFill>
                  <a:srgbClr val="0070C0"/>
                </a:solidFill>
              </a:rPr>
              <a:t> a </a:t>
            </a:r>
            <a:r>
              <a:rPr lang="en-GB" b="1" dirty="0" err="1">
                <a:solidFill>
                  <a:srgbClr val="0070C0"/>
                </a:solidFill>
              </a:rPr>
              <a:t>disgwyliadau</a:t>
            </a:r>
            <a:r>
              <a:rPr lang="en-GB" b="1" dirty="0">
                <a:solidFill>
                  <a:srgbClr val="0070C0"/>
                </a:solidFill>
              </a:rPr>
              <a:t> </a:t>
            </a:r>
            <a:r>
              <a:rPr lang="en-GB" b="1" dirty="0" err="1">
                <a:solidFill>
                  <a:srgbClr val="0070C0"/>
                </a:solidFill>
              </a:rPr>
              <a:t>yn</a:t>
            </a:r>
            <a:r>
              <a:rPr lang="en-GB" b="1" dirty="0">
                <a:solidFill>
                  <a:srgbClr val="0070C0"/>
                </a:solidFill>
              </a:rPr>
              <a:t> </a:t>
            </a:r>
            <a:r>
              <a:rPr lang="en-GB" b="1" dirty="0" err="1">
                <a:solidFill>
                  <a:srgbClr val="0070C0"/>
                </a:solidFill>
              </a:rPr>
              <a:t>Ysgol</a:t>
            </a:r>
            <a:r>
              <a:rPr lang="en-GB" b="1" dirty="0">
                <a:solidFill>
                  <a:srgbClr val="0070C0"/>
                </a:solidFill>
              </a:rPr>
              <a:t> </a:t>
            </a:r>
            <a:r>
              <a:rPr lang="en-GB" b="1" dirty="0" err="1">
                <a:solidFill>
                  <a:srgbClr val="0070C0"/>
                </a:solidFill>
              </a:rPr>
              <a:t>Gynradd</a:t>
            </a:r>
            <a:r>
              <a:rPr lang="en-GB" b="1" dirty="0">
                <a:solidFill>
                  <a:srgbClr val="0070C0"/>
                </a:solidFill>
              </a:rPr>
              <a:t> </a:t>
            </a:r>
            <a:r>
              <a:rPr lang="en-GB" b="1" dirty="0" err="1" smtClean="0">
                <a:solidFill>
                  <a:srgbClr val="0070C0"/>
                </a:solidFill>
              </a:rPr>
              <a:t>Joseff</a:t>
            </a:r>
            <a:r>
              <a:rPr lang="en-GB" b="1" dirty="0" smtClean="0">
                <a:solidFill>
                  <a:srgbClr val="0070C0"/>
                </a:solidFill>
              </a:rPr>
              <a:t> </a:t>
            </a:r>
            <a:r>
              <a:rPr lang="en-GB" b="1" dirty="0" err="1">
                <a:solidFill>
                  <a:srgbClr val="0070C0"/>
                </a:solidFill>
              </a:rPr>
              <a:t>S</a:t>
            </a:r>
            <a:r>
              <a:rPr lang="en-GB" b="1" dirty="0" err="1" smtClean="0">
                <a:solidFill>
                  <a:srgbClr val="0070C0"/>
                </a:solidFill>
              </a:rPr>
              <a:t>ant</a:t>
            </a:r>
            <a:r>
              <a:rPr lang="en-GB" b="1" dirty="0" smtClean="0">
                <a:solidFill>
                  <a:srgbClr val="0070C0"/>
                </a:solidFill>
              </a:rPr>
              <a:t>.</a:t>
            </a:r>
          </a:p>
          <a:p>
            <a:pPr marL="0" indent="0" algn="ctr">
              <a:buNone/>
            </a:pPr>
            <a:endParaRPr lang="en-GB" b="1" dirty="0">
              <a:solidFill>
                <a:srgbClr val="FF0000"/>
              </a:solidFill>
            </a:endParaRPr>
          </a:p>
          <a:p>
            <a:pPr marL="0" indent="0">
              <a:buNone/>
            </a:pPr>
            <a:endParaRPr lang="en-GB" dirty="0"/>
          </a:p>
          <a:p>
            <a:pPr marL="0" indent="0">
              <a:buNone/>
            </a:pPr>
            <a:endParaRPr lang="en-GB"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8384" y="4188724"/>
            <a:ext cx="2000250" cy="2005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8426" y="369284"/>
            <a:ext cx="1116992" cy="1119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65964" y="369284"/>
            <a:ext cx="1122362" cy="1116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9601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2B860F0D4647148B27DCA83408E0396" ma:contentTypeVersion="18" ma:contentTypeDescription="Create a new document." ma:contentTypeScope="" ma:versionID="93fd5b5abc5e7e52bb0b2872703e02d8">
  <xsd:schema xmlns:xsd="http://www.w3.org/2001/XMLSchema" xmlns:xs="http://www.w3.org/2001/XMLSchema" xmlns:p="http://schemas.microsoft.com/office/2006/metadata/properties" xmlns:ns2="a5b91e25-2c95-4d53-a7cf-e5563d0a3e5f" xmlns:ns3="34d1763e-5311-43f0-9b86-fb52ce7feb4a" targetNamespace="http://schemas.microsoft.com/office/2006/metadata/properties" ma:root="true" ma:fieldsID="775ceb3ebcd7f8ea5c4d1e8d52cfc192" ns2:_="" ns3:_="">
    <xsd:import namespace="a5b91e25-2c95-4d53-a7cf-e5563d0a3e5f"/>
    <xsd:import namespace="34d1763e-5311-43f0-9b86-fb52ce7feb4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2:MediaServiceGenerationTime" minOccurs="0"/>
                <xsd:element ref="ns2:MediaServiceEventHashCode" minOccurs="0"/>
                <xsd:element ref="ns2:MediaServiceLocation"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b91e25-2c95-4d53-a7cf-e5563d0a3e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de9a039-82c0-43d4-81c7-fe5c2ea5267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d1763e-5311-43f0-9b86-fb52ce7feb4a"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f04eba2-1219-44ce-aade-1dace5aeb4a9}" ma:internalName="TaxCatchAll" ma:showField="CatchAllData" ma:web="34d1763e-5311-43f0-9b86-fb52ce7feb4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DC46A8-EC09-4D86-8E5F-5D22FB62C8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b91e25-2c95-4d53-a7cf-e5563d0a3e5f"/>
    <ds:schemaRef ds:uri="34d1763e-5311-43f0-9b86-fb52ce7feb4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3859864-E23A-419B-96AD-CDE28859F6D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1385</TotalTime>
  <Words>1862</Words>
  <Application>Microsoft Office PowerPoint</Application>
  <PresentationFormat>Custom</PresentationFormat>
  <Paragraphs>179</Paragraphs>
  <Slides>16</Slides>
  <Notes>3</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Dosbarth St. Gwynno  </vt:lpstr>
      <vt:lpstr>PowerPoint Presentation</vt:lpstr>
      <vt:lpstr>Religion / Crefydd</vt:lpstr>
      <vt:lpstr>Religion: Collective Worship in Saint Joseph’s RC Primary SchoolCrefydd:  Addoli ar y Cyd yn Ysgol Gynradd Gatholig Joseff Sant</vt:lpstr>
      <vt:lpstr>Meet the Staff / Cwrdd â'r Staff</vt:lpstr>
      <vt:lpstr>Attendance Matters / Materion Presenoldeb</vt:lpstr>
      <vt:lpstr>Water and Healthy Snacks at Play Time  Dŵr a Byrbrydau Iach ar Amser Chwarae</vt:lpstr>
      <vt:lpstr>PowerPoint Presentation</vt:lpstr>
      <vt:lpstr>PowerPoint Presentation</vt:lpstr>
      <vt:lpstr>Class Committees Within Saint Joseph’s R.C. Primary School Pwyllgorau Dosbarth yn Ysgol Gynradd Gatholig Joseff Sant</vt:lpstr>
      <vt:lpstr>Awards Achieved by our Committee Groups 2022 - 2024</vt:lpstr>
      <vt:lpstr>PowerPoint Presentation</vt:lpstr>
      <vt:lpstr>PowerPoint Presentation</vt:lpstr>
      <vt:lpstr>PowerPoint Presentation</vt:lpstr>
      <vt:lpstr>PowerPoint Presentation</vt:lpstr>
      <vt:lpstr>Diolch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Dwynwen and St. Tydfil</dc:title>
  <dc:creator>rzabaneh</dc:creator>
  <cp:lastModifiedBy>Dawn</cp:lastModifiedBy>
  <cp:revision>81</cp:revision>
  <dcterms:created xsi:type="dcterms:W3CDTF">2022-09-16T07:12:22Z</dcterms:created>
  <dcterms:modified xsi:type="dcterms:W3CDTF">2024-01-27T18:11:29Z</dcterms:modified>
</cp:coreProperties>
</file>