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7"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78" r:id="rId19"/>
    <p:sldId id="279" r:id="rId20"/>
    <p:sldId id="280" r:id="rId21"/>
    <p:sldId id="269" r:id="rId22"/>
    <p:sldId id="270"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38EA5-55FA-1C37-D0C9-148CA9FD85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F6F2FD-60F6-2874-2780-6470817AA7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846B5A-F380-8469-5C33-ED06E0F4C374}"/>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1722CDDE-7149-61AD-E7BE-422B5B6D0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62ED69-DDFD-2B38-5DBD-7C25F0CF72E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284148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06FFF-B6FF-76CA-0F84-ABD4DAAB40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5FFA85-47F0-D4E9-124B-05E65B2728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64981A-20AE-D708-13CE-6A2F0D9D2B30}"/>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1ECABD2C-F5A4-1B25-BB7A-F8E1B4F86E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47B5F-246F-DCCF-692D-94C8038A9300}"/>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20204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DDF85-971B-6E0F-A0F3-C34D364D48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41F313-15C9-CC8C-E2B1-5398A5AC37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8F94CC-8B15-46E6-5CD7-C768501CB256}"/>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7B08629E-FBFB-E1F6-9381-67AF1B8096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F375CE-6033-C00D-FD37-1EBF0FE5380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075892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A9035-220B-D87B-B379-683FF5E705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F3FE5F-7172-4B5F-DFC0-45A1DEF77F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60AAFC-EA30-0A86-9C24-DD1ACE610E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EFD078-6A43-37E5-3554-3EDB590999E9}"/>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6" name="Footer Placeholder 5">
            <a:extLst>
              <a:ext uri="{FF2B5EF4-FFF2-40B4-BE49-F238E27FC236}">
                <a16:creationId xmlns:a16="http://schemas.microsoft.com/office/drawing/2014/main" id="{C060EE05-56DB-0AD3-DF69-99564B62D7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4ACB13-5F9B-6150-4009-C801A2C64315}"/>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547392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990F3-6C24-7595-3B8B-E6B4860DCD7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1A184C-68B0-E409-8BE0-9B34E8F617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3F241D-33D3-BBC0-6839-A38BED76C8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EBEE53-B98C-3EA8-2DC6-24E11EFDD3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F41638-B222-369C-7D27-8D30DFA9F6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4D7E00-BE37-98C5-E777-8AFEC6F7FCEC}"/>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8" name="Footer Placeholder 7">
            <a:extLst>
              <a:ext uri="{FF2B5EF4-FFF2-40B4-BE49-F238E27FC236}">
                <a16:creationId xmlns:a16="http://schemas.microsoft.com/office/drawing/2014/main" id="{617FADE4-B683-94F9-F21B-BE85202A7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5D9957-E7D8-11A2-DDF1-609A73660FB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115993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C378C-B0E6-B224-700D-CF3BEDDB3D2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10BD77-16BE-81A5-5FAF-0A3C791FE7F5}"/>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4" name="Footer Placeholder 3">
            <a:extLst>
              <a:ext uri="{FF2B5EF4-FFF2-40B4-BE49-F238E27FC236}">
                <a16:creationId xmlns:a16="http://schemas.microsoft.com/office/drawing/2014/main" id="{5DD5E4A8-16F7-42A5-7EC5-25CFF566B9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0BD945-E718-F6FF-9236-FCA1C448F62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4018232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AF0062-6B29-1043-824B-8B83F3AC0E10}"/>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3" name="Footer Placeholder 2">
            <a:extLst>
              <a:ext uri="{FF2B5EF4-FFF2-40B4-BE49-F238E27FC236}">
                <a16:creationId xmlns:a16="http://schemas.microsoft.com/office/drawing/2014/main" id="{B869F086-F9E7-E22A-6F2D-D3B0D4C84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2FD442-1022-B6FD-B14D-5C28024E52A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643920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A4C3-A53F-18CC-147C-01661AF16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6B1E9E-53C4-BA8E-C685-1E5E0155D2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B642E59-3993-A3E6-7A28-B5026E1B57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F019D1-D1FD-8931-2B58-57D061301880}"/>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6" name="Footer Placeholder 5">
            <a:extLst>
              <a:ext uri="{FF2B5EF4-FFF2-40B4-BE49-F238E27FC236}">
                <a16:creationId xmlns:a16="http://schemas.microsoft.com/office/drawing/2014/main" id="{2071F84F-7532-60EA-91EF-D96404B7E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AC5EA2-1D1C-3395-A3E9-A607B927455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44247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37CE7-106A-0B59-A807-433FD45523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E4A410-5A08-3950-95CE-D53C522840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062017-1461-927D-3632-14C9CD49D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0C6066-65CC-61E5-2AEB-8DF9E85272B8}"/>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6" name="Footer Placeholder 5">
            <a:extLst>
              <a:ext uri="{FF2B5EF4-FFF2-40B4-BE49-F238E27FC236}">
                <a16:creationId xmlns:a16="http://schemas.microsoft.com/office/drawing/2014/main" id="{80E8D2EF-2070-3013-842E-7679E71BE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050BA5-53CA-1897-37E3-F596D6DA06A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863536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7DB0-3E6D-1795-533A-CCB3594A2BE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AA2BAF-5EF2-1D09-7920-5BA4ECEC97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B45B60-9DF5-70BB-7D42-41106EE59FFF}"/>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FC441950-72FA-9A9D-6E18-0C40C52C2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16AA18-D500-8FC6-0A5A-9E06EF07A22F}"/>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680657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DEE9AC-7B61-9E84-6009-746B2277AC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19CB02-A22F-4D49-B8AC-36A5A99CC3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F1CFE-2F9F-FA71-5B4C-D7254E28FA94}"/>
              </a:ext>
            </a:extLst>
          </p:cNvPr>
          <p:cNvSpPr>
            <a:spLocks noGrp="1"/>
          </p:cNvSpPr>
          <p:nvPr>
            <p:ph type="dt" sz="half" idx="10"/>
          </p:nvPr>
        </p:nvSpPr>
        <p:spPr/>
        <p:txBody>
          <a:body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1B4799CF-C5A6-5BDD-B311-2923360D6F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777B4C-5440-FB34-01F3-70FF4768050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8834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2AEC9D-E30F-22F7-5C76-22BE7334EC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036BFE-B49E-F75C-C8D5-DAA84A21A1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FF23AE-8895-79DD-CE62-AF1ED21DBA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6E6A5B0-D95A-4775-A622-FFCC2764BB45}" type="datetimeFigureOut">
              <a:rPr lang="en-GB" smtClean="0"/>
              <a:t>11/10/2024</a:t>
            </a:fld>
            <a:endParaRPr lang="en-GB"/>
          </a:p>
        </p:txBody>
      </p:sp>
      <p:sp>
        <p:nvSpPr>
          <p:cNvPr id="5" name="Footer Placeholder 4">
            <a:extLst>
              <a:ext uri="{FF2B5EF4-FFF2-40B4-BE49-F238E27FC236}">
                <a16:creationId xmlns:a16="http://schemas.microsoft.com/office/drawing/2014/main" id="{E1A132C0-ADF0-477C-6E13-347CB5BC71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EF1545-3FB1-151C-7C50-C72E6F57A3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EF1F68A-8E90-4C10-BB7F-387C2AA8967E}" type="slidenum">
              <a:rPr lang="en-GB" smtClean="0"/>
              <a:t>‹#›</a:t>
            </a:fld>
            <a:endParaRPr lang="en-GB"/>
          </a:p>
        </p:txBody>
      </p:sp>
    </p:spTree>
    <p:extLst>
      <p:ext uri="{BB962C8B-B14F-4D97-AF65-F5344CB8AC3E}">
        <p14:creationId xmlns:p14="http://schemas.microsoft.com/office/powerpoint/2010/main" val="3154475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23</a:t>
            </a:r>
            <a:r>
              <a:rPr lang="en-GB" sz="2800" b="1" u="sng" baseline="30000" dirty="0">
                <a:solidFill>
                  <a:srgbClr val="FF0000"/>
                </a:solidFill>
                <a:latin typeface="Comic Sans MS" panose="030F0702030302020204" pitchFamily="66" charset="0"/>
              </a:rPr>
              <a:t>rd</a:t>
            </a:r>
            <a:r>
              <a:rPr lang="en-GB" sz="2800" b="1" u="sng" dirty="0">
                <a:solidFill>
                  <a:srgbClr val="FF0000"/>
                </a:solidFill>
                <a:latin typeface="Comic Sans MS" panose="030F0702030302020204" pitchFamily="66" charset="0"/>
              </a:rPr>
              <a:t>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err="1">
                <a:latin typeface="Comic Sans MS" panose="030F0702030302020204" pitchFamily="66" charset="0"/>
              </a:rPr>
              <a:t>Athrawes</a:t>
            </a:r>
            <a:r>
              <a:rPr lang="en-GB" sz="2800" b="1" u="sng" dirty="0">
                <a:latin typeface="Comic Sans MS" panose="030F0702030302020204" pitchFamily="66" charset="0"/>
              </a:rPr>
              <a:t>: Mrs Houston</a:t>
            </a:r>
          </a:p>
        </p:txBody>
      </p:sp>
      <p:pic>
        <p:nvPicPr>
          <p:cNvPr id="4" name="Picture 3">
            <a:extLst>
              <a:ext uri="{FF2B5EF4-FFF2-40B4-BE49-F238E27FC236}">
                <a16:creationId xmlns:a16="http://schemas.microsoft.com/office/drawing/2014/main" id="{26A28107-5D4D-7E96-EF7D-C1BA170E92A7}"/>
              </a:ext>
            </a:extLst>
          </p:cNvPr>
          <p:cNvPicPr>
            <a:picLocks noChangeAspect="1"/>
          </p:cNvPicPr>
          <p:nvPr/>
        </p:nvPicPr>
        <p:blipFill>
          <a:blip r:embed="rId2"/>
          <a:stretch>
            <a:fillRect/>
          </a:stretch>
        </p:blipFill>
        <p:spPr>
          <a:xfrm>
            <a:off x="4227869" y="2713703"/>
            <a:ext cx="4170217" cy="3060939"/>
          </a:xfrm>
          <a:prstGeom prst="rect">
            <a:avLst/>
          </a:prstGeom>
        </p:spPr>
      </p:pic>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endParaRPr lang="en-GB" dirty="0"/>
          </a:p>
        </p:txBody>
      </p:sp>
    </p:spTree>
    <p:extLst>
      <p:ext uri="{BB962C8B-B14F-4D97-AF65-F5344CB8AC3E}">
        <p14:creationId xmlns:p14="http://schemas.microsoft.com/office/powerpoint/2010/main" val="370630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Gather / Introduction: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Harlow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Aayan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Who are the Minnie Vinnie Group in Saint Joseph’s R.C. Primary School?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8" name="Picture 7">
            <a:extLst>
              <a:ext uri="{FF2B5EF4-FFF2-40B4-BE49-F238E27FC236}">
                <a16:creationId xmlns:a16="http://schemas.microsoft.com/office/drawing/2014/main" id="{2719F4CC-BAF8-4999-6B92-7A0D51550767}"/>
              </a:ext>
            </a:extLst>
          </p:cNvPr>
          <p:cNvPicPr>
            <a:picLocks noChangeAspect="1"/>
          </p:cNvPicPr>
          <p:nvPr/>
        </p:nvPicPr>
        <p:blipFill>
          <a:blip r:embed="rId2"/>
          <a:stretch>
            <a:fillRect/>
          </a:stretch>
        </p:blipFill>
        <p:spPr>
          <a:xfrm>
            <a:off x="5378245" y="4001669"/>
            <a:ext cx="2327249" cy="2631312"/>
          </a:xfrm>
          <a:prstGeom prst="rect">
            <a:avLst/>
          </a:prstGeom>
        </p:spPr>
      </p:pic>
    </p:spTree>
    <p:extLst>
      <p:ext uri="{BB962C8B-B14F-4D97-AF65-F5344CB8AC3E}">
        <p14:creationId xmlns:p14="http://schemas.microsoft.com/office/powerpoint/2010/main" val="672777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4" name="Subtitle 3">
            <a:extLst>
              <a:ext uri="{FF2B5EF4-FFF2-40B4-BE49-F238E27FC236}">
                <a16:creationId xmlns:a16="http://schemas.microsoft.com/office/drawing/2014/main" id="{8911F791-5A53-9C6E-9C4A-0EA175DEE58F}"/>
              </a:ext>
            </a:extLst>
          </p:cNvPr>
          <p:cNvSpPr>
            <a:spLocks noGrp="1"/>
          </p:cNvSpPr>
          <p:nvPr>
            <p:ph type="subTitle" idx="1"/>
          </p:nvPr>
        </p:nvSpPr>
        <p:spPr>
          <a:xfrm>
            <a:off x="1524000" y="2526889"/>
            <a:ext cx="9144000" cy="4001729"/>
          </a:xfrm>
        </p:spPr>
        <p:txBody>
          <a:bodyPr/>
          <a:lstStyle/>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Johan and Jimmy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Mini Vinnies follow in the footsteps of Christ and St Vincent de Paul.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5A12838D-8E65-BFF2-1641-F6F959CA03F4}"/>
              </a:ext>
            </a:extLst>
          </p:cNvPr>
          <p:cNvPicPr>
            <a:picLocks noChangeAspect="1"/>
          </p:cNvPicPr>
          <p:nvPr/>
        </p:nvPicPr>
        <p:blipFill>
          <a:blip r:embed="rId2"/>
          <a:stretch>
            <a:fillRect/>
          </a:stretch>
        </p:blipFill>
        <p:spPr>
          <a:xfrm>
            <a:off x="4973741" y="3249907"/>
            <a:ext cx="2329372" cy="3278711"/>
          </a:xfrm>
          <a:prstGeom prst="rect">
            <a:avLst/>
          </a:prstGeom>
        </p:spPr>
      </p:pic>
    </p:spTree>
    <p:extLst>
      <p:ext uri="{BB962C8B-B14F-4D97-AF65-F5344CB8AC3E}">
        <p14:creationId xmlns:p14="http://schemas.microsoft.com/office/powerpoint/2010/main" val="80645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lstStyle/>
          <a:p>
            <a:r>
              <a:rPr lang="en-GB" b="1" u="sng" dirty="0">
                <a:solidFill>
                  <a:srgbClr val="0070C0"/>
                </a:solidFill>
                <a:latin typeface="Comic Sans MS" panose="030F0702030302020204" pitchFamily="66" charset="0"/>
              </a:rPr>
              <a:t>Who was Saint Vincent de Paul? </a:t>
            </a:r>
          </a:p>
          <a:p>
            <a:pPr algn="l"/>
            <a:r>
              <a:rPr lang="en-GB" b="1" i="0" u="sng" dirty="0">
                <a:solidFill>
                  <a:srgbClr val="FF0000"/>
                </a:solidFill>
                <a:effectLst/>
                <a:latin typeface="Comic Sans MS" panose="030F0702030302020204" pitchFamily="66" charset="0"/>
              </a:rPr>
              <a:t>Myles and </a:t>
            </a:r>
            <a:r>
              <a:rPr lang="en-GB" b="1" u="sng" dirty="0">
                <a:solidFill>
                  <a:srgbClr val="FF0000"/>
                </a:solidFill>
                <a:latin typeface="Comic Sans MS" panose="030F0702030302020204" pitchFamily="66" charset="0"/>
              </a:rPr>
              <a:t>G</a:t>
            </a:r>
            <a:r>
              <a:rPr lang="en-GB" b="1" i="0" u="sng" dirty="0">
                <a:solidFill>
                  <a:srgbClr val="FF0000"/>
                </a:solidFill>
                <a:effectLst/>
                <a:latin typeface="Comic Sans MS" panose="030F0702030302020204" pitchFamily="66" charset="0"/>
              </a:rPr>
              <a:t>enevieve: </a:t>
            </a:r>
            <a:r>
              <a:rPr lang="en-GB" b="1" i="0" dirty="0">
                <a:solidFill>
                  <a:srgbClr val="333333"/>
                </a:solidFill>
                <a:effectLst/>
                <a:latin typeface="Comic Sans MS" panose="030F0702030302020204" pitchFamily="66" charset="0"/>
              </a:rPr>
              <a:t>Saint Vincent De Paul, (April 24, 1581- September 27, 1660) was a French priest who dedicated his life to helping the </a:t>
            </a:r>
            <a:r>
              <a:rPr lang="en-GB" b="1" i="0" dirty="0" err="1">
                <a:solidFill>
                  <a:srgbClr val="333333"/>
                </a:solidFill>
                <a:effectLst/>
                <a:latin typeface="Comic Sans MS" panose="030F0702030302020204" pitchFamily="66" charset="0"/>
              </a:rPr>
              <a:t>poor,and</a:t>
            </a:r>
            <a:r>
              <a:rPr lang="en-GB" b="1" i="0" dirty="0">
                <a:solidFill>
                  <a:srgbClr val="333333"/>
                </a:solidFill>
                <a:effectLst/>
                <a:latin typeface="Comic Sans MS" panose="030F0702030302020204" pitchFamily="66" charset="0"/>
              </a:rPr>
              <a:t> is considered one of the most important figures in the history of charity. </a:t>
            </a:r>
          </a:p>
          <a:p>
            <a:pPr algn="l"/>
            <a:r>
              <a:rPr lang="en-GB" b="1" u="sng" dirty="0">
                <a:solidFill>
                  <a:srgbClr val="FF0000"/>
                </a:solidFill>
                <a:latin typeface="Comic Sans MS" panose="030F0702030302020204" pitchFamily="66" charset="0"/>
              </a:rPr>
              <a:t>Alexa and Frankie: </a:t>
            </a:r>
            <a:r>
              <a:rPr lang="en-GB" b="1" i="0" dirty="0">
                <a:solidFill>
                  <a:srgbClr val="333333"/>
                </a:solidFill>
                <a:effectLst/>
                <a:latin typeface="Comic Sans MS" panose="030F0702030302020204" pitchFamily="66" charset="0"/>
              </a:rPr>
              <a:t>He was canonized by Pope Clement X in 1737 and declared the patron saint of all charitable works.</a:t>
            </a:r>
            <a:endParaRPr lang="en-GB" b="1" dirty="0">
              <a:latin typeface="Comic Sans MS" panose="030F0702030302020204" pitchFamily="66" charset="0"/>
            </a:endParaRPr>
          </a:p>
        </p:txBody>
      </p:sp>
      <p:pic>
        <p:nvPicPr>
          <p:cNvPr id="4" name="Picture 3">
            <a:extLst>
              <a:ext uri="{FF2B5EF4-FFF2-40B4-BE49-F238E27FC236}">
                <a16:creationId xmlns:a16="http://schemas.microsoft.com/office/drawing/2014/main" id="{2AA83472-D676-B62C-CBFC-FF0A62AF56B2}"/>
              </a:ext>
            </a:extLst>
          </p:cNvPr>
          <p:cNvPicPr>
            <a:picLocks noChangeAspect="1"/>
          </p:cNvPicPr>
          <p:nvPr/>
        </p:nvPicPr>
        <p:blipFill>
          <a:blip r:embed="rId2"/>
          <a:stretch>
            <a:fillRect/>
          </a:stretch>
        </p:blipFill>
        <p:spPr>
          <a:xfrm>
            <a:off x="10704556" y="5102942"/>
            <a:ext cx="1326711" cy="1718552"/>
          </a:xfrm>
          <a:prstGeom prst="rect">
            <a:avLst/>
          </a:prstGeom>
        </p:spPr>
      </p:pic>
    </p:spTree>
    <p:extLst>
      <p:ext uri="{BB962C8B-B14F-4D97-AF65-F5344CB8AC3E}">
        <p14:creationId xmlns:p14="http://schemas.microsoft.com/office/powerpoint/2010/main" val="127758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Joshua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Iwinosa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are the youngest members of the St Vincent de Paul Society (SVP), an international Christian voluntary organisation dedicated to tackling poverty in all its forms by providing practical assistance to people in need.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F1356BC-72E8-E1A3-9520-F0C34AFDA830}"/>
              </a:ext>
            </a:extLst>
          </p:cNvPr>
          <p:cNvPicPr>
            <a:picLocks noChangeAspect="1"/>
          </p:cNvPicPr>
          <p:nvPr/>
        </p:nvPicPr>
        <p:blipFill>
          <a:blip r:embed="rId2"/>
          <a:stretch>
            <a:fillRect/>
          </a:stretch>
        </p:blipFill>
        <p:spPr>
          <a:xfrm>
            <a:off x="9829626" y="4129548"/>
            <a:ext cx="2226124" cy="2698332"/>
          </a:xfrm>
          <a:prstGeom prst="rect">
            <a:avLst/>
          </a:prstGeom>
        </p:spPr>
      </p:pic>
    </p:spTree>
    <p:extLst>
      <p:ext uri="{BB962C8B-B14F-4D97-AF65-F5344CB8AC3E}">
        <p14:creationId xmlns:p14="http://schemas.microsoft.com/office/powerpoint/2010/main" val="2769877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Ffion and Joanna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get together in primary schools and parishes across England and Wales to live out their mission of see, think, do, supporting their school community and beyond alongside the SVP.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A083848D-E541-ACA9-B5A3-E98F4C417E01}"/>
              </a:ext>
            </a:extLst>
          </p:cNvPr>
          <p:cNvPicPr>
            <a:picLocks noChangeAspect="1"/>
          </p:cNvPicPr>
          <p:nvPr/>
        </p:nvPicPr>
        <p:blipFill>
          <a:blip r:embed="rId2"/>
          <a:stretch>
            <a:fillRect/>
          </a:stretch>
        </p:blipFill>
        <p:spPr>
          <a:xfrm>
            <a:off x="4249352" y="4182099"/>
            <a:ext cx="3693296" cy="2474219"/>
          </a:xfrm>
          <a:prstGeom prst="rect">
            <a:avLst/>
          </a:prstGeom>
        </p:spPr>
      </p:pic>
    </p:spTree>
    <p:extLst>
      <p:ext uri="{BB962C8B-B14F-4D97-AF65-F5344CB8AC3E}">
        <p14:creationId xmlns:p14="http://schemas.microsoft.com/office/powerpoint/2010/main" val="3868280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Jerome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Most Mini Vinnies are between the ages of seven and eleven, but even children as young as five are living out the mission too.</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Zoe C. and Zoe 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Please look at the committee webpages on our school website,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Classdojo</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and ‘X’ to learn about the work the Minnie Vinnie group in Saint Joseph’s are undertaking to guide us to actively support those in our community in need.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C0429CFC-4D54-347D-42BA-2264A1E594BC}"/>
              </a:ext>
            </a:extLst>
          </p:cNvPr>
          <p:cNvPicPr>
            <a:picLocks noChangeAspect="1"/>
          </p:cNvPicPr>
          <p:nvPr/>
        </p:nvPicPr>
        <p:blipFill>
          <a:blip r:embed="rId2"/>
          <a:stretch>
            <a:fillRect/>
          </a:stretch>
        </p:blipFill>
        <p:spPr>
          <a:xfrm>
            <a:off x="4404852" y="5117671"/>
            <a:ext cx="2895814" cy="1582405"/>
          </a:xfrm>
          <a:prstGeom prst="rect">
            <a:avLst/>
          </a:prstGeom>
        </p:spPr>
      </p:pic>
    </p:spTree>
    <p:extLst>
      <p:ext uri="{BB962C8B-B14F-4D97-AF65-F5344CB8AC3E}">
        <p14:creationId xmlns:p14="http://schemas.microsoft.com/office/powerpoint/2010/main" val="314269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432620" y="2628713"/>
            <a:ext cx="11366090" cy="2002281"/>
          </a:xfrm>
        </p:spPr>
        <p:txBody>
          <a:bodyPr>
            <a:normAutofit/>
          </a:bodyPr>
          <a:lstStyle/>
          <a:p>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Ivyjo</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 and Frankie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One of our Minnie Vinnie tasks has been to prepare the Harvest festival celebration to support people in need in our local community. We have created posters to encourage families of our school and also from our local community to support our venture.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098" name="Picture 2" descr="MINI VINNIES Trademark of National Council of the United States ...">
            <a:extLst>
              <a:ext uri="{FF2B5EF4-FFF2-40B4-BE49-F238E27FC236}">
                <a16:creationId xmlns:a16="http://schemas.microsoft.com/office/drawing/2014/main" id="{59FAE586-7863-90AB-E421-A52FFFFD8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851" y="4826006"/>
            <a:ext cx="5370563" cy="1635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7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OPENING PRAYER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Supporting others at harvest time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Thomas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Chimmy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Let us begin our harvest collective worship by making a good sign of the Cross and as we gather as a school community say the following prayer.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Yn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enw’r</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Tad a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Mhab</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 </a:t>
            </a:r>
            <a:r>
              <a:rPr lang="en-GB" b="1" kern="100" dirty="0" err="1">
                <a:latin typeface="Comic Sans MS" panose="030F0702030302020204" pitchFamily="66" charset="0"/>
                <a:ea typeface="Aptos" panose="020B0004020202020204" pitchFamily="34" charset="0"/>
                <a:cs typeface="Times New Roman" panose="02020603050405020304" pitchFamily="18" charset="0"/>
              </a:rPr>
              <a:t>Y</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sbryd</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Glan, 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65632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2400" b="1" u="sng" kern="100" dirty="0" err="1">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Sayuj</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and Joshua: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God of the heavens and earth we thank you for the richness of harvest time and for food. May the fruitfulness of this time make us thankful for your constant love and care for us. We ask this through our Lord Jesus Christ, your Son, who lives and reigns with you and the Holy Spirit, one God, for ever and ever. Amen.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60CF08AE-B252-C380-2A9D-126B4FE6C136}"/>
              </a:ext>
            </a:extLst>
          </p:cNvPr>
          <p:cNvPicPr>
            <a:picLocks noChangeAspect="1"/>
          </p:cNvPicPr>
          <p:nvPr/>
        </p:nvPicPr>
        <p:blipFill>
          <a:blip r:embed="rId2"/>
          <a:stretch>
            <a:fillRect/>
          </a:stretch>
        </p:blipFill>
        <p:spPr>
          <a:xfrm>
            <a:off x="5033194" y="4500715"/>
            <a:ext cx="2184605" cy="2184605"/>
          </a:xfrm>
          <a:prstGeom prst="rect">
            <a:avLst/>
          </a:prstGeom>
        </p:spPr>
      </p:pic>
    </p:spTree>
    <p:extLst>
      <p:ext uri="{BB962C8B-B14F-4D97-AF65-F5344CB8AC3E}">
        <p14:creationId xmlns:p14="http://schemas.microsoft.com/office/powerpoint/2010/main" val="3395018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 Sing Celtic Alleluia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Tawid</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 and Sian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 reading from the Gospel of Luke Chapter 13, ‘The Mustard Seed.’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02881A5-EF90-94F7-574A-03B21B3BBC43}"/>
              </a:ext>
            </a:extLst>
          </p:cNvPr>
          <p:cNvPicPr>
            <a:picLocks noChangeAspect="1"/>
          </p:cNvPicPr>
          <p:nvPr/>
        </p:nvPicPr>
        <p:blipFill>
          <a:blip r:embed="rId2"/>
          <a:stretch>
            <a:fillRect/>
          </a:stretch>
        </p:blipFill>
        <p:spPr>
          <a:xfrm>
            <a:off x="4084074" y="4032867"/>
            <a:ext cx="4023851" cy="2102462"/>
          </a:xfrm>
          <a:prstGeom prst="rect">
            <a:avLst/>
          </a:prstGeom>
        </p:spPr>
      </p:pic>
    </p:spTree>
    <p:extLst>
      <p:ext uri="{BB962C8B-B14F-4D97-AF65-F5344CB8AC3E}">
        <p14:creationId xmlns:p14="http://schemas.microsoft.com/office/powerpoint/2010/main" val="930052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15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A</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aron:</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One day Jesus was trying to find a way to teach his followers about the Kingdom of God. He said, “What is the Kingdom of God like? What can I compare it to?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Dania</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He thought for a moment and then he told this very short parable.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Isahq</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Kingdom of God is like a mustard seed which a man took and threw into his garden; it grew and became a tree, and the birds of the air sheltered in its branches.”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PAUSE</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Gospel of the Lord,</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effectLst/>
                <a:latin typeface="Comic Sans MS" panose="030F0702030302020204" pitchFamily="66" charset="0"/>
                <a:ea typeface="Aptos" panose="020B0004020202020204" pitchFamily="34" charset="0"/>
                <a:cs typeface="Times New Roman" panose="02020603050405020304" pitchFamily="18" charset="0"/>
              </a:rPr>
              <a:t>All:</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 Praise to you Lord Jesus Christ.</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C4553AA-9F28-53C2-9DE9-4F154CDC3F97}"/>
              </a:ext>
            </a:extLst>
          </p:cNvPr>
          <p:cNvPicPr>
            <a:picLocks noChangeAspect="1"/>
          </p:cNvPicPr>
          <p:nvPr/>
        </p:nvPicPr>
        <p:blipFill>
          <a:blip r:embed="rId2"/>
          <a:stretch>
            <a:fillRect/>
          </a:stretch>
        </p:blipFill>
        <p:spPr>
          <a:xfrm>
            <a:off x="4965289" y="4076700"/>
            <a:ext cx="5791201" cy="2660241"/>
          </a:xfrm>
          <a:prstGeom prst="rect">
            <a:avLst/>
          </a:prstGeom>
        </p:spPr>
      </p:pic>
    </p:spTree>
    <p:extLst>
      <p:ext uri="{BB962C8B-B14F-4D97-AF65-F5344CB8AC3E}">
        <p14:creationId xmlns:p14="http://schemas.microsoft.com/office/powerpoint/2010/main" val="4217655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Reflection on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0C57E0B3-8363-6FBE-24C3-9CC1AFA4E80F}"/>
              </a:ext>
            </a:extLst>
          </p:cNvPr>
          <p:cNvPicPr>
            <a:picLocks noChangeAspect="1"/>
          </p:cNvPicPr>
          <p:nvPr/>
        </p:nvPicPr>
        <p:blipFill>
          <a:blip r:embed="rId2"/>
          <a:stretch>
            <a:fillRect/>
          </a:stretch>
        </p:blipFill>
        <p:spPr>
          <a:xfrm>
            <a:off x="4415913" y="3138948"/>
            <a:ext cx="3360174" cy="3360174"/>
          </a:xfrm>
          <a:prstGeom prst="rect">
            <a:avLst/>
          </a:prstGeom>
        </p:spPr>
      </p:pic>
    </p:spTree>
    <p:extLst>
      <p:ext uri="{BB962C8B-B14F-4D97-AF65-F5344CB8AC3E}">
        <p14:creationId xmlns:p14="http://schemas.microsoft.com/office/powerpoint/2010/main" val="337670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Aydan and Alanna</a:t>
            </a:r>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The response is: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18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5295051" y="4588550"/>
            <a:ext cx="1660891" cy="2146547"/>
          </a:xfrm>
          <a:prstGeom prst="rect">
            <a:avLst/>
          </a:prstGeom>
        </p:spPr>
      </p:pic>
    </p:spTree>
    <p:extLst>
      <p:ext uri="{BB962C8B-B14F-4D97-AF65-F5344CB8AC3E}">
        <p14:creationId xmlns:p14="http://schemas.microsoft.com/office/powerpoint/2010/main" val="1674469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normAutofit fontScale="85000" lnSpcReduction="10000"/>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God, giver of fruitfulness, you bless the earth and provide for all our needs, hear our prayer. RESPONSE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Joanna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we may receive the gifts of the earth with thankfulness.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Harlow</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the earth’s produce will be generously shared.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191516" y="122903"/>
            <a:ext cx="1660891" cy="2146547"/>
          </a:xfrm>
          <a:prstGeom prst="rect">
            <a:avLst/>
          </a:prstGeom>
        </p:spPr>
      </p:pic>
    </p:spTree>
    <p:extLst>
      <p:ext uri="{BB962C8B-B14F-4D97-AF65-F5344CB8AC3E}">
        <p14:creationId xmlns:p14="http://schemas.microsoft.com/office/powerpoint/2010/main" val="2019960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normAutofit lnSpcReduction="10000"/>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Dania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all people will respect the earth.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Ffion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we may be generous in helping the hungry and poor.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299671" y="0"/>
            <a:ext cx="1660891" cy="2146547"/>
          </a:xfrm>
          <a:prstGeom prst="rect">
            <a:avLst/>
          </a:prstGeom>
        </p:spPr>
      </p:pic>
    </p:spTree>
    <p:extLst>
      <p:ext uri="{BB962C8B-B14F-4D97-AF65-F5344CB8AC3E}">
        <p14:creationId xmlns:p14="http://schemas.microsoft.com/office/powerpoint/2010/main" val="1441142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Thomas</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Creator of all that is good, listen favourably to our prayers we make this prayer through Christ our Lord. 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206645" y="1186588"/>
            <a:ext cx="1660891" cy="2146547"/>
          </a:xfrm>
          <a:prstGeom prst="rect">
            <a:avLst/>
          </a:prstGeom>
        </p:spPr>
      </p:pic>
    </p:spTree>
    <p:extLst>
      <p:ext uri="{BB962C8B-B14F-4D97-AF65-F5344CB8AC3E}">
        <p14:creationId xmlns:p14="http://schemas.microsoft.com/office/powerpoint/2010/main" val="3093194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 Mission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Fraser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As we get ready to perform our class presentations for the harvest festival, let us turn as a faith community and say the prayer god our saviour and Provider gave us.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OUR FATHER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82AF195E-15EA-36DE-7530-C147CFB56815}"/>
              </a:ext>
            </a:extLst>
          </p:cNvPr>
          <p:cNvPicPr>
            <a:picLocks noChangeAspect="1"/>
          </p:cNvPicPr>
          <p:nvPr/>
        </p:nvPicPr>
        <p:blipFill>
          <a:blip r:embed="rId2"/>
          <a:stretch>
            <a:fillRect/>
          </a:stretch>
        </p:blipFill>
        <p:spPr>
          <a:xfrm>
            <a:off x="9281650" y="4092267"/>
            <a:ext cx="1805141" cy="2406855"/>
          </a:xfrm>
          <a:prstGeom prst="rect">
            <a:avLst/>
          </a:prstGeom>
        </p:spPr>
      </p:pic>
    </p:spTree>
    <p:extLst>
      <p:ext uri="{BB962C8B-B14F-4D97-AF65-F5344CB8AC3E}">
        <p14:creationId xmlns:p14="http://schemas.microsoft.com/office/powerpoint/2010/main" val="2546180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and Rejoice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Joshua and Frankie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Lord, we thank you all of creation, for food and vegetables, for trees and flowers, for fish and animals. Above all we thank you for the gift of people. May we always remember that what we have, comes from you. May we have generous hearts that share and respectful hearts that care for all you have entrusted to us. We make our prayer through Christ our Lord.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968B18D-3889-EDE1-9AF9-BDEF8F05289C}"/>
              </a:ext>
            </a:extLst>
          </p:cNvPr>
          <p:cNvPicPr>
            <a:picLocks noChangeAspect="1"/>
          </p:cNvPicPr>
          <p:nvPr/>
        </p:nvPicPr>
        <p:blipFill>
          <a:blip r:embed="rId2"/>
          <a:stretch>
            <a:fillRect/>
          </a:stretch>
        </p:blipFill>
        <p:spPr>
          <a:xfrm>
            <a:off x="7580671" y="5411673"/>
            <a:ext cx="3594612" cy="1304374"/>
          </a:xfrm>
          <a:prstGeom prst="rect">
            <a:avLst/>
          </a:prstGeom>
        </p:spPr>
      </p:pic>
    </p:spTree>
    <p:extLst>
      <p:ext uri="{BB962C8B-B14F-4D97-AF65-F5344CB8AC3E}">
        <p14:creationId xmlns:p14="http://schemas.microsoft.com/office/powerpoint/2010/main" val="1078980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23</a:t>
            </a:r>
            <a:r>
              <a:rPr lang="en-GB" sz="2800" b="1" u="sng" baseline="30000" dirty="0">
                <a:solidFill>
                  <a:srgbClr val="FF0000"/>
                </a:solidFill>
                <a:latin typeface="Comic Sans MS" panose="030F0702030302020204" pitchFamily="66" charset="0"/>
              </a:rPr>
              <a:t>rd</a:t>
            </a:r>
            <a:r>
              <a:rPr lang="en-GB" sz="2800" b="1" u="sng" dirty="0">
                <a:solidFill>
                  <a:srgbClr val="FF0000"/>
                </a:solidFill>
                <a:latin typeface="Comic Sans MS" panose="030F0702030302020204" pitchFamily="66" charset="0"/>
              </a:rPr>
              <a:t>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normAutofit fontScale="25000" lnSpcReduction="20000"/>
          </a:bodyPr>
          <a:lstStyle/>
          <a:p>
            <a:r>
              <a:rPr lang="en-GB" dirty="0"/>
              <a:t>Closing Hymn</a:t>
            </a:r>
          </a:p>
          <a:p>
            <a:r>
              <a:rPr lang="en-GB" dirty="0"/>
              <a:t>This is the Day</a:t>
            </a:r>
          </a:p>
          <a:p>
            <a:r>
              <a:rPr lang="en-GB" dirty="0"/>
              <a:t>This is the day, this is the day.</a:t>
            </a:r>
          </a:p>
          <a:p>
            <a:r>
              <a:rPr lang="en-GB" dirty="0"/>
              <a:t>That the Lord has made, that the Lord has made.</a:t>
            </a:r>
          </a:p>
          <a:p>
            <a:r>
              <a:rPr lang="en-GB" dirty="0"/>
              <a:t>We will rejoice, we will rejoice,</a:t>
            </a:r>
          </a:p>
          <a:p>
            <a:r>
              <a:rPr lang="en-GB" dirty="0"/>
              <a:t>And be glad in it, and be glad in it.</a:t>
            </a:r>
          </a:p>
          <a:p>
            <a:r>
              <a:rPr lang="en-GB" dirty="0"/>
              <a:t>This is the day that the Lord has made.</a:t>
            </a:r>
          </a:p>
          <a:p>
            <a:r>
              <a:rPr lang="en-GB" dirty="0"/>
              <a:t>We will rejoice and be glad in it.</a:t>
            </a:r>
          </a:p>
          <a:p>
            <a:r>
              <a:rPr lang="en-GB" dirty="0"/>
              <a:t>This is the day, this is the day</a:t>
            </a:r>
          </a:p>
          <a:p>
            <a:r>
              <a:rPr lang="en-GB" dirty="0"/>
              <a:t>That the Lord has made.</a:t>
            </a:r>
          </a:p>
          <a:p>
            <a:r>
              <a:rPr lang="en-GB" dirty="0"/>
              <a:t>2</a:t>
            </a:r>
          </a:p>
          <a:p>
            <a:r>
              <a:rPr lang="en-GB" dirty="0"/>
              <a:t>We are the sons, we are the sons,</a:t>
            </a:r>
          </a:p>
          <a:p>
            <a:r>
              <a:rPr lang="en-GB" dirty="0"/>
              <a:t>Of the living God, of the living God.</a:t>
            </a:r>
          </a:p>
          <a:p>
            <a:r>
              <a:rPr lang="en-GB" dirty="0"/>
              <a:t>We will rejoice, we will rejoice,</a:t>
            </a:r>
          </a:p>
          <a:p>
            <a:r>
              <a:rPr lang="en-GB" dirty="0"/>
              <a:t>And be glad in Him, and be glad in Him.</a:t>
            </a:r>
          </a:p>
          <a:p>
            <a:r>
              <a:rPr lang="en-GB" dirty="0"/>
              <a:t>We are the sons of the living God.</a:t>
            </a:r>
          </a:p>
          <a:p>
            <a:r>
              <a:rPr lang="en-GB" dirty="0"/>
              <a:t>We will rejoice and be glad in Him.</a:t>
            </a:r>
          </a:p>
          <a:p>
            <a:r>
              <a:rPr lang="en-GB" dirty="0"/>
              <a:t>We are the sons, we are the sons</a:t>
            </a:r>
          </a:p>
          <a:p>
            <a:r>
              <a:rPr lang="en-GB" dirty="0"/>
              <a:t>    Of the living God.</a:t>
            </a:r>
          </a:p>
          <a:p>
            <a:endParaRPr lang="en-GB" dirty="0"/>
          </a:p>
        </p:txBody>
      </p:sp>
    </p:spTree>
    <p:extLst>
      <p:ext uri="{BB962C8B-B14F-4D97-AF65-F5344CB8AC3E}">
        <p14:creationId xmlns:p14="http://schemas.microsoft.com/office/powerpoint/2010/main" val="1311558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B860F0D4647148B27DCA83408E0396" ma:contentTypeVersion="18" ma:contentTypeDescription="Create a new document." ma:contentTypeScope="" ma:versionID="93fd5b5abc5e7e52bb0b2872703e02d8">
  <xsd:schema xmlns:xsd="http://www.w3.org/2001/XMLSchema" xmlns:xs="http://www.w3.org/2001/XMLSchema" xmlns:p="http://schemas.microsoft.com/office/2006/metadata/properties" xmlns:ns2="a5b91e25-2c95-4d53-a7cf-e5563d0a3e5f" xmlns:ns3="34d1763e-5311-43f0-9b86-fb52ce7feb4a" targetNamespace="http://schemas.microsoft.com/office/2006/metadata/properties" ma:root="true" ma:fieldsID="775ceb3ebcd7f8ea5c4d1e8d52cfc192" ns2:_="" ns3:_="">
    <xsd:import namespace="a5b91e25-2c95-4d53-a7cf-e5563d0a3e5f"/>
    <xsd:import namespace="34d1763e-5311-43f0-9b86-fb52ce7feb4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b91e25-2c95-4d53-a7cf-e5563d0a3e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de9a039-82c0-43d4-81c7-fe5c2ea5267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d1763e-5311-43f0-9b86-fb52ce7feb4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04eba2-1219-44ce-aade-1dace5aeb4a9}" ma:internalName="TaxCatchAll" ma:showField="CatchAllData" ma:web="34d1763e-5311-43f0-9b86-fb52ce7feb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4d1763e-5311-43f0-9b86-fb52ce7feb4a" xsi:nil="true"/>
    <lcf76f155ced4ddcb4097134ff3c332f xmlns="a5b91e25-2c95-4d53-a7cf-e5563d0a3e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A36004-E027-4B8C-BE10-CFFBEC46FD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b91e25-2c95-4d53-a7cf-e5563d0a3e5f"/>
    <ds:schemaRef ds:uri="34d1763e-5311-43f0-9b86-fb52ce7feb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77B4DC-909A-4F86-84F0-659DCD3B7B17}">
  <ds:schemaRefs>
    <ds:schemaRef ds:uri="http://schemas.microsoft.com/sharepoint/v3/contenttype/forms"/>
  </ds:schemaRefs>
</ds:datastoreItem>
</file>

<file path=customXml/itemProps3.xml><?xml version="1.0" encoding="utf-8"?>
<ds:datastoreItem xmlns:ds="http://schemas.openxmlformats.org/officeDocument/2006/customXml" ds:itemID="{6BADCFEE-2490-4132-9998-88F4F92CFCC3}">
  <ds:schemaRefs>
    <ds:schemaRef ds:uri="http://schemas.microsoft.com/office/2006/metadata/properties"/>
    <ds:schemaRef ds:uri="http://schemas.microsoft.com/office/infopath/2007/PartnerControls"/>
    <ds:schemaRef ds:uri="34d1763e-5311-43f0-9b86-fb52ce7feb4a"/>
    <ds:schemaRef ds:uri="a5b91e25-2c95-4d53-a7cf-e5563d0a3e5f"/>
  </ds:schemaRefs>
</ds:datastoreItem>
</file>

<file path=docProps/app.xml><?xml version="1.0" encoding="utf-8"?>
<Properties xmlns="http://schemas.openxmlformats.org/officeDocument/2006/extended-properties" xmlns:vt="http://schemas.openxmlformats.org/officeDocument/2006/docPropsVTypes">
  <TotalTime>68</TotalTime>
  <Words>1522</Words>
  <Application>Microsoft Office PowerPoint</Application>
  <PresentationFormat>Widescreen</PresentationFormat>
  <Paragraphs>98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Aptos</vt:lpstr>
      <vt:lpstr>Aptos Display</vt:lpstr>
      <vt:lpstr>Arial</vt:lpstr>
      <vt:lpstr>Comic Sans MS</vt:lpstr>
      <vt:lpstr>Office Theme</vt:lpstr>
      <vt:lpstr>Harvest Festival Prayer Service 23rd October 2024 Dosbarth Gwynno Sant Minie Vinnies Athrawes: Mrs Houston</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vt:lpstr>
      <vt:lpstr>Harvest Festival Prayer Service 23rd October 2024 Dosbarth Gwynno Sant Minnie Vinnies Mrs Houston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 Houston</dc:creator>
  <cp:lastModifiedBy>D Houston</cp:lastModifiedBy>
  <cp:revision>9</cp:revision>
  <dcterms:created xsi:type="dcterms:W3CDTF">2024-09-02T16:34:11Z</dcterms:created>
  <dcterms:modified xsi:type="dcterms:W3CDTF">2024-10-11T11:25:13Z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0x01010042B860F0D4647148B27DCA83408E0396</vt:lpwstr>
  </property>
</Properties>
</file>