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15"/>
  </p:notesMasterIdLst>
  <p:sldIdLst>
    <p:sldId id="261" r:id="rId4"/>
    <p:sldId id="300" r:id="rId5"/>
    <p:sldId id="301" r:id="rId6"/>
    <p:sldId id="257" r:id="rId7"/>
    <p:sldId id="258" r:id="rId8"/>
    <p:sldId id="291" r:id="rId9"/>
    <p:sldId id="297" r:id="rId10"/>
    <p:sldId id="283" r:id="rId11"/>
    <p:sldId id="298" r:id="rId12"/>
    <p:sldId id="299" r:id="rId13"/>
    <p:sldId id="302"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McPhee" initials="SM" lastIdx="1" clrIdx="0">
    <p:extLst>
      <p:ext uri="{19B8F6BF-5375-455C-9EA6-DF929625EA0E}">
        <p15:presenceInfo xmlns:p15="http://schemas.microsoft.com/office/powerpoint/2012/main" xmlns="" userId="6b88580a154bf78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3181"/>
    <a:srgbClr val="2B388E"/>
    <a:srgbClr val="FCE7AA"/>
    <a:srgbClr val="5E7AF1"/>
    <a:srgbClr val="5553C0"/>
    <a:srgbClr val="FDEDBF"/>
    <a:srgbClr val="FFFF99"/>
    <a:srgbClr val="FBE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4660"/>
  </p:normalViewPr>
  <p:slideViewPr>
    <p:cSldViewPr snapToGrid="0">
      <p:cViewPr>
        <p:scale>
          <a:sx n="123" d="100"/>
          <a:sy n="123" d="100"/>
        </p:scale>
        <p:origin x="-126" y="13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FCB450-98CE-4C70-8E8C-FB500F652FA2}" type="datetimeFigureOut">
              <a:rPr lang="en-GB" smtClean="0"/>
              <a:t>07/01/2023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CB0005-CA7C-48F0-A1C2-DAA07A84A0F4}" type="slidenum">
              <a:rPr lang="en-GB" smtClean="0"/>
              <a:t>‹#›</a:t>
            </a:fld>
            <a:endParaRPr lang="en-GB"/>
          </a:p>
        </p:txBody>
      </p:sp>
    </p:spTree>
    <p:extLst>
      <p:ext uri="{BB962C8B-B14F-4D97-AF65-F5344CB8AC3E}">
        <p14:creationId xmlns:p14="http://schemas.microsoft.com/office/powerpoint/2010/main" val="741383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315899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67208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214231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51009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t>07/01/2023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1338835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t>07/01/2023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806722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t>07/01/2023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70371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81092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89566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1808595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4448596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254120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750149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900509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997358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019784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465228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618186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214841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554254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054759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678563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2541205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750149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900509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997358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0197842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4652285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618186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2148415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554254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0547595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678563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t>07/01/2023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t>‹#›</a:t>
            </a:fld>
            <a:endParaRPr lang="en-GB"/>
          </a:p>
        </p:txBody>
      </p:sp>
    </p:spTree>
    <p:extLst>
      <p:ext uri="{BB962C8B-B14F-4D97-AF65-F5344CB8AC3E}">
        <p14:creationId xmlns:p14="http://schemas.microsoft.com/office/powerpoint/2010/main" val="1755551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438990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4389904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hyperlink" Target="https://www.crosswalk.com/who-is-jesus.html" TargetMode="External"/><Relationship Id="rId2" Type="http://schemas.openxmlformats.org/officeDocument/2006/relationships/image" Target="../media/image1.png"/><Relationship Id="rId1" Type="http://schemas.openxmlformats.org/officeDocument/2006/relationships/slideLayout" Target="../slideLayouts/slideLayout23.xml"/><Relationship Id="rId6" Type="http://schemas.openxmlformats.org/officeDocument/2006/relationships/image" Target="../media/image3.png"/><Relationship Id="rId5" Type="http://schemas.openxmlformats.org/officeDocument/2006/relationships/image" Target="../media/image5.png"/><Relationship Id="rId4" Type="http://schemas.openxmlformats.org/officeDocument/2006/relationships/hyperlink" Target="https://www.crosswalk.com/faith/spiritual-life/what-is-salvation-also-why-it-s-needed-and-how-to-get-it.html"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9.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hyperlink" Target="https://www.crosswalk.com/who-is-jesus.html"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5.png"/><Relationship Id="rId4" Type="http://schemas.openxmlformats.org/officeDocument/2006/relationships/hyperlink" Target="https://www.crosswalk.com/faith/spiritual-life/what-is-salvation-also-why-it-s-needed-and-how-to-get-it.html"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lstStyle/>
          <a:p>
            <a:pPr marL="342900" indent="-342900" algn="l">
              <a:buFont typeface="Wingdings" panose="05000000000000000000" pitchFamily="2" charset="2"/>
              <a:buChar char="v"/>
            </a:pPr>
            <a:r>
              <a:rPr lang="en-GB" dirty="0">
                <a:latin typeface="Arial Rounded MT Bold" panose="020F0704030504030204" pitchFamily="34" charset="0"/>
              </a:rPr>
              <a:t>We gather as one … … </a:t>
            </a:r>
            <a:r>
              <a:rPr lang="en-GB" dirty="0" smtClean="0">
                <a:latin typeface="Arial Rounded MT Bold" panose="020F0704030504030204" pitchFamily="34" charset="0"/>
              </a:rPr>
              <a:t>…</a:t>
            </a:r>
            <a:endParaRPr lang="en-GB" dirty="0">
              <a:latin typeface="Arial Rounded MT Bold" panose="020F0704030504030204" pitchFamily="34" charset="0"/>
            </a:endParaRPr>
          </a:p>
          <a:p>
            <a:pPr marL="342900" indent="-342900" algn="l">
              <a:buFont typeface="Wingdings" panose="05000000000000000000" pitchFamily="2" charset="2"/>
              <a:buChar char="v"/>
            </a:pPr>
            <a:r>
              <a:rPr lang="en-GB" dirty="0">
                <a:latin typeface="Arial Rounded MT Bold" panose="020F0704030504030204" pitchFamily="34" charset="0"/>
              </a:rPr>
              <a:t>Let us join our hands and make the sign of the cross</a:t>
            </a:r>
            <a:r>
              <a:rPr lang="en-GB" dirty="0" smtClean="0">
                <a:latin typeface="Arial Rounded MT Bold" panose="020F0704030504030204" pitchFamily="34" charset="0"/>
              </a:rPr>
              <a:t>.</a:t>
            </a:r>
            <a:endParaRPr lang="en-GB" dirty="0">
              <a:latin typeface="Arial Rounded MT Bold" panose="020F0704030504030204" pitchFamily="34" charset="0"/>
            </a:endParaRPr>
          </a:p>
          <a:p>
            <a:pPr marL="342900" indent="-342900" algn="l">
              <a:buFont typeface="Wingdings" panose="05000000000000000000" pitchFamily="2" charset="2"/>
              <a:buChar char="v"/>
            </a:pPr>
            <a:r>
              <a:rPr lang="en-GB" dirty="0">
                <a:latin typeface="Arial Rounded MT Bold" panose="020F0704030504030204" pitchFamily="34" charset="0"/>
              </a:rPr>
              <a:t>‘ In the name of the Father and of the Son and of the Holy Spirit. Amen’</a:t>
            </a: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b="1" u="sng" dirty="0" smtClean="0">
                <a:ln>
                  <a:solidFill>
                    <a:schemeClr val="accent4">
                      <a:lumMod val="50000"/>
                    </a:scheme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Gather: </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are called to serve</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1722" y="3429136"/>
            <a:ext cx="7284204" cy="31196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5804" y="463550"/>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67150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4866626" cy="4329173"/>
          </a:xfrm>
        </p:spPr>
        <p:txBody>
          <a:bodyPr/>
          <a:lstStyle/>
          <a:p>
            <a:pPr algn="l"/>
            <a:r>
              <a:rPr lang="en-GB" b="1" u="sng" dirty="0" smtClean="0">
                <a:solidFill>
                  <a:srgbClr val="FF0000"/>
                </a:solidFill>
                <a:latin typeface="Arial Rounded MT Bold" panose="020F0704030504030204" pitchFamily="34" charset="0"/>
              </a:rPr>
              <a:t>Opening Prayer</a:t>
            </a:r>
            <a:endParaRPr lang="en-GB" b="1" u="sng" dirty="0">
              <a:solidFill>
                <a:srgbClr val="FF0000"/>
              </a:solidFill>
              <a:latin typeface="Arial Rounded MT Bold" panose="020F0704030504030204" pitchFamily="34" charset="0"/>
            </a:endParaRP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b="1" u="sng" dirty="0" smtClean="0">
                <a:ln>
                  <a:solidFill>
                    <a:schemeClr val="accent4">
                      <a:lumMod val="50000"/>
                    </a:scheme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Gather: </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are called to serve</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2" name="Rectangle 1"/>
          <p:cNvSpPr/>
          <p:nvPr/>
        </p:nvSpPr>
        <p:spPr>
          <a:xfrm>
            <a:off x="1808136" y="2255532"/>
            <a:ext cx="4879383" cy="3416320"/>
          </a:xfrm>
          <a:prstGeom prst="rect">
            <a:avLst/>
          </a:prstGeom>
        </p:spPr>
        <p:txBody>
          <a:bodyPr wrap="square">
            <a:spAutoFit/>
          </a:bodyPr>
          <a:lstStyle/>
          <a:p>
            <a:r>
              <a:rPr lang="en-GB" b="1" dirty="0">
                <a:solidFill>
                  <a:srgbClr val="212529"/>
                </a:solidFill>
                <a:latin typeface="Arial"/>
              </a:rPr>
              <a:t>Father in Heaven,</a:t>
            </a:r>
            <a:r>
              <a:rPr lang="en-GB" b="1" dirty="0"/>
              <a:t/>
            </a:r>
            <a:br>
              <a:rPr lang="en-GB" b="1" dirty="0"/>
            </a:br>
            <a:r>
              <a:rPr lang="en-GB" b="1" dirty="0">
                <a:solidFill>
                  <a:srgbClr val="212529"/>
                </a:solidFill>
                <a:latin typeface="Arial"/>
              </a:rPr>
              <a:t>ever-living source of all that is good,</a:t>
            </a:r>
            <a:r>
              <a:rPr lang="en-GB" b="1" dirty="0"/>
              <a:t/>
            </a:r>
            <a:br>
              <a:rPr lang="en-GB" b="1" dirty="0"/>
            </a:br>
            <a:r>
              <a:rPr lang="en-GB" b="1" dirty="0">
                <a:solidFill>
                  <a:srgbClr val="212529"/>
                </a:solidFill>
                <a:latin typeface="Arial"/>
              </a:rPr>
              <a:t>keep me faithful in serving You.</a:t>
            </a:r>
            <a:r>
              <a:rPr lang="en-GB" b="1" dirty="0"/>
              <a:t/>
            </a:r>
            <a:br>
              <a:rPr lang="en-GB" b="1" dirty="0"/>
            </a:br>
            <a:r>
              <a:rPr lang="en-GB" b="1" dirty="0">
                <a:solidFill>
                  <a:srgbClr val="212529"/>
                </a:solidFill>
                <a:latin typeface="Arial"/>
              </a:rPr>
              <a:t>Help me to drink of Christ's Truth,</a:t>
            </a:r>
            <a:r>
              <a:rPr lang="en-GB" b="1" dirty="0"/>
              <a:t/>
            </a:r>
            <a:br>
              <a:rPr lang="en-GB" b="1" dirty="0"/>
            </a:br>
            <a:r>
              <a:rPr lang="en-GB" b="1" dirty="0">
                <a:solidFill>
                  <a:srgbClr val="212529"/>
                </a:solidFill>
                <a:latin typeface="Arial"/>
              </a:rPr>
              <a:t>and fill my heart with His Love</a:t>
            </a:r>
            <a:r>
              <a:rPr lang="en-GB" b="1" dirty="0"/>
              <a:t/>
            </a:r>
            <a:br>
              <a:rPr lang="en-GB" b="1" dirty="0"/>
            </a:br>
            <a:r>
              <a:rPr lang="en-GB" b="1" dirty="0">
                <a:solidFill>
                  <a:srgbClr val="212529"/>
                </a:solidFill>
                <a:latin typeface="Arial"/>
              </a:rPr>
              <a:t>so that I may serve You in faith</a:t>
            </a:r>
            <a:r>
              <a:rPr lang="en-GB" b="1" dirty="0"/>
              <a:t/>
            </a:r>
            <a:br>
              <a:rPr lang="en-GB" b="1" dirty="0"/>
            </a:br>
            <a:r>
              <a:rPr lang="en-GB" b="1" dirty="0">
                <a:solidFill>
                  <a:srgbClr val="212529"/>
                </a:solidFill>
                <a:latin typeface="Arial"/>
              </a:rPr>
              <a:t>and love and reach eternal life.</a:t>
            </a:r>
            <a:r>
              <a:rPr lang="en-GB" b="1" dirty="0"/>
              <a:t/>
            </a:r>
            <a:br>
              <a:rPr lang="en-GB" b="1" dirty="0"/>
            </a:br>
            <a:r>
              <a:rPr lang="en-GB" b="1" dirty="0">
                <a:solidFill>
                  <a:srgbClr val="212529"/>
                </a:solidFill>
                <a:latin typeface="Arial"/>
              </a:rPr>
              <a:t>In the Sacrament of the Eucharist</a:t>
            </a:r>
            <a:r>
              <a:rPr lang="en-GB" b="1" dirty="0"/>
              <a:t/>
            </a:r>
            <a:br>
              <a:rPr lang="en-GB" b="1" dirty="0"/>
            </a:br>
            <a:r>
              <a:rPr lang="en-GB" b="1" dirty="0">
                <a:solidFill>
                  <a:srgbClr val="212529"/>
                </a:solidFill>
                <a:latin typeface="Arial"/>
              </a:rPr>
              <a:t>You give me the joy of sharing Your Life.</a:t>
            </a:r>
            <a:r>
              <a:rPr lang="en-GB" b="1" dirty="0"/>
              <a:t/>
            </a:r>
            <a:br>
              <a:rPr lang="en-GB" b="1" dirty="0"/>
            </a:br>
            <a:r>
              <a:rPr lang="en-GB" b="1" dirty="0">
                <a:solidFill>
                  <a:srgbClr val="212529"/>
                </a:solidFill>
                <a:latin typeface="Arial"/>
              </a:rPr>
              <a:t>Keep me in Your presence.</a:t>
            </a:r>
            <a:r>
              <a:rPr lang="en-GB" b="1" dirty="0"/>
              <a:t/>
            </a:r>
            <a:br>
              <a:rPr lang="en-GB" b="1" dirty="0"/>
            </a:br>
            <a:r>
              <a:rPr lang="en-GB" b="1" dirty="0">
                <a:solidFill>
                  <a:srgbClr val="212529"/>
                </a:solidFill>
                <a:latin typeface="Arial"/>
              </a:rPr>
              <a:t>Let me never be separated from You</a:t>
            </a:r>
            <a:r>
              <a:rPr lang="en-GB" b="1" dirty="0"/>
              <a:t/>
            </a:r>
            <a:br>
              <a:rPr lang="en-GB" b="1" dirty="0"/>
            </a:br>
            <a:r>
              <a:rPr lang="en-GB" b="1" dirty="0">
                <a:solidFill>
                  <a:srgbClr val="212529"/>
                </a:solidFill>
                <a:latin typeface="Arial"/>
              </a:rPr>
              <a:t>and help me to do Your Will</a:t>
            </a:r>
            <a:r>
              <a:rPr lang="en-GB" b="1" dirty="0" smtClean="0">
                <a:solidFill>
                  <a:srgbClr val="212529"/>
                </a:solidFill>
                <a:latin typeface="Arial"/>
              </a:rPr>
              <a:t>. Amen.</a:t>
            </a:r>
            <a:endParaRPr lang="en-GB" b="1"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4765" y="1184652"/>
            <a:ext cx="5142422" cy="53323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088" y="458115"/>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14519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87837" y="1626781"/>
            <a:ext cx="5649132" cy="4329173"/>
          </a:xfrm>
        </p:spPr>
        <p:txBody>
          <a:bodyPr/>
          <a:lstStyle/>
          <a:p>
            <a:pPr algn="l"/>
            <a:r>
              <a:rPr lang="en-GB" u="sng" dirty="0" smtClean="0">
                <a:solidFill>
                  <a:srgbClr val="FF0000"/>
                </a:solidFill>
                <a:latin typeface="Arial Rounded MT Bold" panose="020F0704030504030204" pitchFamily="34" charset="0"/>
              </a:rPr>
              <a:t>Opening Hymn: Blessed Assurance</a:t>
            </a:r>
          </a:p>
          <a:p>
            <a:pPr algn="l"/>
            <a:endParaRPr lang="en-GB" u="sng" dirty="0">
              <a:solidFill>
                <a:srgbClr val="FF0000"/>
              </a:solidFill>
              <a:latin typeface="Arial Rounded MT Bold" panose="020F0704030504030204" pitchFamily="34" charset="0"/>
            </a:endParaRPr>
          </a:p>
          <a:p>
            <a:pPr algn="l"/>
            <a:endParaRPr lang="en-GB" u="sng" dirty="0">
              <a:solidFill>
                <a:srgbClr val="FF0000"/>
              </a:solidFill>
              <a:latin typeface="Arial Rounded MT Bold" panose="020F0704030504030204" pitchFamily="34" charset="0"/>
            </a:endParaRP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b="1" u="sng" dirty="0" smtClean="0">
                <a:ln>
                  <a:solidFill>
                    <a:schemeClr val="accent4">
                      <a:lumMod val="50000"/>
                    </a:scheme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Gather: </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are called to serve</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2" name="Rectangle 1"/>
          <p:cNvSpPr/>
          <p:nvPr/>
        </p:nvSpPr>
        <p:spPr>
          <a:xfrm>
            <a:off x="1699647" y="2121826"/>
            <a:ext cx="5212597" cy="2862322"/>
          </a:xfrm>
          <a:prstGeom prst="rect">
            <a:avLst/>
          </a:prstGeom>
        </p:spPr>
        <p:txBody>
          <a:bodyPr wrap="square">
            <a:spAutoFit/>
          </a:bodyPr>
          <a:lstStyle/>
          <a:p>
            <a:r>
              <a:rPr lang="en-GB" b="1" u="sng" dirty="0">
                <a:solidFill>
                  <a:srgbClr val="FF0000"/>
                </a:solidFill>
                <a:latin typeface="-apple-system"/>
              </a:rPr>
              <a:t>Blessed Assurance</a:t>
            </a:r>
          </a:p>
          <a:p>
            <a:r>
              <a:rPr lang="en-GB" b="1" dirty="0">
                <a:solidFill>
                  <a:srgbClr val="333333"/>
                </a:solidFill>
                <a:latin typeface="-apple-system"/>
              </a:rPr>
              <a:t>Blessed assurance, </a:t>
            </a:r>
            <a:r>
              <a:rPr lang="en-GB" b="1" dirty="0">
                <a:solidFill>
                  <a:srgbClr val="3366B4"/>
                </a:solidFill>
                <a:latin typeface="-apple-system"/>
                <a:hlinkClick r:id="rId3"/>
              </a:rPr>
              <a:t>Jesus</a:t>
            </a:r>
            <a:r>
              <a:rPr lang="en-GB" b="1" dirty="0">
                <a:solidFill>
                  <a:srgbClr val="333333"/>
                </a:solidFill>
                <a:latin typeface="-apple-system"/>
              </a:rPr>
              <a:t> is mine!</a:t>
            </a:r>
            <a:br>
              <a:rPr lang="en-GB" b="1" dirty="0">
                <a:solidFill>
                  <a:srgbClr val="333333"/>
                </a:solidFill>
                <a:latin typeface="-apple-system"/>
              </a:rPr>
            </a:br>
            <a:r>
              <a:rPr lang="en-GB" b="1" dirty="0">
                <a:solidFill>
                  <a:srgbClr val="333333"/>
                </a:solidFill>
                <a:latin typeface="-apple-system"/>
              </a:rPr>
              <a:t>Oh, what a foretaste of glory divine!</a:t>
            </a:r>
            <a:br>
              <a:rPr lang="en-GB" b="1" dirty="0">
                <a:solidFill>
                  <a:srgbClr val="333333"/>
                </a:solidFill>
                <a:latin typeface="-apple-system"/>
              </a:rPr>
            </a:br>
            <a:r>
              <a:rPr lang="en-GB" b="1" dirty="0">
                <a:solidFill>
                  <a:srgbClr val="333333"/>
                </a:solidFill>
                <a:latin typeface="-apple-system"/>
              </a:rPr>
              <a:t>Heir of </a:t>
            </a:r>
            <a:r>
              <a:rPr lang="en-GB" b="1" dirty="0">
                <a:solidFill>
                  <a:srgbClr val="3366B4"/>
                </a:solidFill>
                <a:latin typeface="-apple-system"/>
                <a:hlinkClick r:id="rId4"/>
              </a:rPr>
              <a:t>salvation</a:t>
            </a:r>
            <a:r>
              <a:rPr lang="en-GB" b="1" dirty="0">
                <a:solidFill>
                  <a:srgbClr val="333333"/>
                </a:solidFill>
                <a:latin typeface="-apple-system"/>
              </a:rPr>
              <a:t>, purchase of God,</a:t>
            </a:r>
            <a:br>
              <a:rPr lang="en-GB" b="1" dirty="0">
                <a:solidFill>
                  <a:srgbClr val="333333"/>
                </a:solidFill>
                <a:latin typeface="-apple-system"/>
              </a:rPr>
            </a:br>
            <a:r>
              <a:rPr lang="en-GB" b="1" dirty="0">
                <a:solidFill>
                  <a:srgbClr val="333333"/>
                </a:solidFill>
                <a:latin typeface="-apple-system"/>
              </a:rPr>
              <a:t>Born of His Spirit, washed in His blood</a:t>
            </a:r>
          </a:p>
          <a:p>
            <a:r>
              <a:rPr lang="en-GB" b="1" u="sng" dirty="0">
                <a:solidFill>
                  <a:srgbClr val="333333"/>
                </a:solidFill>
                <a:latin typeface="-apple-system"/>
              </a:rPr>
              <a:t>Chorus:</a:t>
            </a:r>
            <a:r>
              <a:rPr lang="en-GB" b="1" dirty="0">
                <a:solidFill>
                  <a:srgbClr val="333333"/>
                </a:solidFill>
                <a:latin typeface="-apple-system"/>
              </a:rPr>
              <a:t/>
            </a:r>
            <a:br>
              <a:rPr lang="en-GB" b="1" dirty="0">
                <a:solidFill>
                  <a:srgbClr val="333333"/>
                </a:solidFill>
                <a:latin typeface="-apple-system"/>
              </a:rPr>
            </a:br>
            <a:r>
              <a:rPr lang="en-GB" b="1" dirty="0">
                <a:solidFill>
                  <a:srgbClr val="333333"/>
                </a:solidFill>
                <a:latin typeface="-apple-system"/>
              </a:rPr>
              <a:t>This is my story, this is my song,</a:t>
            </a:r>
            <a:br>
              <a:rPr lang="en-GB" b="1" dirty="0">
                <a:solidFill>
                  <a:srgbClr val="333333"/>
                </a:solidFill>
                <a:latin typeface="-apple-system"/>
              </a:rPr>
            </a:br>
            <a:r>
              <a:rPr lang="en-GB" b="1" dirty="0">
                <a:solidFill>
                  <a:srgbClr val="333333"/>
                </a:solidFill>
                <a:latin typeface="-apple-system"/>
              </a:rPr>
              <a:t>Praising my </a:t>
            </a:r>
            <a:r>
              <a:rPr lang="en-GB" b="1" dirty="0" smtClean="0">
                <a:solidFill>
                  <a:srgbClr val="333333"/>
                </a:solidFill>
                <a:latin typeface="-apple-system"/>
              </a:rPr>
              <a:t>Saviour </a:t>
            </a:r>
            <a:r>
              <a:rPr lang="en-GB" b="1" dirty="0">
                <a:solidFill>
                  <a:srgbClr val="333333"/>
                </a:solidFill>
                <a:latin typeface="-apple-system"/>
              </a:rPr>
              <a:t>all the day long;</a:t>
            </a:r>
            <a:br>
              <a:rPr lang="en-GB" b="1" dirty="0">
                <a:solidFill>
                  <a:srgbClr val="333333"/>
                </a:solidFill>
                <a:latin typeface="-apple-system"/>
              </a:rPr>
            </a:br>
            <a:r>
              <a:rPr lang="en-GB" b="1" dirty="0">
                <a:solidFill>
                  <a:srgbClr val="333333"/>
                </a:solidFill>
                <a:latin typeface="-apple-system"/>
              </a:rPr>
              <a:t>This is my story, this is my song,</a:t>
            </a:r>
            <a:br>
              <a:rPr lang="en-GB" b="1" dirty="0">
                <a:solidFill>
                  <a:srgbClr val="333333"/>
                </a:solidFill>
                <a:latin typeface="-apple-system"/>
              </a:rPr>
            </a:br>
            <a:r>
              <a:rPr lang="en-GB" b="1" dirty="0">
                <a:solidFill>
                  <a:srgbClr val="333333"/>
                </a:solidFill>
                <a:latin typeface="-apple-system"/>
              </a:rPr>
              <a:t>Praising my </a:t>
            </a:r>
            <a:r>
              <a:rPr lang="en-GB" b="1" dirty="0" smtClean="0">
                <a:solidFill>
                  <a:srgbClr val="333333"/>
                </a:solidFill>
                <a:latin typeface="-apple-system"/>
              </a:rPr>
              <a:t>Saviour </a:t>
            </a:r>
            <a:r>
              <a:rPr lang="en-GB" b="1" dirty="0">
                <a:solidFill>
                  <a:srgbClr val="333333"/>
                </a:solidFill>
                <a:latin typeface="-apple-system"/>
              </a:rPr>
              <a:t>all the day long.</a:t>
            </a:r>
            <a:endParaRPr lang="en-GB" b="1" i="0" dirty="0">
              <a:solidFill>
                <a:srgbClr val="333333"/>
              </a:solidFill>
              <a:effectLst/>
              <a:latin typeface="-apple-system"/>
            </a:endParaRPr>
          </a:p>
        </p:txBody>
      </p:sp>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59837" y="2121826"/>
            <a:ext cx="5327328" cy="3961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5804" y="51779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14519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170993" y="274320"/>
            <a:ext cx="11021008" cy="516922"/>
          </a:xfrm>
          <a:gradFill flip="none" rotWithShape="1">
            <a:gsLst>
              <a:gs pos="100000">
                <a:srgbClr val="5553C0"/>
              </a:gs>
              <a:gs pos="0">
                <a:srgbClr val="5E7AF1"/>
              </a:gs>
            </a:gsLst>
            <a:lin ang="5400000" scaled="0"/>
            <a:tileRect/>
          </a:gradFill>
          <a:ln w="19050">
            <a:solidFill>
              <a:schemeClr val="bg1"/>
            </a:solidFill>
          </a:ln>
          <a:effectLst>
            <a:outerShdw blurRad="50800" dist="38100" dir="5400000" algn="t" rotWithShape="0">
              <a:prstClr val="black">
                <a:alpha val="25000"/>
              </a:prstClr>
            </a:outerShdw>
          </a:effectLst>
        </p:spPr>
        <p:txBody>
          <a:bodyPr lIns="900000" anchor="ctr">
            <a:normAutofit fontScale="90000"/>
          </a:bodyPr>
          <a:lstStyle/>
          <a:p>
            <a:pPr algn="l"/>
            <a:r>
              <a:rPr lang="en-GB" sz="3200" b="1" u="sng" dirty="0" smtClean="0">
                <a:ln>
                  <a:solidFill>
                    <a:schemeClr val="accent4">
                      <a:lumMod val="50000"/>
                    </a:schemeClr>
                  </a:solidFill>
                </a:ln>
                <a:solidFill>
                  <a:srgbClr val="FF0000"/>
                </a:solidFill>
                <a:effectLst>
                  <a:outerShdw blurRad="50800" dist="38100" dir="5400000" algn="t" rotWithShape="0">
                    <a:prstClr val="black">
                      <a:alpha val="40000"/>
                    </a:prstClr>
                  </a:outerShdw>
                </a:effectLst>
                <a:latin typeface="Arial Rounded MT Bold" panose="020F0704030504030204" pitchFamily="34" charset="0"/>
              </a:rPr>
              <a:t>Gather:</a:t>
            </a:r>
            <a:r>
              <a:rPr lang="en-GB" sz="3200" b="1" u="sng" dirty="0" smtClean="0">
                <a:ln>
                  <a:solidFill>
                    <a:schemeClr val="accent4">
                      <a:lumMod val="50000"/>
                    </a:schemeClr>
                  </a:solidFill>
                </a:ln>
                <a:solidFill>
                  <a:srgbClr val="FF0000"/>
                </a:solidFill>
                <a:effectLst>
                  <a:outerShdw blurRad="50800" dist="38100" dir="5400000" algn="t" rotWithShape="0">
                    <a:prstClr val="black">
                      <a:alpha val="40000"/>
                    </a:prstClr>
                  </a:outerShdw>
                </a:effectLst>
                <a:latin typeface="Arial Rounded MT Bold" panose="020F0704030504030204" pitchFamily="34" charset="0"/>
              </a:rPr>
              <a:t>          </a:t>
            </a:r>
            <a:r>
              <a:rPr lang="en-GB" sz="3200"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Called to Serve</a:t>
            </a:r>
            <a:endParaRPr lang="en-GB" sz="3200"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endParaRPr>
          </a:p>
        </p:txBody>
      </p:sp>
      <p:pic>
        <p:nvPicPr>
          <p:cNvPr id="10" name="Picture 9"/>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341985" cy="2080727"/>
          </a:xfrm>
          <a:prstGeom prst="rect">
            <a:avLst/>
          </a:prstGeom>
          <a:effectLst>
            <a:outerShdw blurRad="50800" dist="38100" dir="2700000" algn="tl" rotWithShape="0">
              <a:prstClr val="black">
                <a:alpha val="40000"/>
              </a:prstClr>
            </a:outerShdw>
          </a:effectLst>
        </p:spPr>
      </p:pic>
      <p:sp>
        <p:nvSpPr>
          <p:cNvPr id="3" name="Subtitle 2"/>
          <p:cNvSpPr>
            <a:spLocks noGrp="1"/>
          </p:cNvSpPr>
          <p:nvPr>
            <p:ph type="subTitle" idx="1"/>
          </p:nvPr>
        </p:nvSpPr>
        <p:spPr>
          <a:xfrm>
            <a:off x="251792" y="1505961"/>
            <a:ext cx="11770388" cy="5299556"/>
          </a:xfrm>
        </p:spPr>
        <p:txBody>
          <a:bodyPr>
            <a:normAutofit/>
          </a:bodyPr>
          <a:lstStyle/>
          <a:p>
            <a:pPr lvl="0" algn="l">
              <a:lnSpc>
                <a:spcPct val="100000"/>
              </a:lnSpc>
              <a:spcBef>
                <a:spcPts val="600"/>
              </a:spcBef>
              <a:buClr>
                <a:srgbClr val="FE8637"/>
              </a:buClr>
              <a:buSzPct val="70000"/>
            </a:pPr>
            <a:endParaRPr lang="en-GB" sz="2000" b="1" dirty="0">
              <a:solidFill>
                <a:prstClr val="black"/>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GB" sz="2000" b="1" dirty="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US" sz="2000" b="1" dirty="0">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US" sz="2000" b="1" dirty="0">
              <a:latin typeface="Comic Sans MS" pitchFamily="66" charset="0"/>
              <a:cs typeface="Arial" panose="020B0604020202020204" pitchFamily="34" charset="0"/>
            </a:endParaRPr>
          </a:p>
          <a:p>
            <a:pPr algn="l" fontAlgn="base">
              <a:lnSpc>
                <a:spcPct val="120000"/>
              </a:lnSpc>
            </a:pPr>
            <a:r>
              <a:rPr lang="en-US" sz="1800" b="1" dirty="0">
                <a:solidFill>
                  <a:prstClr val="black"/>
                </a:solidFill>
                <a:latin typeface="Comic Sans MS" panose="030F0702030302020204" pitchFamily="66" charset="0"/>
              </a:rPr>
              <a:t>W</a:t>
            </a:r>
            <a:r>
              <a:rPr kumimoji="0" lang="en-US" sz="1800" b="1" i="0" u="none" strike="noStrike" kern="1200" cap="none" spc="0" normalizeH="0" noProof="0" dirty="0" smtClean="0">
                <a:ln>
                  <a:noFill/>
                </a:ln>
                <a:solidFill>
                  <a:prstClr val="black"/>
                </a:solidFill>
                <a:effectLst/>
                <a:uLnTx/>
                <a:uFillTx/>
                <a:latin typeface="Comic Sans MS" panose="030F0702030302020204" pitchFamily="66" charset="0"/>
              </a:rPr>
              <a:t>e </a:t>
            </a:r>
            <a:r>
              <a:rPr kumimoji="0" lang="en-US" sz="1800" b="1" i="0" u="none" strike="noStrike" kern="1200" cap="none" spc="0" normalizeH="0" noProof="0" dirty="0" smtClean="0">
                <a:ln>
                  <a:noFill/>
                </a:ln>
                <a:solidFill>
                  <a:prstClr val="black"/>
                </a:solidFill>
                <a:effectLst/>
                <a:uLnTx/>
                <a:uFillTx/>
                <a:latin typeface="Comic Sans MS" panose="030F0702030302020204" pitchFamily="66" charset="0"/>
              </a:rPr>
              <a:t>think about the ways in which we are called to serve others. </a:t>
            </a:r>
            <a:r>
              <a:rPr lang="en-GB" sz="1800" b="1" dirty="0" smtClean="0">
                <a:latin typeface="Comic Sans MS" panose="030F0702030302020204" pitchFamily="66" charset="0"/>
              </a:rPr>
              <a:t>Making </a:t>
            </a:r>
            <a:r>
              <a:rPr lang="en-GB" sz="1800" b="1" dirty="0">
                <a:latin typeface="Comic Sans MS" panose="030F0702030302020204" pitchFamily="66" charset="0"/>
              </a:rPr>
              <a:t>sure </a:t>
            </a:r>
            <a:r>
              <a:rPr lang="en-GB" sz="1800" b="1" dirty="0" smtClean="0">
                <a:latin typeface="Comic Sans MS" panose="030F0702030302020204" pitchFamily="66" charset="0"/>
              </a:rPr>
              <a:t>you </a:t>
            </a:r>
            <a:r>
              <a:rPr lang="en-GB" sz="1800" b="1" dirty="0">
                <a:latin typeface="Comic Sans MS" panose="030F0702030302020204" pitchFamily="66" charset="0"/>
              </a:rPr>
              <a:t>are fully prepared for </a:t>
            </a:r>
            <a:r>
              <a:rPr lang="en-GB" sz="1800" b="1" dirty="0" smtClean="0">
                <a:latin typeface="Comic Sans MS" panose="030F0702030302020204" pitchFamily="66" charset="0"/>
              </a:rPr>
              <a:t>your </a:t>
            </a:r>
            <a:r>
              <a:rPr lang="en-GB" sz="1800" b="1" dirty="0">
                <a:latin typeface="Comic Sans MS" panose="030F0702030302020204" pitchFamily="66" charset="0"/>
              </a:rPr>
              <a:t>future and for the world of work is key to </a:t>
            </a:r>
            <a:r>
              <a:rPr lang="en-GB" sz="1800" b="1" dirty="0" smtClean="0">
                <a:latin typeface="Comic Sans MS" panose="030F0702030302020204" pitchFamily="66" charset="0"/>
              </a:rPr>
              <a:t>this, as is your response to God’s call to each one of us to serve. </a:t>
            </a:r>
            <a:endParaRPr lang="en-US" sz="1800" b="1" i="0" dirty="0">
              <a:effectLst/>
              <a:latin typeface="Comic Sans MS" panose="030F0702030302020204" pitchFamily="66" charset="0"/>
            </a:endParaRPr>
          </a:p>
          <a:p>
            <a:pPr lvl="0" algn="l">
              <a:lnSpc>
                <a:spcPct val="100000"/>
              </a:lnSpc>
              <a:spcBef>
                <a:spcPts val="600"/>
              </a:spcBef>
              <a:buClr>
                <a:srgbClr val="FE8637"/>
              </a:buClr>
              <a:buSzPct val="70000"/>
            </a:pPr>
            <a:endParaRPr lang="en-GB" sz="2000" b="1" dirty="0" smtClean="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r>
              <a:rPr lang="en-GB" sz="2000" b="1" u="sng" dirty="0" smtClean="0">
                <a:solidFill>
                  <a:srgbClr val="FF0000"/>
                </a:solidFill>
                <a:latin typeface="Comic Sans MS" pitchFamily="66" charset="0"/>
                <a:cs typeface="Arial" panose="020B0604020202020204" pitchFamily="34" charset="0"/>
              </a:rPr>
              <a:t>What </a:t>
            </a:r>
            <a:r>
              <a:rPr lang="en-GB" sz="2000" b="1" u="sng" dirty="0">
                <a:solidFill>
                  <a:srgbClr val="FF0000"/>
                </a:solidFill>
                <a:latin typeface="Comic Sans MS" pitchFamily="66" charset="0"/>
                <a:cs typeface="Arial" panose="020B0604020202020204" pitchFamily="34" charset="0"/>
              </a:rPr>
              <a:t>is our mission this week?</a:t>
            </a:r>
          </a:p>
          <a:p>
            <a:pPr algn="l">
              <a:lnSpc>
                <a:spcPct val="100000"/>
              </a:lnSpc>
              <a:spcBef>
                <a:spcPts val="600"/>
              </a:spcBef>
              <a:buClr>
                <a:srgbClr val="FE8637"/>
              </a:buClr>
              <a:buSzPct val="70000"/>
            </a:pPr>
            <a:r>
              <a:rPr lang="en-GB" sz="2000" b="1" dirty="0">
                <a:latin typeface="Comic Sans MS" pitchFamily="66" charset="0"/>
                <a:cs typeface="Arial" panose="020B0604020202020204" pitchFamily="34" charset="0"/>
              </a:rPr>
              <a:t>Our mission </a:t>
            </a:r>
            <a:r>
              <a:rPr lang="en-GB" sz="2000" b="1" dirty="0" smtClean="0">
                <a:latin typeface="Comic Sans MS" pitchFamily="66" charset="0"/>
                <a:cs typeface="Arial" panose="020B0604020202020204" pitchFamily="34" charset="0"/>
              </a:rPr>
              <a:t>is </a:t>
            </a:r>
            <a:r>
              <a:rPr lang="en-GB" sz="2000" b="1" dirty="0" smtClean="0">
                <a:latin typeface="Comic Sans MS" pitchFamily="66" charset="0"/>
                <a:cs typeface="Arial" panose="020B0604020202020204" pitchFamily="34" charset="0"/>
              </a:rPr>
              <a:t>to</a:t>
            </a:r>
            <a:r>
              <a:rPr lang="en-US" sz="2000" b="1" dirty="0">
                <a:latin typeface="Comic Sans MS" pitchFamily="66" charset="0"/>
                <a:cs typeface="Arial" panose="020B0604020202020204" pitchFamily="34" charset="0"/>
              </a:rPr>
              <a:t> </a:t>
            </a:r>
            <a:r>
              <a:rPr lang="en-US" sz="2000" b="1" dirty="0" smtClean="0">
                <a:latin typeface="Comic Sans MS" pitchFamily="66" charset="0"/>
                <a:cs typeface="Arial" panose="020B0604020202020204" pitchFamily="34" charset="0"/>
              </a:rPr>
              <a:t>think about how God calls us to serve others. Can we take time this week to act in ways that help those in need? Do we give enough time in prayer to listen to God’s call to each one of us? </a:t>
            </a:r>
            <a:endParaRPr lang="en-GB" sz="2000" b="1" dirty="0">
              <a:latin typeface="Comic Sans MS" pitchFamily="66" charset="0"/>
              <a:cs typeface="Arial" panose="020B0604020202020204" pitchFamily="34" charset="0"/>
            </a:endParaRPr>
          </a:p>
        </p:txBody>
      </p:sp>
      <p:pic>
        <p:nvPicPr>
          <p:cNvPr id="4" name="Picture 3"/>
          <p:cNvPicPr>
            <a:picLocks noChangeAspect="1"/>
          </p:cNvPicPr>
          <p:nvPr/>
        </p:nvPicPr>
        <p:blipFill>
          <a:blip r:embed="rId5"/>
          <a:stretch>
            <a:fillRect/>
          </a:stretch>
        </p:blipFill>
        <p:spPr>
          <a:xfrm>
            <a:off x="3926983" y="974369"/>
            <a:ext cx="4202864" cy="1801227"/>
          </a:xfrm>
          <a:prstGeom prst="rect">
            <a:avLst/>
          </a:prstGeom>
        </p:spPr>
      </p:pic>
      <p:pic>
        <p:nvPicPr>
          <p:cNvPr id="512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5893" y="367277"/>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71332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990233" y="431868"/>
            <a:ext cx="11201768" cy="81997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88000" tIns="0" bIns="0" anchor="ctr">
            <a:normAutofit/>
          </a:bodyPr>
          <a:lstStyle/>
          <a:p>
            <a:r>
              <a:rPr lang="en-GB" sz="3200" u="sng" dirty="0" smtClean="0">
                <a:ln>
                  <a:solidFill>
                    <a:schemeClr val="accent4">
                      <a:lumMod val="50000"/>
                    </a:scheme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The </a:t>
            </a:r>
            <a:r>
              <a:rPr lang="en-GB" sz="3200" u="sng" dirty="0">
                <a:ln>
                  <a:solidFill>
                    <a:schemeClr val="accent4">
                      <a:lumMod val="50000"/>
                    </a:scheme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Word of the Lord</a:t>
            </a: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3" name="Rectangle 2"/>
          <p:cNvSpPr/>
          <p:nvPr/>
        </p:nvSpPr>
        <p:spPr>
          <a:xfrm>
            <a:off x="537813" y="2100244"/>
            <a:ext cx="7951608" cy="3416320"/>
          </a:xfrm>
          <a:prstGeom prst="rect">
            <a:avLst/>
          </a:prstGeom>
        </p:spPr>
        <p:txBody>
          <a:bodyPr wrap="square">
            <a:spAutoFit/>
          </a:bodyPr>
          <a:lstStyle/>
          <a:p>
            <a:pPr fontAlgn="base"/>
            <a:r>
              <a:rPr lang="en-GB" sz="1600" b="1" dirty="0">
                <a:solidFill>
                  <a:srgbClr val="000000"/>
                </a:solidFill>
                <a:latin typeface="Comic Sans MS" panose="030F0702030302020204" pitchFamily="66" charset="0"/>
              </a:rPr>
              <a:t>A reading from St. Mark’s Gospel</a:t>
            </a:r>
          </a:p>
          <a:p>
            <a:pPr fontAlgn="base"/>
            <a:endParaRPr lang="en-US" b="1" dirty="0">
              <a:solidFill>
                <a:srgbClr val="000000"/>
              </a:solidFill>
              <a:latin typeface="Comic Sans MS" panose="030F0702030302020204" pitchFamily="66" charset="0"/>
            </a:endParaRPr>
          </a:p>
          <a:p>
            <a:pPr fontAlgn="base"/>
            <a:r>
              <a:rPr lang="en-GB" sz="1400" b="1" dirty="0" smtClean="0">
                <a:solidFill>
                  <a:srgbClr val="000000"/>
                </a:solidFill>
                <a:latin typeface="Comic Sans MS" panose="030F0702030302020204" pitchFamily="66" charset="0"/>
              </a:rPr>
              <a:t>After </a:t>
            </a:r>
            <a:r>
              <a:rPr lang="en-GB" sz="1400" b="1" dirty="0">
                <a:solidFill>
                  <a:srgbClr val="000000"/>
                </a:solidFill>
                <a:latin typeface="Comic Sans MS" panose="030F0702030302020204" pitchFamily="66" charset="0"/>
              </a:rPr>
              <a:t>six days Jesus took Peter, James and John with him and led them up a high mountain, where they were all alone. There he was transfigured before them. </a:t>
            </a:r>
            <a:r>
              <a:rPr lang="en-GB" sz="1400" b="1" dirty="0" smtClean="0">
                <a:solidFill>
                  <a:srgbClr val="000000"/>
                </a:solidFill>
                <a:latin typeface="Comic Sans MS" panose="030F0702030302020204" pitchFamily="66" charset="0"/>
              </a:rPr>
              <a:t>His </a:t>
            </a:r>
            <a:r>
              <a:rPr lang="en-GB" sz="1400" b="1" dirty="0">
                <a:solidFill>
                  <a:srgbClr val="000000"/>
                </a:solidFill>
                <a:latin typeface="Comic Sans MS" panose="030F0702030302020204" pitchFamily="66" charset="0"/>
              </a:rPr>
              <a:t>clothes became dazzling white, whiter than anyone in the world could bleach them</a:t>
            </a:r>
            <a:r>
              <a:rPr lang="en-GB" sz="1400" b="1" dirty="0" smtClean="0">
                <a:solidFill>
                  <a:srgbClr val="000000"/>
                </a:solidFill>
                <a:latin typeface="Comic Sans MS" panose="030F0702030302020204" pitchFamily="66" charset="0"/>
              </a:rPr>
              <a:t>. </a:t>
            </a:r>
            <a:r>
              <a:rPr lang="en-GB" sz="1400" b="1" dirty="0">
                <a:solidFill>
                  <a:srgbClr val="000000"/>
                </a:solidFill>
                <a:latin typeface="Comic Sans MS" panose="030F0702030302020204" pitchFamily="66" charset="0"/>
              </a:rPr>
              <a:t>And there appeared before them Elijah and Moses, who were talking with Jesus.</a:t>
            </a:r>
          </a:p>
          <a:p>
            <a:pPr fontAlgn="base"/>
            <a:r>
              <a:rPr lang="en-GB" sz="1400" b="1" dirty="0" smtClean="0">
                <a:solidFill>
                  <a:srgbClr val="000000"/>
                </a:solidFill>
                <a:latin typeface="Comic Sans MS" panose="030F0702030302020204" pitchFamily="66" charset="0"/>
              </a:rPr>
              <a:t>Peter </a:t>
            </a:r>
            <a:r>
              <a:rPr lang="en-GB" sz="1400" b="1" dirty="0">
                <a:solidFill>
                  <a:srgbClr val="000000"/>
                </a:solidFill>
                <a:latin typeface="Comic Sans MS" panose="030F0702030302020204" pitchFamily="66" charset="0"/>
              </a:rPr>
              <a:t>said to Jesus, “Rabbi, it is good for us to be here. Let us put up three shelters—one for you, one for Moses and one for Elijah.” </a:t>
            </a:r>
            <a:r>
              <a:rPr lang="en-GB" sz="1400" b="1" dirty="0" smtClean="0">
                <a:solidFill>
                  <a:srgbClr val="000000"/>
                </a:solidFill>
                <a:latin typeface="Comic Sans MS" panose="030F0702030302020204" pitchFamily="66" charset="0"/>
              </a:rPr>
              <a:t>Then </a:t>
            </a:r>
            <a:r>
              <a:rPr lang="en-GB" sz="1400" b="1" dirty="0">
                <a:solidFill>
                  <a:srgbClr val="000000"/>
                </a:solidFill>
                <a:latin typeface="Comic Sans MS" panose="030F0702030302020204" pitchFamily="66" charset="0"/>
              </a:rPr>
              <a:t>a cloud appeared and covered them, and a voice came from the cloud: “This is my Son, whom I love. Listen to him</a:t>
            </a:r>
            <a:r>
              <a:rPr lang="en-GB" sz="1400" b="1" dirty="0" smtClean="0">
                <a:solidFill>
                  <a:srgbClr val="000000"/>
                </a:solidFill>
                <a:latin typeface="Comic Sans MS" panose="030F0702030302020204" pitchFamily="66" charset="0"/>
              </a:rPr>
              <a:t>!” Suddenly</a:t>
            </a:r>
            <a:r>
              <a:rPr lang="en-GB" sz="1400" b="1" dirty="0">
                <a:solidFill>
                  <a:srgbClr val="000000"/>
                </a:solidFill>
                <a:latin typeface="Comic Sans MS" panose="030F0702030302020204" pitchFamily="66" charset="0"/>
              </a:rPr>
              <a:t>, when they looked around, they no longer saw anyone with them except </a:t>
            </a:r>
            <a:r>
              <a:rPr lang="en-GB" sz="1400" b="1" dirty="0" smtClean="0">
                <a:solidFill>
                  <a:srgbClr val="000000"/>
                </a:solidFill>
                <a:latin typeface="Comic Sans MS" panose="030F0702030302020204" pitchFamily="66" charset="0"/>
              </a:rPr>
              <a:t>Jesus. As </a:t>
            </a:r>
            <a:r>
              <a:rPr lang="en-GB" sz="1400" b="1" dirty="0">
                <a:solidFill>
                  <a:srgbClr val="000000"/>
                </a:solidFill>
                <a:latin typeface="Comic Sans MS" panose="030F0702030302020204" pitchFamily="66" charset="0"/>
              </a:rPr>
              <a:t>they were coming down the mountain, Jesus gave them orders not to tell anyone what they had seen until the Son of Man had risen from the dead. 10 They kept the matter to themselves, discussing what “rising from the dead” meant.</a:t>
            </a:r>
          </a:p>
          <a:p>
            <a:pPr fontAlgn="base"/>
            <a:endParaRPr lang="en-GB" sz="1400" b="1" dirty="0" smtClean="0">
              <a:solidFill>
                <a:srgbClr val="000000"/>
              </a:solidFill>
              <a:latin typeface="Comic Sans MS" panose="030F0702030302020204" pitchFamily="66" charset="0"/>
            </a:endParaRPr>
          </a:p>
          <a:p>
            <a:pPr fontAlgn="base"/>
            <a:r>
              <a:rPr lang="en-GB" sz="1400" b="1" dirty="0" smtClean="0">
                <a:solidFill>
                  <a:srgbClr val="000000"/>
                </a:solidFill>
                <a:latin typeface="Comic Sans MS" panose="030F0702030302020204" pitchFamily="66" charset="0"/>
              </a:rPr>
              <a:t>The </a:t>
            </a:r>
            <a:r>
              <a:rPr lang="en-GB" sz="1400" b="1" dirty="0">
                <a:solidFill>
                  <a:srgbClr val="000000"/>
                </a:solidFill>
                <a:latin typeface="Comic Sans MS" panose="030F0702030302020204" pitchFamily="66" charset="0"/>
              </a:rPr>
              <a:t>Word of the Lord          </a:t>
            </a:r>
            <a:r>
              <a:rPr lang="en-GB" sz="1400" b="1" dirty="0">
                <a:solidFill>
                  <a:srgbClr val="FF0000"/>
                </a:solidFill>
                <a:latin typeface="Comic Sans MS" panose="030F0702030302020204" pitchFamily="66" charset="0"/>
              </a:rPr>
              <a:t>Response: Thanks be to God</a:t>
            </a:r>
            <a:endParaRPr lang="en-GB" sz="1400" b="1" i="0" dirty="0">
              <a:solidFill>
                <a:srgbClr val="FF0000"/>
              </a:solidFill>
              <a:effectLst/>
              <a:latin typeface="Comic Sans MS" panose="030F0702030302020204" pitchFamily="66" charset="0"/>
            </a:endParaRPr>
          </a:p>
        </p:txBody>
      </p:sp>
      <p:sp>
        <p:nvSpPr>
          <p:cNvPr id="5" name="TextBox 4"/>
          <p:cNvSpPr txBox="1"/>
          <p:nvPr/>
        </p:nvSpPr>
        <p:spPr>
          <a:xfrm>
            <a:off x="1170993" y="1638579"/>
            <a:ext cx="9659389" cy="461665"/>
          </a:xfrm>
          <a:prstGeom prst="rect">
            <a:avLst/>
          </a:prstGeom>
          <a:noFill/>
        </p:spPr>
        <p:txBody>
          <a:bodyPr wrap="square" rtlCol="0">
            <a:spAutoFit/>
          </a:bodyPr>
          <a:lstStyle/>
          <a:p>
            <a:r>
              <a:rPr lang="en-GB" sz="2400" b="1" u="sng" dirty="0" smtClean="0">
                <a:solidFill>
                  <a:srgbClr val="293181"/>
                </a:solidFill>
              </a:rPr>
              <a:t>Gospel </a:t>
            </a:r>
            <a:r>
              <a:rPr lang="en-GB" sz="2400" b="1" u="sng" dirty="0">
                <a:solidFill>
                  <a:srgbClr val="293181"/>
                </a:solidFill>
              </a:rPr>
              <a:t>reading</a:t>
            </a:r>
          </a:p>
        </p:txBody>
      </p:sp>
      <p:pic>
        <p:nvPicPr>
          <p:cNvPr id="8" name="Picture 7"/>
          <p:cNvPicPr>
            <a:picLocks noChangeAspect="1"/>
          </p:cNvPicPr>
          <p:nvPr/>
        </p:nvPicPr>
        <p:blipFill>
          <a:blip r:embed="rId5"/>
          <a:stretch>
            <a:fillRect/>
          </a:stretch>
        </p:blipFill>
        <p:spPr>
          <a:xfrm>
            <a:off x="8717362" y="1374290"/>
            <a:ext cx="3075709" cy="2049191"/>
          </a:xfrm>
          <a:prstGeom prst="rect">
            <a:avLst/>
          </a:prstGeom>
        </p:spPr>
      </p:pic>
      <p:sp>
        <p:nvSpPr>
          <p:cNvPr id="10" name="TextBox 9"/>
          <p:cNvSpPr txBox="1"/>
          <p:nvPr/>
        </p:nvSpPr>
        <p:spPr>
          <a:xfrm>
            <a:off x="153955" y="5731538"/>
            <a:ext cx="10765681" cy="1077218"/>
          </a:xfrm>
          <a:prstGeom prst="rect">
            <a:avLst/>
          </a:prstGeom>
          <a:noFill/>
        </p:spPr>
        <p:txBody>
          <a:bodyPr wrap="square" rtlCol="0">
            <a:spAutoFit/>
          </a:bodyPr>
          <a:lstStyle/>
          <a:p>
            <a:pPr lvl="0">
              <a:spcBef>
                <a:spcPct val="20000"/>
              </a:spcBef>
              <a:buClr>
                <a:srgbClr val="F0A22E"/>
              </a:buClr>
              <a:buSzPct val="70000"/>
            </a:pPr>
            <a:r>
              <a:rPr lang="en-GB" sz="1600" b="1" i="1" dirty="0">
                <a:latin typeface="Comic Sans MS" panose="030F0702030302020204" pitchFamily="66" charset="0"/>
              </a:rPr>
              <a:t>Lord Jesus, as we go about our daily routines this week help us to see your glory in the people we work with, our neighbours and friends </a:t>
            </a:r>
            <a:r>
              <a:rPr lang="en-GB" sz="1600" b="1" i="1" dirty="0" smtClean="0">
                <a:latin typeface="Comic Sans MS" panose="030F0702030302020204" pitchFamily="66" charset="0"/>
              </a:rPr>
              <a:t>as well as those we find </a:t>
            </a:r>
            <a:r>
              <a:rPr lang="en-GB" sz="1600" b="1" i="1" dirty="0">
                <a:latin typeface="Comic Sans MS" panose="030F0702030302020204" pitchFamily="66" charset="0"/>
              </a:rPr>
              <a:t>hard to get on with.  In all our conversations help us to listen </a:t>
            </a:r>
            <a:r>
              <a:rPr lang="en-GB" sz="1600" b="1" i="1" dirty="0" smtClean="0">
                <a:latin typeface="Comic Sans MS" panose="030F0702030302020204" pitchFamily="66" charset="0"/>
              </a:rPr>
              <a:t>carefully, </a:t>
            </a:r>
            <a:r>
              <a:rPr lang="en-GB" sz="1600" b="1" i="1" dirty="0">
                <a:latin typeface="Comic Sans MS" panose="030F0702030302020204" pitchFamily="66" charset="0"/>
              </a:rPr>
              <a:t>not only to what others are </a:t>
            </a:r>
            <a:r>
              <a:rPr lang="en-GB" sz="1600" b="1" i="1" dirty="0" smtClean="0">
                <a:latin typeface="Comic Sans MS" panose="030F0702030302020204" pitchFamily="66" charset="0"/>
              </a:rPr>
              <a:t>saying, </a:t>
            </a:r>
            <a:r>
              <a:rPr lang="en-GB" sz="1600" b="1" i="1" dirty="0">
                <a:latin typeface="Comic Sans MS" panose="030F0702030302020204" pitchFamily="66" charset="0"/>
              </a:rPr>
              <a:t>but also to what you are saying in each encounter</a:t>
            </a:r>
            <a:r>
              <a:rPr lang="en-GB" sz="1600" b="1" i="1" dirty="0" smtClean="0">
                <a:latin typeface="Comic Sans MS" panose="030F0702030302020204" pitchFamily="66" charset="0"/>
              </a:rPr>
              <a:t>. Lord</a:t>
            </a:r>
            <a:r>
              <a:rPr lang="en-GB" sz="1600" b="1" i="1" dirty="0">
                <a:latin typeface="Comic Sans MS" panose="030F0702030302020204" pitchFamily="66" charset="0"/>
              </a:rPr>
              <a:t>, in your mercy….</a:t>
            </a:r>
            <a:r>
              <a:rPr lang="en-GB" sz="1600" b="1" i="1" dirty="0">
                <a:solidFill>
                  <a:srgbClr val="FF0000"/>
                </a:solidFill>
                <a:latin typeface="Comic Sans MS" panose="030F0702030302020204" pitchFamily="66" charset="0"/>
              </a:rPr>
              <a:t>Hear our prayer</a:t>
            </a:r>
          </a:p>
        </p:txBody>
      </p:sp>
      <p:pic>
        <p:nvPicPr>
          <p:cNvPr id="614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5232" y="483515"/>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068049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268963" y="399011"/>
            <a:ext cx="10923037" cy="636687"/>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Reflection on the Word of God</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8" name="Subtitle 2"/>
          <p:cNvSpPr>
            <a:spLocks noGrp="1"/>
          </p:cNvSpPr>
          <p:nvPr>
            <p:ph type="subTitle" idx="1"/>
          </p:nvPr>
        </p:nvSpPr>
        <p:spPr>
          <a:xfrm>
            <a:off x="153957" y="1726076"/>
            <a:ext cx="12238654" cy="3535918"/>
          </a:xfrm>
        </p:spPr>
        <p:txBody>
          <a:bodyPr>
            <a:normAutofit/>
          </a:bodyPr>
          <a:lstStyle/>
          <a:p>
            <a:pPr lvl="0" algn="l">
              <a:lnSpc>
                <a:spcPct val="100000"/>
              </a:lnSpc>
              <a:spcBef>
                <a:spcPts val="0"/>
              </a:spcBef>
            </a:pPr>
            <a:endParaRPr lang="en-GB" sz="1800" b="1" dirty="0">
              <a:solidFill>
                <a:prstClr val="black"/>
              </a:solidFill>
            </a:endParaRPr>
          </a:p>
          <a:p>
            <a:pPr lvl="0" algn="l">
              <a:lnSpc>
                <a:spcPct val="100000"/>
              </a:lnSpc>
              <a:spcBef>
                <a:spcPts val="0"/>
              </a:spcBef>
            </a:pPr>
            <a:r>
              <a:rPr lang="en-GB" sz="1800" b="1" dirty="0">
                <a:solidFill>
                  <a:prstClr val="black"/>
                </a:solidFill>
                <a:latin typeface="Comic Sans MS" panose="030F0702030302020204" pitchFamily="66" charset="0"/>
              </a:rPr>
              <a:t> </a:t>
            </a:r>
          </a:p>
        </p:txBody>
      </p:sp>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a:ln>
                <a:noFill/>
              </a:ln>
              <a:solidFill>
                <a:prstClr val="black"/>
              </a:solidFill>
              <a:effectLst/>
              <a:uLnTx/>
              <a:uFillTx/>
              <a:latin typeface="Arial Rounded MT Bold" panose="020F0704030504030204" pitchFamily="34" charset="0"/>
              <a:ea typeface="+mn-ea"/>
              <a:cs typeface="+mn-cs"/>
            </a:endParaRPr>
          </a:p>
        </p:txBody>
      </p:sp>
      <p:sp>
        <p:nvSpPr>
          <p:cNvPr id="14" name="TextBox 13"/>
          <p:cNvSpPr txBox="1"/>
          <p:nvPr/>
        </p:nvSpPr>
        <p:spPr>
          <a:xfrm>
            <a:off x="1812175" y="1099002"/>
            <a:ext cx="9094123" cy="707886"/>
          </a:xfrm>
          <a:prstGeom prst="rect">
            <a:avLst/>
          </a:prstGeom>
          <a:noFill/>
        </p:spPr>
        <p:txBody>
          <a:bodyPr wrap="square" rtlCol="0">
            <a:spAutoFit/>
          </a:bodyPr>
          <a:lstStyle/>
          <a:p>
            <a:r>
              <a:rPr lang="en-GB" sz="4000" b="1" dirty="0"/>
              <a:t>                          </a:t>
            </a:r>
            <a:r>
              <a:rPr lang="en-GB" sz="4000" b="1" u="sng" dirty="0" smtClean="0">
                <a:solidFill>
                  <a:srgbClr val="FF0000"/>
                </a:solidFill>
              </a:rPr>
              <a:t>Confidence</a:t>
            </a:r>
            <a:endParaRPr lang="en-GB" sz="4000" b="1" u="sng" dirty="0">
              <a:solidFill>
                <a:srgbClr val="FF0000"/>
              </a:solidFill>
            </a:endParaRPr>
          </a:p>
        </p:txBody>
      </p:sp>
      <p:pic>
        <p:nvPicPr>
          <p:cNvPr id="3" name="Picture 2"/>
          <p:cNvPicPr>
            <a:picLocks noChangeAspect="1"/>
          </p:cNvPicPr>
          <p:nvPr/>
        </p:nvPicPr>
        <p:blipFill>
          <a:blip r:embed="rId5"/>
          <a:stretch>
            <a:fillRect/>
          </a:stretch>
        </p:blipFill>
        <p:spPr>
          <a:xfrm>
            <a:off x="4181302" y="3151380"/>
            <a:ext cx="3865044" cy="1932522"/>
          </a:xfrm>
          <a:prstGeom prst="rect">
            <a:avLst/>
          </a:prstGeom>
        </p:spPr>
      </p:pic>
      <p:sp>
        <p:nvSpPr>
          <p:cNvPr id="4" name="TextBox 3"/>
          <p:cNvSpPr txBox="1"/>
          <p:nvPr/>
        </p:nvSpPr>
        <p:spPr>
          <a:xfrm>
            <a:off x="1170993" y="1726076"/>
            <a:ext cx="10217443" cy="1754326"/>
          </a:xfrm>
          <a:prstGeom prst="rect">
            <a:avLst/>
          </a:prstGeom>
          <a:noFill/>
        </p:spPr>
        <p:txBody>
          <a:bodyPr wrap="square" rtlCol="0">
            <a:spAutoFit/>
          </a:bodyPr>
          <a:lstStyle/>
          <a:p>
            <a:pPr lvl="0"/>
            <a:r>
              <a:rPr lang="en-GB" b="1" dirty="0">
                <a:solidFill>
                  <a:prstClr val="black"/>
                </a:solidFill>
                <a:latin typeface="Comic Sans MS" panose="030F0702030302020204" pitchFamily="66" charset="0"/>
              </a:rPr>
              <a:t>We focus today on the value of confidence. Confidence means feeling sure of yourself and your abilities — not in an arrogant way, but in a realistic, secure way. Confidence isn't about feeling superior to others. It's a quiet inner knowledge that you're </a:t>
            </a:r>
            <a:r>
              <a:rPr lang="en-GB" b="1" dirty="0" smtClean="0">
                <a:solidFill>
                  <a:prstClr val="black"/>
                </a:solidFill>
                <a:latin typeface="Comic Sans MS" panose="030F0702030302020204" pitchFamily="66" charset="0"/>
              </a:rPr>
              <a:t>capable. That confidence is rooted in the belief that we are all made in God’s image and are all called to love God and love others.</a:t>
            </a:r>
            <a:endParaRPr lang="en-GB" b="1" dirty="0">
              <a:solidFill>
                <a:prstClr val="black"/>
              </a:solidFill>
              <a:latin typeface="Comic Sans MS" panose="030F0702030302020204" pitchFamily="66" charset="0"/>
            </a:endParaRPr>
          </a:p>
          <a:p>
            <a:pPr lvl="0"/>
            <a:endParaRPr lang="en-GB" b="1" dirty="0">
              <a:solidFill>
                <a:prstClr val="black"/>
              </a:solidFill>
              <a:latin typeface="Comic Sans MS" panose="030F0702030302020204" pitchFamily="66" charset="0"/>
            </a:endParaRPr>
          </a:p>
        </p:txBody>
      </p:sp>
      <p:sp>
        <p:nvSpPr>
          <p:cNvPr id="10" name="TextBox 9"/>
          <p:cNvSpPr txBox="1"/>
          <p:nvPr/>
        </p:nvSpPr>
        <p:spPr>
          <a:xfrm>
            <a:off x="324197" y="5359273"/>
            <a:ext cx="9476509" cy="1323439"/>
          </a:xfrm>
          <a:prstGeom prst="rect">
            <a:avLst/>
          </a:prstGeom>
          <a:noFill/>
        </p:spPr>
        <p:txBody>
          <a:bodyPr wrap="square" rtlCol="0">
            <a:spAutoFit/>
          </a:bodyPr>
          <a:lstStyle/>
          <a:p>
            <a:r>
              <a:rPr lang="en-GB" sz="1600" b="1" i="1" dirty="0" smtClean="0">
                <a:latin typeface="Comic Sans MS" panose="030F0702030302020204" pitchFamily="66" charset="0"/>
              </a:rPr>
              <a:t>Lord, sometimes </a:t>
            </a:r>
            <a:r>
              <a:rPr lang="en-GB" sz="1600" b="1" i="1" dirty="0">
                <a:latin typeface="Comic Sans MS" panose="030F0702030302020204" pitchFamily="66" charset="0"/>
              </a:rPr>
              <a:t>I forget who I am in you and start looking to the world to tell me who I am. On the days when my confidence is fading fast, build me up again. Remind me of the simple truth that confidence can only be found in chasing after you. I can walk around confident knowing I am </a:t>
            </a:r>
            <a:r>
              <a:rPr lang="en-GB" sz="1600" b="1" i="1" dirty="0" smtClean="0">
                <a:latin typeface="Comic Sans MS" panose="030F0702030302020204" pitchFamily="66" charset="0"/>
              </a:rPr>
              <a:t>loved and made in your image. Help </a:t>
            </a:r>
            <a:r>
              <a:rPr lang="en-GB" sz="1600" b="1" i="1" dirty="0">
                <a:latin typeface="Comic Sans MS" panose="030F0702030302020204" pitchFamily="66" charset="0"/>
              </a:rPr>
              <a:t>me remember these </a:t>
            </a:r>
            <a:r>
              <a:rPr lang="en-GB" sz="1600" b="1" i="1" dirty="0" smtClean="0">
                <a:latin typeface="Comic Sans MS" panose="030F0702030302020204" pitchFamily="66" charset="0"/>
              </a:rPr>
              <a:t>things.</a:t>
            </a:r>
          </a:p>
          <a:p>
            <a:r>
              <a:rPr lang="en-GB" sz="1600" b="1" i="1" dirty="0" smtClean="0">
                <a:latin typeface="Comic Sans MS" panose="030F0702030302020204" pitchFamily="66" charset="0"/>
              </a:rPr>
              <a:t>Lord, in your mercy…</a:t>
            </a:r>
            <a:r>
              <a:rPr lang="en-GB" sz="1600" b="1" i="1" u="sng" dirty="0" smtClean="0">
                <a:solidFill>
                  <a:srgbClr val="FF0000"/>
                </a:solidFill>
                <a:latin typeface="Comic Sans MS" panose="030F0702030302020204" pitchFamily="66" charset="0"/>
              </a:rPr>
              <a:t>Hear our prayer</a:t>
            </a:r>
            <a:endParaRPr lang="en-GB" sz="1600" b="1" i="1" u="sng" dirty="0">
              <a:solidFill>
                <a:srgbClr val="FF0000"/>
              </a:solidFill>
              <a:latin typeface="Comic Sans MS" panose="030F0702030302020204" pitchFamily="66" charset="0"/>
            </a:endParaRPr>
          </a:p>
        </p:txBody>
      </p:sp>
      <p:pic>
        <p:nvPicPr>
          <p:cNvPr id="717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9140" y="459890"/>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33384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to the Word: </a:t>
            </a:r>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Reflect Together </a:t>
            </a:r>
          </a:p>
        </p:txBody>
      </p:sp>
      <p:sp>
        <p:nvSpPr>
          <p:cNvPr id="8" name="Subtitle 2"/>
          <p:cNvSpPr>
            <a:spLocks noGrp="1"/>
          </p:cNvSpPr>
          <p:nvPr>
            <p:ph type="subTitle" idx="1"/>
          </p:nvPr>
        </p:nvSpPr>
        <p:spPr>
          <a:xfrm>
            <a:off x="1722842" y="1315616"/>
            <a:ext cx="10248334" cy="5299785"/>
          </a:xfrm>
        </p:spPr>
        <p:txBody>
          <a:bodyPr>
            <a:normAutofit fontScale="85000" lnSpcReduction="20000"/>
          </a:bodyPr>
          <a:lstStyle/>
          <a:p>
            <a:pPr lvl="0" algn="l">
              <a:lnSpc>
                <a:spcPct val="100000"/>
              </a:lnSpc>
              <a:spcBef>
                <a:spcPts val="600"/>
              </a:spcBef>
              <a:buClr>
                <a:srgbClr val="FE8637"/>
              </a:buClr>
              <a:buSzPct val="70000"/>
            </a:pPr>
            <a:endParaRPr lang="en-GB" sz="34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r>
              <a:rPr lang="en-GB" sz="1900" b="1" dirty="0">
                <a:solidFill>
                  <a:prstClr val="black"/>
                </a:solidFill>
                <a:latin typeface="Comic Sans MS" panose="030F0702030302020204" pitchFamily="66" charset="0"/>
              </a:rPr>
              <a:t> </a:t>
            </a: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0"/>
              </a:spcBef>
              <a:buClr>
                <a:srgbClr val="F0A22E"/>
              </a:buClr>
              <a:buSzPct val="70000"/>
            </a:pPr>
            <a:r>
              <a:rPr lang="en-GB" sz="1900" b="1" dirty="0">
                <a:latin typeface="Comic Sans MS" panose="030F0702030302020204" pitchFamily="66" charset="0"/>
              </a:rPr>
              <a:t/>
            </a:r>
            <a:br>
              <a:rPr lang="en-GB" sz="1900" b="1" dirty="0">
                <a:latin typeface="Comic Sans MS" panose="030F0702030302020204" pitchFamily="66" charset="0"/>
              </a:rPr>
            </a:br>
            <a:endParaRPr lang="en-GB" sz="1800" b="1" dirty="0">
              <a:latin typeface="Comic Sans MS" panose="030F0702030302020204" pitchFamily="66"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2" name="TextBox 11">
            <a:extLst>
              <a:ext uri="{FF2B5EF4-FFF2-40B4-BE49-F238E27FC236}">
                <a16:creationId xmlns:a16="http://schemas.microsoft.com/office/drawing/2014/main" xmlns="" id="{07E206DF-DB74-4086-804F-3F709FC1D825}"/>
              </a:ext>
            </a:extLst>
          </p:cNvPr>
          <p:cNvSpPr txBox="1"/>
          <p:nvPr/>
        </p:nvSpPr>
        <p:spPr>
          <a:xfrm>
            <a:off x="3450710" y="1384051"/>
            <a:ext cx="7746931" cy="646331"/>
          </a:xfrm>
          <a:prstGeom prst="rect">
            <a:avLst/>
          </a:prstGeom>
          <a:noFill/>
        </p:spPr>
        <p:txBody>
          <a:bodyPr wrap="square">
            <a:spAutoFit/>
          </a:bodyPr>
          <a:lstStyle/>
          <a:p>
            <a:endParaRPr lang="en-US" b="1" dirty="0">
              <a:latin typeface="Comic Sans MS" panose="030F0702030302020204" pitchFamily="66" charset="0"/>
            </a:endParaRPr>
          </a:p>
          <a:p>
            <a:endParaRPr lang="en-US" b="1" dirty="0">
              <a:latin typeface="Comic Sans MS" panose="030F0702030302020204" pitchFamily="66" charset="0"/>
            </a:endParaRPr>
          </a:p>
        </p:txBody>
      </p:sp>
      <p:pic>
        <p:nvPicPr>
          <p:cNvPr id="9" name="Picture 8"/>
          <p:cNvPicPr>
            <a:picLocks noChangeAspect="1"/>
          </p:cNvPicPr>
          <p:nvPr/>
        </p:nvPicPr>
        <p:blipFill>
          <a:blip r:embed="rId3"/>
          <a:stretch>
            <a:fillRect/>
          </a:stretch>
        </p:blipFill>
        <p:spPr>
          <a:xfrm>
            <a:off x="1625676" y="1374804"/>
            <a:ext cx="2030037" cy="3045056"/>
          </a:xfrm>
          <a:prstGeom prst="rect">
            <a:avLst/>
          </a:prstGeom>
        </p:spPr>
      </p:pic>
      <p:sp>
        <p:nvSpPr>
          <p:cNvPr id="11" name="TextBox 10"/>
          <p:cNvSpPr txBox="1"/>
          <p:nvPr/>
        </p:nvSpPr>
        <p:spPr>
          <a:xfrm>
            <a:off x="3897139" y="1746760"/>
            <a:ext cx="6743152" cy="2862322"/>
          </a:xfrm>
          <a:prstGeom prst="rect">
            <a:avLst/>
          </a:prstGeom>
          <a:noFill/>
        </p:spPr>
        <p:txBody>
          <a:bodyPr wrap="square" rtlCol="0">
            <a:spAutoFit/>
          </a:bodyPr>
          <a:lstStyle/>
          <a:p>
            <a:r>
              <a:rPr lang="en-GB" b="1" dirty="0">
                <a:latin typeface="Comic Sans MS" panose="030F0702030302020204" pitchFamily="66" charset="0"/>
              </a:rPr>
              <a:t>As </a:t>
            </a:r>
            <a:r>
              <a:rPr lang="en-GB" b="1" dirty="0" err="1" smtClean="0">
                <a:latin typeface="Comic Sans MS" panose="030F0702030302020204" pitchFamily="66" charset="0"/>
              </a:rPr>
              <a:t>St.Thomas</a:t>
            </a:r>
            <a:r>
              <a:rPr lang="en-GB" b="1" dirty="0" smtClean="0">
                <a:latin typeface="Comic Sans MS" panose="030F0702030302020204" pitchFamily="66" charset="0"/>
              </a:rPr>
              <a:t> More got </a:t>
            </a:r>
            <a:r>
              <a:rPr lang="en-GB" b="1" dirty="0">
                <a:latin typeface="Comic Sans MS" panose="030F0702030302020204" pitchFamily="66" charset="0"/>
              </a:rPr>
              <a:t>older he went to Oxford University because he </a:t>
            </a:r>
            <a:r>
              <a:rPr lang="en-GB" b="1" dirty="0" smtClean="0">
                <a:latin typeface="Comic Sans MS" panose="030F0702030302020204" pitchFamily="66" charset="0"/>
              </a:rPr>
              <a:t>felt called to </a:t>
            </a:r>
            <a:r>
              <a:rPr lang="en-GB" b="1" dirty="0">
                <a:latin typeface="Comic Sans MS" panose="030F0702030302020204" pitchFamily="66" charset="0"/>
              </a:rPr>
              <a:t>become a lawyer. When he finished at Oxford he went to work in London. He stayed with some monks and wondered if he would like to give his life to God as a monk. Thomas was torn between serving God and serving people. He decided to do </a:t>
            </a:r>
            <a:r>
              <a:rPr lang="en-GB" b="1" dirty="0" smtClean="0">
                <a:latin typeface="Comic Sans MS" panose="030F0702030302020204" pitchFamily="66" charset="0"/>
              </a:rPr>
              <a:t>both: he </a:t>
            </a:r>
            <a:r>
              <a:rPr lang="en-GB" b="1" dirty="0">
                <a:latin typeface="Comic Sans MS" panose="030F0702030302020204" pitchFamily="66" charset="0"/>
              </a:rPr>
              <a:t>would be a lawyer serving people, but he would serve God by being honest and good</a:t>
            </a:r>
            <a:r>
              <a:rPr lang="en-GB" b="1" dirty="0" smtClean="0">
                <a:latin typeface="Comic Sans MS" panose="030F0702030302020204" pitchFamily="66" charset="0"/>
              </a:rPr>
              <a:t>. </a:t>
            </a:r>
          </a:p>
          <a:p>
            <a:r>
              <a:rPr lang="en-GB" b="1" dirty="0" smtClean="0">
                <a:latin typeface="Comic Sans MS" panose="030F0702030302020204" pitchFamily="66" charset="0"/>
              </a:rPr>
              <a:t>We are all called to be God’s servant in whatever work we may do.</a:t>
            </a:r>
            <a:endParaRPr lang="en-GB" b="1" dirty="0">
              <a:latin typeface="Comic Sans MS" panose="030F0702030302020204" pitchFamily="66" charset="0"/>
            </a:endParaRPr>
          </a:p>
        </p:txBody>
      </p:sp>
      <p:sp>
        <p:nvSpPr>
          <p:cNvPr id="17" name="TextBox 16"/>
          <p:cNvSpPr txBox="1"/>
          <p:nvPr/>
        </p:nvSpPr>
        <p:spPr>
          <a:xfrm>
            <a:off x="3816953" y="1098294"/>
            <a:ext cx="6377392" cy="646331"/>
          </a:xfrm>
          <a:prstGeom prst="rect">
            <a:avLst/>
          </a:prstGeom>
          <a:noFill/>
        </p:spPr>
        <p:txBody>
          <a:bodyPr wrap="square" rtlCol="0">
            <a:spAutoFit/>
          </a:bodyPr>
          <a:lstStyle/>
          <a:p>
            <a:pPr algn="ctr"/>
            <a:r>
              <a:rPr lang="en-GB" sz="3600" b="1" u="sng" dirty="0" smtClean="0">
                <a:solidFill>
                  <a:srgbClr val="FF0000"/>
                </a:solidFill>
              </a:rPr>
              <a:t>God’s Servant First</a:t>
            </a:r>
            <a:endParaRPr lang="en-GB" sz="3600" b="1" u="sng" dirty="0">
              <a:solidFill>
                <a:srgbClr val="FF0000"/>
              </a:solidFill>
            </a:endParaRPr>
          </a:p>
        </p:txBody>
      </p:sp>
      <p:sp>
        <p:nvSpPr>
          <p:cNvPr id="19" name="TextBox 18"/>
          <p:cNvSpPr txBox="1"/>
          <p:nvPr/>
        </p:nvSpPr>
        <p:spPr>
          <a:xfrm>
            <a:off x="1722842" y="4921135"/>
            <a:ext cx="10114482" cy="1477328"/>
          </a:xfrm>
          <a:prstGeom prst="rect">
            <a:avLst/>
          </a:prstGeom>
          <a:noFill/>
        </p:spPr>
        <p:txBody>
          <a:bodyPr wrap="square" rtlCol="0">
            <a:spAutoFit/>
          </a:bodyPr>
          <a:lstStyle/>
          <a:p>
            <a:r>
              <a:rPr lang="en-GB" b="1" dirty="0">
                <a:latin typeface="Comic Sans MS" panose="030F0702030302020204" pitchFamily="66" charset="0"/>
              </a:rPr>
              <a:t>Lord, you call us to your </a:t>
            </a:r>
            <a:r>
              <a:rPr lang="en-GB" b="1" dirty="0" smtClean="0">
                <a:latin typeface="Comic Sans MS" panose="030F0702030302020204" pitchFamily="66" charset="0"/>
              </a:rPr>
              <a:t>service and </a:t>
            </a:r>
            <a:r>
              <a:rPr lang="en-GB" b="1" dirty="0">
                <a:latin typeface="Comic Sans MS" panose="030F0702030302020204" pitchFamily="66" charset="0"/>
              </a:rPr>
              <a:t>continue your saving work among us</a:t>
            </a:r>
            <a:r>
              <a:rPr lang="en-GB" b="1" dirty="0" smtClean="0">
                <a:latin typeface="Comic Sans MS" panose="030F0702030302020204" pitchFamily="66" charset="0"/>
              </a:rPr>
              <a:t>.</a:t>
            </a:r>
          </a:p>
          <a:p>
            <a:r>
              <a:rPr lang="en-GB" b="1" dirty="0">
                <a:latin typeface="Comic Sans MS" panose="030F0702030302020204" pitchFamily="66" charset="0"/>
              </a:rPr>
              <a:t>Send your Spirit to make us strong in </a:t>
            </a:r>
            <a:r>
              <a:rPr lang="en-GB" b="1" dirty="0" smtClean="0">
                <a:latin typeface="Comic Sans MS" panose="030F0702030302020204" pitchFamily="66" charset="0"/>
              </a:rPr>
              <a:t>faith and </a:t>
            </a:r>
            <a:r>
              <a:rPr lang="en-GB" b="1" dirty="0">
                <a:latin typeface="Comic Sans MS" panose="030F0702030302020204" pitchFamily="66" charset="0"/>
              </a:rPr>
              <a:t>active in good works</a:t>
            </a:r>
            <a:r>
              <a:rPr lang="en-GB" b="1" dirty="0" smtClean="0">
                <a:latin typeface="Comic Sans MS" panose="030F0702030302020204" pitchFamily="66" charset="0"/>
              </a:rPr>
              <a:t>.</a:t>
            </a:r>
          </a:p>
          <a:p>
            <a:r>
              <a:rPr lang="en-GB" b="1" dirty="0" smtClean="0">
                <a:latin typeface="Comic Sans MS" panose="030F0702030302020204" pitchFamily="66" charset="0"/>
              </a:rPr>
              <a:t>Give </a:t>
            </a:r>
            <a:r>
              <a:rPr lang="en-GB" b="1" dirty="0">
                <a:latin typeface="Comic Sans MS" panose="030F0702030302020204" pitchFamily="66" charset="0"/>
              </a:rPr>
              <a:t>us strength and </a:t>
            </a:r>
            <a:r>
              <a:rPr lang="en-GB" b="1" dirty="0" smtClean="0">
                <a:latin typeface="Comic Sans MS" panose="030F0702030302020204" pitchFamily="66" charset="0"/>
              </a:rPr>
              <a:t>joy in </a:t>
            </a:r>
            <a:r>
              <a:rPr lang="en-GB" b="1" dirty="0">
                <a:latin typeface="Comic Sans MS" panose="030F0702030302020204" pitchFamily="66" charset="0"/>
              </a:rPr>
              <a:t>serving you as followers of </a:t>
            </a:r>
            <a:r>
              <a:rPr lang="en-GB" b="1" dirty="0" smtClean="0">
                <a:latin typeface="Comic Sans MS" panose="030F0702030302020204" pitchFamily="66" charset="0"/>
              </a:rPr>
              <a:t>Christ.</a:t>
            </a:r>
          </a:p>
          <a:p>
            <a:endParaRPr lang="en-GB" b="1" dirty="0">
              <a:latin typeface="Comic Sans MS" panose="030F0702030302020204" pitchFamily="66" charset="0"/>
            </a:endParaRPr>
          </a:p>
          <a:p>
            <a:r>
              <a:rPr lang="en-GB" b="1" dirty="0" smtClean="0">
                <a:latin typeface="Comic Sans MS" panose="030F0702030302020204" pitchFamily="66" charset="0"/>
              </a:rPr>
              <a:t>Lord, in your mercy…</a:t>
            </a:r>
            <a:r>
              <a:rPr lang="en-GB" b="1" u="sng" dirty="0" smtClean="0">
                <a:solidFill>
                  <a:srgbClr val="FF0000"/>
                </a:solidFill>
                <a:latin typeface="Comic Sans MS" panose="030F0702030302020204" pitchFamily="66" charset="0"/>
              </a:rPr>
              <a:t>Hear our prayer</a:t>
            </a:r>
            <a:endParaRPr lang="en-GB" b="1" u="sng" dirty="0">
              <a:solidFill>
                <a:srgbClr val="FF0000"/>
              </a:solidFill>
              <a:latin typeface="Comic Sans MS" panose="030F0702030302020204" pitchFamily="66" charset="0"/>
            </a:endParaRPr>
          </a:p>
        </p:txBody>
      </p:sp>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597"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05932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Reflect Together </a:t>
            </a: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0" name="TextBox 9"/>
          <p:cNvSpPr txBox="1"/>
          <p:nvPr/>
        </p:nvSpPr>
        <p:spPr>
          <a:xfrm>
            <a:off x="2468880" y="1197033"/>
            <a:ext cx="7032567" cy="523220"/>
          </a:xfrm>
          <a:prstGeom prst="rect">
            <a:avLst/>
          </a:prstGeom>
          <a:noFill/>
        </p:spPr>
        <p:txBody>
          <a:bodyPr wrap="square" rtlCol="0">
            <a:spAutoFit/>
          </a:bodyPr>
          <a:lstStyle/>
          <a:p>
            <a:pPr algn="ctr"/>
            <a:endParaRPr lang="en-GB" sz="2800" b="1" dirty="0"/>
          </a:p>
        </p:txBody>
      </p:sp>
      <p:sp>
        <p:nvSpPr>
          <p:cNvPr id="9" name="TextBox 8">
            <a:extLst>
              <a:ext uri="{FF2B5EF4-FFF2-40B4-BE49-F238E27FC236}">
                <a16:creationId xmlns:a16="http://schemas.microsoft.com/office/drawing/2014/main" xmlns="" id="{6B8B3792-7CF9-42F1-B08F-156067B879BA}"/>
              </a:ext>
            </a:extLst>
          </p:cNvPr>
          <p:cNvSpPr txBox="1"/>
          <p:nvPr/>
        </p:nvSpPr>
        <p:spPr>
          <a:xfrm>
            <a:off x="1553544" y="3054450"/>
            <a:ext cx="10329763" cy="39703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i="1" dirty="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i="1" dirty="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Lord, help us to make wise choices in our lives so that </a:t>
            </a:r>
            <a:r>
              <a:rPr kumimoji="0" lang="en-GB" sz="1800" b="1"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in all that we do we are serving You and others.</a:t>
            </a:r>
            <a:endParaRPr kumimoji="0" lang="en-GB" sz="1800" b="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prstClr val="black"/>
                </a:solidFill>
                <a:latin typeface="Comic Sans MS" panose="030F0702030302020204" pitchFamily="66" charset="0"/>
              </a:rPr>
              <a:t>Lord, in your mercy….</a:t>
            </a:r>
            <a:r>
              <a:rPr lang="en-GB" b="1" u="sng" dirty="0">
                <a:solidFill>
                  <a:srgbClr val="FF0000"/>
                </a:solidFill>
                <a:latin typeface="Comic Sans MS" panose="030F0702030302020204" pitchFamily="66" charset="0"/>
              </a:rPr>
              <a:t>Hear our prayer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u="none" strike="noStrike" kern="1200" cap="none" spc="0" normalizeH="0" baseline="0" noProof="0" dirty="0">
              <a:ln>
                <a:noFill/>
              </a:ln>
              <a:solidFill>
                <a:prstClr val="black"/>
              </a:solidFill>
              <a:effectLst/>
              <a:uLnTx/>
              <a:uFillTx/>
              <a:latin typeface="Comic Sans MS" panose="030F0702030302020204" pitchFamily="66" charset="0"/>
            </a:endParaRPr>
          </a:p>
          <a:p>
            <a:pPr lvl="0">
              <a:defRPr/>
            </a:pPr>
            <a:r>
              <a:rPr lang="en-GB" b="1" dirty="0">
                <a:solidFill>
                  <a:prstClr val="black"/>
                </a:solidFill>
                <a:latin typeface="Comic Sans MS" panose="030F0702030302020204" pitchFamily="66" charset="0"/>
              </a:rPr>
              <a:t>Lord, </a:t>
            </a:r>
            <a:r>
              <a:rPr lang="en-GB" b="1" dirty="0" smtClean="0">
                <a:solidFill>
                  <a:prstClr val="black"/>
                </a:solidFill>
                <a:latin typeface="Comic Sans MS" panose="030F0702030302020204" pitchFamily="66" charset="0"/>
              </a:rPr>
              <a:t>we remember that </a:t>
            </a:r>
            <a:r>
              <a:rPr lang="en-GB" b="1" dirty="0">
                <a:solidFill>
                  <a:prstClr val="black"/>
                </a:solidFill>
                <a:latin typeface="Comic Sans MS" panose="030F0702030302020204" pitchFamily="66" charset="0"/>
              </a:rPr>
              <a:t>serving </a:t>
            </a:r>
            <a:r>
              <a:rPr lang="en-GB" b="1" dirty="0" smtClean="0">
                <a:solidFill>
                  <a:prstClr val="black"/>
                </a:solidFill>
                <a:latin typeface="Comic Sans MS" panose="030F0702030302020204" pitchFamily="66" charset="0"/>
              </a:rPr>
              <a:t>You </a:t>
            </a:r>
            <a:r>
              <a:rPr lang="en-GB" b="1" dirty="0">
                <a:solidFill>
                  <a:prstClr val="black"/>
                </a:solidFill>
                <a:latin typeface="Comic Sans MS" panose="030F0702030302020204" pitchFamily="66" charset="0"/>
              </a:rPr>
              <a:t>can be as simple as helping out </a:t>
            </a:r>
            <a:r>
              <a:rPr lang="en-GB" b="1" dirty="0" smtClean="0">
                <a:solidFill>
                  <a:prstClr val="black"/>
                </a:solidFill>
                <a:latin typeface="Comic Sans MS" panose="030F0702030302020204" pitchFamily="66" charset="0"/>
              </a:rPr>
              <a:t>someone with </a:t>
            </a:r>
            <a:r>
              <a:rPr lang="en-GB" b="1" dirty="0">
                <a:solidFill>
                  <a:prstClr val="black"/>
                </a:solidFill>
                <a:latin typeface="Comic Sans MS" panose="030F0702030302020204" pitchFamily="66" charset="0"/>
              </a:rPr>
              <a:t>a small task or </a:t>
            </a:r>
            <a:r>
              <a:rPr lang="en-GB" b="1" dirty="0" smtClean="0">
                <a:solidFill>
                  <a:prstClr val="black"/>
                </a:solidFill>
                <a:latin typeface="Comic Sans MS" panose="030F0702030302020204" pitchFamily="66" charset="0"/>
              </a:rPr>
              <a:t>favour</a:t>
            </a:r>
            <a:r>
              <a:rPr lang="en-GB" b="1" dirty="0">
                <a:solidFill>
                  <a:prstClr val="black"/>
                </a:solidFill>
                <a:latin typeface="Comic Sans MS" panose="030F0702030302020204" pitchFamily="66" charset="0"/>
              </a:rPr>
              <a:t>, and doesn’t have to be a big grand gesture</a:t>
            </a:r>
            <a:r>
              <a:rPr lang="en-GB" b="1" dirty="0" smtClean="0">
                <a:solidFill>
                  <a:prstClr val="black"/>
                </a:solidFill>
                <a:latin typeface="Comic Sans MS" panose="030F0702030302020204" pitchFamily="66" charset="0"/>
              </a:rPr>
              <a:t>. Help us to put others before ourselves.</a:t>
            </a:r>
            <a:endParaRPr lang="en-GB" b="1" dirty="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u="none" strike="noStrike" kern="1200" cap="none" spc="0" normalizeH="0" baseline="0" noProof="0" dirty="0" smtClean="0">
                <a:ln>
                  <a:noFill/>
                </a:ln>
                <a:solidFill>
                  <a:prstClr val="black"/>
                </a:solidFill>
                <a:effectLst/>
                <a:uLnTx/>
                <a:uFillTx/>
                <a:latin typeface="Comic Sans MS" panose="030F0702030302020204" pitchFamily="66" charset="0"/>
              </a:rPr>
              <a:t>Lord</a:t>
            </a:r>
            <a:r>
              <a:rPr kumimoji="0" lang="en-GB" sz="1800" b="1" u="none" strike="noStrike" kern="1200" cap="none" spc="0" normalizeH="0" baseline="0" noProof="0" dirty="0">
                <a:ln>
                  <a:noFill/>
                </a:ln>
                <a:solidFill>
                  <a:prstClr val="black"/>
                </a:solidFill>
                <a:effectLst/>
                <a:uLnTx/>
                <a:uFillTx/>
                <a:latin typeface="Comic Sans MS" panose="030F0702030302020204" pitchFamily="66" charset="0"/>
              </a:rPr>
              <a:t>, in your mercy….</a:t>
            </a:r>
            <a:r>
              <a:rPr lang="en-GB" b="1" dirty="0">
                <a:solidFill>
                  <a:prstClr val="black"/>
                </a:solidFill>
                <a:latin typeface="Comic Sans MS" panose="030F0702030302020204" pitchFamily="66" charset="0"/>
              </a:rPr>
              <a:t>H</a:t>
            </a:r>
            <a:r>
              <a:rPr kumimoji="0" lang="en-GB" sz="1800" b="1" u="none" strike="noStrike" kern="1200" cap="none" spc="0" normalizeH="0" baseline="0" noProof="0" dirty="0">
                <a:ln>
                  <a:noFill/>
                </a:ln>
                <a:solidFill>
                  <a:prstClr val="black"/>
                </a:solidFill>
                <a:effectLst/>
                <a:uLnTx/>
                <a:uFillTx/>
                <a:latin typeface="Comic Sans MS" panose="030F0702030302020204" pitchFamily="66" charset="0"/>
              </a:rPr>
              <a:t>ea</a:t>
            </a:r>
            <a:r>
              <a:rPr kumimoji="0" lang="en-GB" sz="1800" b="1" u="sng" strike="noStrike" kern="1200" cap="none" spc="0" normalizeH="0" baseline="0" noProof="0" dirty="0">
                <a:ln>
                  <a:noFill/>
                </a:ln>
                <a:solidFill>
                  <a:srgbClr val="FF0000"/>
                </a:solidFill>
                <a:effectLst/>
                <a:uLnTx/>
                <a:uFillTx/>
                <a:latin typeface="Comic Sans MS" panose="030F0702030302020204" pitchFamily="66" charset="0"/>
              </a:rPr>
              <a:t>r our prayer</a:t>
            </a:r>
          </a:p>
          <a:p>
            <a:endParaRPr lang="en-GB" dirty="0"/>
          </a:p>
        </p:txBody>
      </p:sp>
      <p:sp>
        <p:nvSpPr>
          <p:cNvPr id="5" name="TextBox 4"/>
          <p:cNvSpPr txBox="1"/>
          <p:nvPr/>
        </p:nvSpPr>
        <p:spPr>
          <a:xfrm>
            <a:off x="1632852" y="1352941"/>
            <a:ext cx="8625053" cy="1200329"/>
          </a:xfrm>
          <a:prstGeom prst="rect">
            <a:avLst/>
          </a:prstGeom>
          <a:noFill/>
        </p:spPr>
        <p:txBody>
          <a:bodyPr wrap="square" rtlCol="0">
            <a:spAutoFit/>
          </a:bodyPr>
          <a:lstStyle/>
          <a:p>
            <a:r>
              <a:rPr lang="en-GB" b="1" dirty="0">
                <a:latin typeface="Comic Sans MS" panose="030F0702030302020204" pitchFamily="66" charset="0"/>
              </a:rPr>
              <a:t>Regardless of where you are on your path of faith there are plenty of ways you can serve God every day. From actively going out of your way to serve Him, to simply having love in your heart and being a good person; serving God can be done in almost every aspect of your life.</a:t>
            </a:r>
          </a:p>
        </p:txBody>
      </p:sp>
      <p:pic>
        <p:nvPicPr>
          <p:cNvPr id="7" name="Picture 6"/>
          <p:cNvPicPr>
            <a:picLocks noChangeAspect="1"/>
          </p:cNvPicPr>
          <p:nvPr/>
        </p:nvPicPr>
        <p:blipFill>
          <a:blip r:embed="rId3"/>
          <a:stretch>
            <a:fillRect/>
          </a:stretch>
        </p:blipFill>
        <p:spPr>
          <a:xfrm>
            <a:off x="4631101" y="2521510"/>
            <a:ext cx="2628554" cy="1971416"/>
          </a:xfrm>
          <a:prstGeom prst="rect">
            <a:avLst/>
          </a:prstGeom>
        </p:spPr>
      </p:pic>
      <p:pic>
        <p:nvPicPr>
          <p:cNvPr id="92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5804" y="428683"/>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37042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Go Forth</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8" name="Subtitle 2"/>
          <p:cNvSpPr>
            <a:spLocks noGrp="1"/>
          </p:cNvSpPr>
          <p:nvPr>
            <p:ph type="subTitle" idx="1"/>
          </p:nvPr>
        </p:nvSpPr>
        <p:spPr>
          <a:xfrm>
            <a:off x="1722842" y="1315616"/>
            <a:ext cx="10248334" cy="5299785"/>
          </a:xfrm>
        </p:spPr>
        <p:txBody>
          <a:bodyPr>
            <a:normAutofit fontScale="85000" lnSpcReduction="20000"/>
          </a:bodyPr>
          <a:lstStyle/>
          <a:p>
            <a:pPr lvl="0" algn="l">
              <a:lnSpc>
                <a:spcPct val="100000"/>
              </a:lnSpc>
              <a:spcBef>
                <a:spcPts val="600"/>
              </a:spcBef>
              <a:buClr>
                <a:srgbClr val="FE8637"/>
              </a:buClr>
              <a:buSzPct val="70000"/>
            </a:pPr>
            <a:endParaRPr lang="en-GB" sz="34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r>
              <a:rPr lang="en-GB" sz="1900" b="1" dirty="0">
                <a:solidFill>
                  <a:prstClr val="black"/>
                </a:solidFill>
                <a:latin typeface="Comic Sans MS" panose="030F0702030302020204" pitchFamily="66" charset="0"/>
              </a:rPr>
              <a:t> </a:t>
            </a: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0"/>
              </a:spcBef>
              <a:buClr>
                <a:srgbClr val="F0A22E"/>
              </a:buClr>
              <a:buSzPct val="70000"/>
            </a:pPr>
            <a:r>
              <a:rPr lang="en-GB" sz="1900" b="1" dirty="0">
                <a:latin typeface="Comic Sans MS" panose="030F0702030302020204" pitchFamily="66" charset="0"/>
              </a:rPr>
              <a:t/>
            </a:r>
            <a:br>
              <a:rPr lang="en-GB" sz="1900" b="1" dirty="0">
                <a:latin typeface="Comic Sans MS" panose="030F0702030302020204" pitchFamily="66" charset="0"/>
              </a:rPr>
            </a:br>
            <a:endParaRPr lang="en-GB" sz="1800" b="1" dirty="0">
              <a:latin typeface="Comic Sans MS" panose="030F0702030302020204" pitchFamily="66"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pic>
        <p:nvPicPr>
          <p:cNvPr id="3" name="Picture 2"/>
          <p:cNvPicPr>
            <a:picLocks noChangeAspect="1"/>
          </p:cNvPicPr>
          <p:nvPr/>
        </p:nvPicPr>
        <p:blipFill>
          <a:blip r:embed="rId3"/>
          <a:stretch>
            <a:fillRect/>
          </a:stretch>
        </p:blipFill>
        <p:spPr>
          <a:xfrm>
            <a:off x="9044247" y="3307421"/>
            <a:ext cx="2101061" cy="2101061"/>
          </a:xfrm>
          <a:prstGeom prst="rect">
            <a:avLst/>
          </a:prstGeom>
        </p:spPr>
      </p:pic>
      <p:sp>
        <p:nvSpPr>
          <p:cNvPr id="4" name="Rectangle 3"/>
          <p:cNvSpPr/>
          <p:nvPr/>
        </p:nvSpPr>
        <p:spPr>
          <a:xfrm>
            <a:off x="1722841" y="1241037"/>
            <a:ext cx="8665289" cy="1754326"/>
          </a:xfrm>
          <a:prstGeom prst="rect">
            <a:avLst/>
          </a:prstGeom>
        </p:spPr>
        <p:txBody>
          <a:bodyPr wrap="square">
            <a:spAutoFit/>
          </a:bodyPr>
          <a:lstStyle/>
          <a:p>
            <a:r>
              <a:rPr lang="en-GB" b="1" dirty="0">
                <a:latin typeface="Comic Sans MS" panose="030F0702030302020204" pitchFamily="66" charset="0"/>
              </a:rPr>
              <a:t>One thing that we have seen all over the world </a:t>
            </a:r>
            <a:r>
              <a:rPr lang="en-GB" b="1" dirty="0" smtClean="0">
                <a:latin typeface="Comic Sans MS" panose="030F0702030302020204" pitchFamily="66" charset="0"/>
              </a:rPr>
              <a:t>during the pandemic is </a:t>
            </a:r>
            <a:r>
              <a:rPr lang="en-GB" b="1" dirty="0">
                <a:latin typeface="Comic Sans MS" panose="030F0702030302020204" pitchFamily="66" charset="0"/>
              </a:rPr>
              <a:t>that kindness is prevailing in uncertain times. People </a:t>
            </a:r>
            <a:r>
              <a:rPr lang="en-GB" b="1" dirty="0" smtClean="0">
                <a:latin typeface="Comic Sans MS" panose="030F0702030302020204" pitchFamily="66" charset="0"/>
              </a:rPr>
              <a:t>have come </a:t>
            </a:r>
            <a:r>
              <a:rPr lang="en-GB" b="1" dirty="0">
                <a:latin typeface="Comic Sans MS" panose="030F0702030302020204" pitchFamily="66" charset="0"/>
              </a:rPr>
              <a:t>together to sing on balconies in Italy, others </a:t>
            </a:r>
            <a:r>
              <a:rPr lang="en-GB" b="1" dirty="0" smtClean="0">
                <a:latin typeface="Comic Sans MS" panose="030F0702030302020204" pitchFamily="66" charset="0"/>
              </a:rPr>
              <a:t>have set </a:t>
            </a:r>
            <a:r>
              <a:rPr lang="en-GB" b="1" dirty="0">
                <a:latin typeface="Comic Sans MS" panose="030F0702030302020204" pitchFamily="66" charset="0"/>
              </a:rPr>
              <a:t>up groups to offer support to the elderly or vulnerable - like collecting groceries or calling them for a chat. We have heard stories of people having virtual movie nights and creating choreographed dances over video chat to share with the world.</a:t>
            </a:r>
          </a:p>
        </p:txBody>
      </p:sp>
      <p:sp>
        <p:nvSpPr>
          <p:cNvPr id="5" name="TextBox 4"/>
          <p:cNvSpPr txBox="1"/>
          <p:nvPr/>
        </p:nvSpPr>
        <p:spPr>
          <a:xfrm>
            <a:off x="1632852" y="3263997"/>
            <a:ext cx="9747272" cy="3139321"/>
          </a:xfrm>
          <a:prstGeom prst="rect">
            <a:avLst/>
          </a:prstGeom>
          <a:noFill/>
        </p:spPr>
        <p:txBody>
          <a:bodyPr wrap="square" rtlCol="0">
            <a:spAutoFit/>
          </a:bodyPr>
          <a:lstStyle/>
          <a:p>
            <a:pPr lvl="0"/>
            <a:r>
              <a:rPr lang="en-GB" b="1" dirty="0">
                <a:solidFill>
                  <a:prstClr val="black"/>
                </a:solidFill>
                <a:latin typeface="Comic Sans MS" panose="030F0702030302020204" pitchFamily="66" charset="0"/>
              </a:rPr>
              <a:t>Get involved </a:t>
            </a:r>
            <a:r>
              <a:rPr lang="en-GB" b="1" dirty="0" smtClean="0">
                <a:solidFill>
                  <a:prstClr val="black"/>
                </a:solidFill>
                <a:latin typeface="Comic Sans MS" panose="030F0702030302020204" pitchFamily="66" charset="0"/>
              </a:rPr>
              <a:t> </a:t>
            </a:r>
            <a:r>
              <a:rPr lang="en-GB" b="1" dirty="0">
                <a:solidFill>
                  <a:prstClr val="black"/>
                </a:solidFill>
                <a:latin typeface="Comic Sans MS" panose="030F0702030302020204" pitchFamily="66" charset="0"/>
              </a:rPr>
              <a:t>with acts of kindness:</a:t>
            </a:r>
          </a:p>
          <a:p>
            <a:pPr lvl="0"/>
            <a:r>
              <a:rPr lang="en-GB" b="1" dirty="0">
                <a:solidFill>
                  <a:prstClr val="black"/>
                </a:solidFill>
                <a:latin typeface="Comic Sans MS" panose="030F0702030302020204" pitchFamily="66" charset="0"/>
              </a:rPr>
              <a:t>Call a friend that you haven’t spoken to for a </a:t>
            </a:r>
            <a:r>
              <a:rPr lang="en-GB" b="1" dirty="0" smtClean="0">
                <a:solidFill>
                  <a:prstClr val="black"/>
                </a:solidFill>
                <a:latin typeface="Comic Sans MS" panose="030F0702030302020204" pitchFamily="66" charset="0"/>
              </a:rPr>
              <a:t>while.</a:t>
            </a:r>
            <a:endParaRPr lang="en-GB" b="1" dirty="0">
              <a:solidFill>
                <a:prstClr val="black"/>
              </a:solidFill>
              <a:latin typeface="Comic Sans MS" panose="030F0702030302020204" pitchFamily="66" charset="0"/>
            </a:endParaRPr>
          </a:p>
          <a:p>
            <a:pPr lvl="0"/>
            <a:r>
              <a:rPr lang="en-GB" b="1" dirty="0">
                <a:solidFill>
                  <a:prstClr val="black"/>
                </a:solidFill>
                <a:latin typeface="Comic Sans MS" panose="030F0702030302020204" pitchFamily="66" charset="0"/>
              </a:rPr>
              <a:t>Tell a family member how much you love and appreciate </a:t>
            </a:r>
            <a:r>
              <a:rPr lang="en-GB" b="1" dirty="0" smtClean="0">
                <a:solidFill>
                  <a:prstClr val="black"/>
                </a:solidFill>
                <a:latin typeface="Comic Sans MS" panose="030F0702030302020204" pitchFamily="66" charset="0"/>
              </a:rPr>
              <a:t>them.</a:t>
            </a:r>
            <a:endParaRPr lang="en-GB" b="1" dirty="0">
              <a:solidFill>
                <a:prstClr val="black"/>
              </a:solidFill>
              <a:latin typeface="Comic Sans MS" panose="030F0702030302020204" pitchFamily="66" charset="0"/>
            </a:endParaRPr>
          </a:p>
          <a:p>
            <a:pPr lvl="0"/>
            <a:r>
              <a:rPr lang="en-GB" b="1" dirty="0">
                <a:solidFill>
                  <a:prstClr val="black"/>
                </a:solidFill>
                <a:latin typeface="Comic Sans MS" panose="030F0702030302020204" pitchFamily="66" charset="0"/>
              </a:rPr>
              <a:t>Make a cup of tea for someone you live </a:t>
            </a:r>
            <a:r>
              <a:rPr lang="en-GB" b="1" dirty="0" smtClean="0">
                <a:solidFill>
                  <a:prstClr val="black"/>
                </a:solidFill>
                <a:latin typeface="Comic Sans MS" panose="030F0702030302020204" pitchFamily="66" charset="0"/>
              </a:rPr>
              <a:t>with.</a:t>
            </a:r>
            <a:endParaRPr lang="en-GB" b="1" dirty="0">
              <a:solidFill>
                <a:prstClr val="black"/>
              </a:solidFill>
              <a:latin typeface="Comic Sans MS" panose="030F0702030302020204" pitchFamily="66" charset="0"/>
            </a:endParaRPr>
          </a:p>
          <a:p>
            <a:pPr lvl="0"/>
            <a:r>
              <a:rPr lang="en-GB" b="1" dirty="0">
                <a:solidFill>
                  <a:prstClr val="black"/>
                </a:solidFill>
                <a:latin typeface="Comic Sans MS" panose="030F0702030302020204" pitchFamily="66" charset="0"/>
              </a:rPr>
              <a:t>Help with a household chore at </a:t>
            </a:r>
            <a:r>
              <a:rPr lang="en-GB" b="1" dirty="0" smtClean="0">
                <a:solidFill>
                  <a:prstClr val="black"/>
                </a:solidFill>
                <a:latin typeface="Comic Sans MS" panose="030F0702030302020204" pitchFamily="66" charset="0"/>
              </a:rPr>
              <a:t>home.</a:t>
            </a:r>
            <a:endParaRPr lang="en-GB" b="1" dirty="0">
              <a:solidFill>
                <a:prstClr val="black"/>
              </a:solidFill>
              <a:latin typeface="Comic Sans MS" panose="030F0702030302020204" pitchFamily="66" charset="0"/>
            </a:endParaRPr>
          </a:p>
          <a:p>
            <a:pPr lvl="0"/>
            <a:r>
              <a:rPr lang="en-GB" b="1" dirty="0">
                <a:solidFill>
                  <a:prstClr val="black"/>
                </a:solidFill>
                <a:latin typeface="Comic Sans MS" panose="030F0702030302020204" pitchFamily="66" charset="0"/>
              </a:rPr>
              <a:t>Tell someone you know that you are proud of </a:t>
            </a:r>
            <a:r>
              <a:rPr lang="en-GB" b="1" dirty="0" smtClean="0">
                <a:solidFill>
                  <a:prstClr val="black"/>
                </a:solidFill>
                <a:latin typeface="Comic Sans MS" panose="030F0702030302020204" pitchFamily="66" charset="0"/>
              </a:rPr>
              <a:t>them.</a:t>
            </a:r>
            <a:endParaRPr lang="en-GB" b="1" dirty="0">
              <a:solidFill>
                <a:prstClr val="black"/>
              </a:solidFill>
              <a:latin typeface="Comic Sans MS" panose="030F0702030302020204" pitchFamily="66" charset="0"/>
            </a:endParaRPr>
          </a:p>
          <a:p>
            <a:pPr lvl="0"/>
            <a:r>
              <a:rPr lang="en-GB" b="1" dirty="0">
                <a:solidFill>
                  <a:prstClr val="black"/>
                </a:solidFill>
                <a:latin typeface="Comic Sans MS" panose="030F0702030302020204" pitchFamily="66" charset="0"/>
              </a:rPr>
              <a:t>Tell someone you know why you are thankful for </a:t>
            </a:r>
            <a:r>
              <a:rPr lang="en-GB" b="1" dirty="0" smtClean="0">
                <a:solidFill>
                  <a:prstClr val="black"/>
                </a:solidFill>
                <a:latin typeface="Comic Sans MS" panose="030F0702030302020204" pitchFamily="66" charset="0"/>
              </a:rPr>
              <a:t>them.</a:t>
            </a:r>
            <a:endParaRPr lang="en-GB" b="1" dirty="0">
              <a:solidFill>
                <a:prstClr val="black"/>
              </a:solidFill>
              <a:latin typeface="Comic Sans MS" panose="030F0702030302020204" pitchFamily="66" charset="0"/>
            </a:endParaRPr>
          </a:p>
          <a:p>
            <a:pPr lvl="0"/>
            <a:r>
              <a:rPr lang="en-GB" b="1" dirty="0">
                <a:solidFill>
                  <a:prstClr val="black"/>
                </a:solidFill>
                <a:latin typeface="Comic Sans MS" panose="030F0702030302020204" pitchFamily="66" charset="0"/>
              </a:rPr>
              <a:t>Send someone you know a picture of a cute </a:t>
            </a:r>
            <a:r>
              <a:rPr lang="en-GB" b="1" dirty="0" smtClean="0">
                <a:solidFill>
                  <a:prstClr val="black"/>
                </a:solidFill>
                <a:latin typeface="Comic Sans MS" panose="030F0702030302020204" pitchFamily="66" charset="0"/>
              </a:rPr>
              <a:t>animal.</a:t>
            </a:r>
            <a:endParaRPr lang="en-GB" b="1" dirty="0">
              <a:solidFill>
                <a:prstClr val="black"/>
              </a:solidFill>
              <a:latin typeface="Comic Sans MS" panose="030F0702030302020204" pitchFamily="66" charset="0"/>
            </a:endParaRPr>
          </a:p>
          <a:p>
            <a:pPr lvl="0"/>
            <a:r>
              <a:rPr lang="en-GB" b="1" dirty="0">
                <a:solidFill>
                  <a:prstClr val="black"/>
                </a:solidFill>
                <a:latin typeface="Comic Sans MS" panose="030F0702030302020204" pitchFamily="66" charset="0"/>
              </a:rPr>
              <a:t>Spend time playing with your </a:t>
            </a:r>
            <a:r>
              <a:rPr lang="en-GB" b="1" dirty="0" smtClean="0">
                <a:solidFill>
                  <a:prstClr val="black"/>
                </a:solidFill>
                <a:latin typeface="Comic Sans MS" panose="030F0702030302020204" pitchFamily="66" charset="0"/>
              </a:rPr>
              <a:t>pet.</a:t>
            </a:r>
            <a:endParaRPr lang="en-GB" b="1" dirty="0">
              <a:solidFill>
                <a:prstClr val="black"/>
              </a:solidFill>
              <a:latin typeface="Comic Sans MS" panose="030F0702030302020204" pitchFamily="66" charset="0"/>
            </a:endParaRPr>
          </a:p>
          <a:p>
            <a:pPr lvl="0"/>
            <a:r>
              <a:rPr lang="en-GB" b="1" dirty="0">
                <a:solidFill>
                  <a:prstClr val="black"/>
                </a:solidFill>
                <a:latin typeface="Comic Sans MS" panose="030F0702030302020204" pitchFamily="66" charset="0"/>
              </a:rPr>
              <a:t>Reach out to call a friend or family member who you haven’t spent much time </a:t>
            </a:r>
            <a:r>
              <a:rPr lang="en-GB" b="1" dirty="0" smtClean="0">
                <a:solidFill>
                  <a:prstClr val="black"/>
                </a:solidFill>
                <a:latin typeface="Comic Sans MS" panose="030F0702030302020204" pitchFamily="66" charset="0"/>
              </a:rPr>
              <a:t>with.</a:t>
            </a:r>
            <a:endParaRPr lang="en-GB" b="1" dirty="0">
              <a:solidFill>
                <a:prstClr val="black"/>
              </a:solidFill>
              <a:latin typeface="Comic Sans MS" panose="030F0702030302020204" pitchFamily="66" charset="0"/>
            </a:endParaRPr>
          </a:p>
          <a:p>
            <a:pPr lvl="0"/>
            <a:r>
              <a:rPr lang="en-GB" b="1" dirty="0">
                <a:solidFill>
                  <a:prstClr val="black"/>
                </a:solidFill>
                <a:latin typeface="Comic Sans MS" panose="030F0702030302020204" pitchFamily="66" charset="0"/>
              </a:rPr>
              <a:t>Donate to a </a:t>
            </a:r>
            <a:r>
              <a:rPr lang="en-GB" b="1" dirty="0" smtClean="0">
                <a:solidFill>
                  <a:prstClr val="black"/>
                </a:solidFill>
                <a:latin typeface="Comic Sans MS" panose="030F0702030302020204" pitchFamily="66" charset="0"/>
              </a:rPr>
              <a:t>charity.</a:t>
            </a:r>
            <a:endParaRPr lang="en-GB" b="1" dirty="0">
              <a:solidFill>
                <a:prstClr val="black"/>
              </a:solidFill>
              <a:latin typeface="Comic Sans MS" panose="030F0702030302020204" pitchFamily="66" charset="0"/>
            </a:endParaRPr>
          </a:p>
        </p:txBody>
      </p:sp>
      <p:pic>
        <p:nvPicPr>
          <p:cNvPr id="102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598" y="472687"/>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55134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Go Forth: Closing Prayer</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8" name="Subtitle 2"/>
          <p:cNvSpPr>
            <a:spLocks noGrp="1"/>
          </p:cNvSpPr>
          <p:nvPr>
            <p:ph type="subTitle" idx="1"/>
          </p:nvPr>
        </p:nvSpPr>
        <p:spPr>
          <a:xfrm>
            <a:off x="1722842" y="1315616"/>
            <a:ext cx="10248334" cy="5299785"/>
          </a:xfrm>
        </p:spPr>
        <p:txBody>
          <a:bodyPr>
            <a:normAutofit fontScale="85000" lnSpcReduction="20000"/>
          </a:bodyPr>
          <a:lstStyle/>
          <a:p>
            <a:pPr lvl="0" algn="l">
              <a:lnSpc>
                <a:spcPct val="100000"/>
              </a:lnSpc>
              <a:spcBef>
                <a:spcPts val="600"/>
              </a:spcBef>
              <a:buClr>
                <a:srgbClr val="FE8637"/>
              </a:buClr>
              <a:buSzPct val="70000"/>
            </a:pPr>
            <a:endParaRPr lang="en-GB" sz="34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r>
              <a:rPr lang="en-GB" sz="1900" b="1" dirty="0">
                <a:solidFill>
                  <a:prstClr val="black"/>
                </a:solidFill>
                <a:latin typeface="Comic Sans MS" panose="030F0702030302020204" pitchFamily="66" charset="0"/>
              </a:rPr>
              <a:t> </a:t>
            </a: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0"/>
              </a:spcBef>
              <a:buClr>
                <a:srgbClr val="F0A22E"/>
              </a:buClr>
              <a:buSzPct val="70000"/>
            </a:pPr>
            <a:r>
              <a:rPr lang="en-GB" sz="1900" b="1" dirty="0">
                <a:latin typeface="Comic Sans MS" panose="030F0702030302020204" pitchFamily="66" charset="0"/>
              </a:rPr>
              <a:t/>
            </a:r>
            <a:br>
              <a:rPr lang="en-GB" sz="1900" b="1" dirty="0">
                <a:latin typeface="Comic Sans MS" panose="030F0702030302020204" pitchFamily="66" charset="0"/>
              </a:rPr>
            </a:br>
            <a:endParaRPr lang="en-GB" sz="1800" b="1" dirty="0">
              <a:latin typeface="Comic Sans MS" panose="030F0702030302020204" pitchFamily="66"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0" name="TextBox 9"/>
          <p:cNvSpPr txBox="1"/>
          <p:nvPr/>
        </p:nvSpPr>
        <p:spPr>
          <a:xfrm>
            <a:off x="1521652" y="1432668"/>
            <a:ext cx="5359596" cy="5078313"/>
          </a:xfrm>
          <a:prstGeom prst="rect">
            <a:avLst/>
          </a:prstGeom>
          <a:noFill/>
        </p:spPr>
        <p:txBody>
          <a:bodyPr wrap="square" rtlCol="0">
            <a:spAutoFit/>
          </a:bodyPr>
          <a:lstStyle/>
          <a:p>
            <a:r>
              <a:rPr lang="en-GB" b="1" dirty="0">
                <a:latin typeface="Comic Sans MS" panose="030F0702030302020204" pitchFamily="66" charset="0"/>
              </a:rPr>
              <a:t>Lord, </a:t>
            </a:r>
            <a:r>
              <a:rPr lang="en-GB" b="1" dirty="0" smtClean="0">
                <a:latin typeface="Comic Sans MS" panose="030F0702030302020204" pitchFamily="66" charset="0"/>
              </a:rPr>
              <a:t>show us </a:t>
            </a:r>
            <a:r>
              <a:rPr lang="en-GB" b="1" dirty="0">
                <a:latin typeface="Comic Sans MS" panose="030F0702030302020204" pitchFamily="66" charset="0"/>
              </a:rPr>
              <a:t>what </a:t>
            </a:r>
            <a:r>
              <a:rPr lang="en-GB" b="1" dirty="0" smtClean="0">
                <a:latin typeface="Comic Sans MS" panose="030F0702030302020204" pitchFamily="66" charset="0"/>
              </a:rPr>
              <a:t>we </a:t>
            </a:r>
            <a:r>
              <a:rPr lang="en-GB" b="1" dirty="0">
                <a:latin typeface="Comic Sans MS" panose="030F0702030302020204" pitchFamily="66" charset="0"/>
              </a:rPr>
              <a:t>should </a:t>
            </a:r>
            <a:r>
              <a:rPr lang="en-GB" b="1" dirty="0" smtClean="0">
                <a:latin typeface="Comic Sans MS" panose="030F0702030302020204" pitchFamily="66" charset="0"/>
              </a:rPr>
              <a:t>do this Lent. </a:t>
            </a:r>
          </a:p>
          <a:p>
            <a:r>
              <a:rPr lang="en-GB" b="1" dirty="0" smtClean="0">
                <a:latin typeface="Comic Sans MS" panose="030F0702030302020204" pitchFamily="66" charset="0"/>
              </a:rPr>
              <a:t>Remind us </a:t>
            </a:r>
            <a:r>
              <a:rPr lang="en-GB" b="1" dirty="0">
                <a:latin typeface="Comic Sans MS" panose="030F0702030302020204" pitchFamily="66" charset="0"/>
              </a:rPr>
              <a:t>to pray to </a:t>
            </a:r>
            <a:r>
              <a:rPr lang="en-GB" b="1" dirty="0" smtClean="0">
                <a:latin typeface="Comic Sans MS" panose="030F0702030302020204" pitchFamily="66" charset="0"/>
              </a:rPr>
              <a:t>You, to </a:t>
            </a:r>
            <a:r>
              <a:rPr lang="en-GB" b="1" dirty="0">
                <a:latin typeface="Comic Sans MS" panose="030F0702030302020204" pitchFamily="66" charset="0"/>
              </a:rPr>
              <a:t>thank </a:t>
            </a:r>
            <a:r>
              <a:rPr lang="en-GB" b="1" dirty="0" smtClean="0">
                <a:latin typeface="Comic Sans MS" panose="030F0702030302020204" pitchFamily="66" charset="0"/>
              </a:rPr>
              <a:t>You, to </a:t>
            </a:r>
            <a:r>
              <a:rPr lang="en-GB" b="1" dirty="0">
                <a:latin typeface="Comic Sans MS" panose="030F0702030302020204" pitchFamily="66" charset="0"/>
              </a:rPr>
              <a:t>love </a:t>
            </a:r>
            <a:r>
              <a:rPr lang="en-GB" b="1" dirty="0" smtClean="0">
                <a:latin typeface="Comic Sans MS" panose="030F0702030302020204" pitchFamily="66" charset="0"/>
              </a:rPr>
              <a:t>You,</a:t>
            </a:r>
          </a:p>
          <a:p>
            <a:r>
              <a:rPr lang="en-GB" b="1" dirty="0" smtClean="0">
                <a:latin typeface="Comic Sans MS" panose="030F0702030302020204" pitchFamily="66" charset="0"/>
              </a:rPr>
              <a:t>to </a:t>
            </a:r>
            <a:r>
              <a:rPr lang="en-GB" b="1" dirty="0">
                <a:latin typeface="Comic Sans MS" panose="030F0702030302020204" pitchFamily="66" charset="0"/>
              </a:rPr>
              <a:t>hear from You </a:t>
            </a:r>
            <a:r>
              <a:rPr lang="en-GB" b="1" dirty="0" smtClean="0">
                <a:latin typeface="Comic Sans MS" panose="030F0702030302020204" pitchFamily="66" charset="0"/>
              </a:rPr>
              <a:t>each </a:t>
            </a:r>
            <a:r>
              <a:rPr lang="en-GB" b="1" dirty="0">
                <a:latin typeface="Comic Sans MS" panose="030F0702030302020204" pitchFamily="66" charset="0"/>
              </a:rPr>
              <a:t>and every day in </a:t>
            </a:r>
            <a:r>
              <a:rPr lang="en-GB" b="1" dirty="0" smtClean="0">
                <a:latin typeface="Comic Sans MS" panose="030F0702030302020204" pitchFamily="66" charset="0"/>
              </a:rPr>
              <a:t>Lent.</a:t>
            </a:r>
          </a:p>
          <a:p>
            <a:r>
              <a:rPr lang="en-GB" b="1" dirty="0" smtClean="0">
                <a:latin typeface="Comic Sans MS" panose="030F0702030302020204" pitchFamily="66" charset="0"/>
              </a:rPr>
              <a:t>Lord, in your mercy….</a:t>
            </a:r>
            <a:r>
              <a:rPr lang="en-GB" b="1" dirty="0" smtClean="0">
                <a:solidFill>
                  <a:srgbClr val="FF0000"/>
                </a:solidFill>
                <a:latin typeface="Comic Sans MS" panose="030F0702030302020204" pitchFamily="66" charset="0"/>
              </a:rPr>
              <a:t>Hear our prayer</a:t>
            </a:r>
            <a:r>
              <a:rPr lang="en-GB" b="1" dirty="0" smtClean="0">
                <a:latin typeface="Comic Sans MS" panose="030F0702030302020204" pitchFamily="66" charset="0"/>
              </a:rPr>
              <a:t>.</a:t>
            </a:r>
          </a:p>
          <a:p>
            <a:endParaRPr lang="en-GB" b="1" dirty="0">
              <a:latin typeface="Comic Sans MS" panose="030F0702030302020204" pitchFamily="66" charset="0"/>
            </a:endParaRPr>
          </a:p>
          <a:p>
            <a:r>
              <a:rPr lang="en-GB" b="1" dirty="0">
                <a:latin typeface="Comic Sans MS" panose="030F0702030302020204" pitchFamily="66" charset="0"/>
              </a:rPr>
              <a:t>Lord, pour out your Spirit upon us and lead us to walk alongside one another in solidarity and love. Together may we reshape the </a:t>
            </a:r>
            <a:r>
              <a:rPr lang="en-GB" b="1" dirty="0" smtClean="0">
                <a:latin typeface="Comic Sans MS" panose="030F0702030302020204" pitchFamily="66" charset="0"/>
              </a:rPr>
              <a:t>world.</a:t>
            </a:r>
          </a:p>
          <a:p>
            <a:r>
              <a:rPr lang="en-GB" b="1" dirty="0" smtClean="0">
                <a:latin typeface="Comic Sans MS" panose="030F0702030302020204" pitchFamily="66" charset="0"/>
              </a:rPr>
              <a:t>Lord, in your mercy…</a:t>
            </a:r>
            <a:r>
              <a:rPr lang="en-GB" b="1" dirty="0" smtClean="0">
                <a:solidFill>
                  <a:srgbClr val="FF0000"/>
                </a:solidFill>
                <a:latin typeface="Comic Sans MS" panose="030F0702030302020204" pitchFamily="66" charset="0"/>
              </a:rPr>
              <a:t>Hear our prayer. </a:t>
            </a:r>
          </a:p>
          <a:p>
            <a:endParaRPr lang="en-GB" b="1" dirty="0">
              <a:latin typeface="Comic Sans MS" panose="030F0702030302020204" pitchFamily="66" charset="0"/>
            </a:endParaRPr>
          </a:p>
          <a:p>
            <a:r>
              <a:rPr lang="en-GB" b="1" dirty="0" smtClean="0">
                <a:latin typeface="Comic Sans MS" panose="030F0702030302020204" pitchFamily="66" charset="0"/>
              </a:rPr>
              <a:t>Lord, </a:t>
            </a:r>
            <a:r>
              <a:rPr lang="en-GB" b="1" dirty="0">
                <a:latin typeface="Comic Sans MS" panose="030F0702030302020204" pitchFamily="66" charset="0"/>
              </a:rPr>
              <a:t>lead us to make a change to our own lives so that all your people may flourish. Grant us the courage to stand up for what is right and to call on others to do the same</a:t>
            </a:r>
            <a:r>
              <a:rPr lang="en-GB" b="1" dirty="0" smtClean="0">
                <a:latin typeface="Comic Sans MS" panose="030F0702030302020204" pitchFamily="66" charset="0"/>
              </a:rPr>
              <a:t>.</a:t>
            </a:r>
          </a:p>
          <a:p>
            <a:r>
              <a:rPr lang="en-GB" b="1" dirty="0" smtClean="0">
                <a:latin typeface="Comic Sans MS" panose="030F0702030302020204" pitchFamily="66" charset="0"/>
              </a:rPr>
              <a:t>Amen</a:t>
            </a:r>
            <a:endParaRPr lang="en-GB" b="1" dirty="0">
              <a:latin typeface="Comic Sans MS" panose="030F0702030302020204" pitchFamily="66" charset="0"/>
            </a:endParaRPr>
          </a:p>
          <a:p>
            <a:endParaRPr lang="en-GB" dirty="0"/>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58758" y="1225091"/>
            <a:ext cx="3947256" cy="52858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597" y="432902"/>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54159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87837" y="1626781"/>
            <a:ext cx="5649132" cy="4329173"/>
          </a:xfrm>
        </p:spPr>
        <p:txBody>
          <a:bodyPr/>
          <a:lstStyle/>
          <a:p>
            <a:pPr algn="l"/>
            <a:r>
              <a:rPr lang="en-GB" u="sng" dirty="0" smtClean="0">
                <a:solidFill>
                  <a:srgbClr val="FF0000"/>
                </a:solidFill>
                <a:latin typeface="Arial Rounded MT Bold" panose="020F0704030504030204" pitchFamily="34" charset="0"/>
              </a:rPr>
              <a:t>Opening Hymn: Blessed Assurance</a:t>
            </a:r>
          </a:p>
          <a:p>
            <a:pPr algn="l"/>
            <a:endParaRPr lang="en-GB" u="sng" dirty="0">
              <a:solidFill>
                <a:srgbClr val="FF0000"/>
              </a:solidFill>
              <a:latin typeface="Arial Rounded MT Bold" panose="020F0704030504030204" pitchFamily="34" charset="0"/>
            </a:endParaRPr>
          </a:p>
          <a:p>
            <a:pPr algn="l"/>
            <a:endParaRPr lang="en-GB" u="sng" dirty="0">
              <a:solidFill>
                <a:srgbClr val="FF0000"/>
              </a:solidFill>
              <a:latin typeface="Arial Rounded MT Bold" panose="020F0704030504030204" pitchFamily="34" charset="0"/>
            </a:endParaRP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b="1" u="sng" dirty="0" smtClean="0">
                <a:ln>
                  <a:solidFill>
                    <a:schemeClr val="accent4">
                      <a:lumMod val="50000"/>
                    </a:scheme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Gather: </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are called to serve</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2" name="Rectangle 1"/>
          <p:cNvSpPr/>
          <p:nvPr/>
        </p:nvSpPr>
        <p:spPr>
          <a:xfrm>
            <a:off x="1699647" y="2121826"/>
            <a:ext cx="5212597" cy="2862322"/>
          </a:xfrm>
          <a:prstGeom prst="rect">
            <a:avLst/>
          </a:prstGeom>
        </p:spPr>
        <p:txBody>
          <a:bodyPr wrap="square">
            <a:spAutoFit/>
          </a:bodyPr>
          <a:lstStyle/>
          <a:p>
            <a:r>
              <a:rPr lang="en-GB" b="1" u="sng" dirty="0">
                <a:solidFill>
                  <a:srgbClr val="FF0000"/>
                </a:solidFill>
                <a:latin typeface="-apple-system"/>
              </a:rPr>
              <a:t>Blessed Assurance</a:t>
            </a:r>
          </a:p>
          <a:p>
            <a:r>
              <a:rPr lang="en-GB" b="1" dirty="0">
                <a:solidFill>
                  <a:srgbClr val="333333"/>
                </a:solidFill>
                <a:latin typeface="-apple-system"/>
              </a:rPr>
              <a:t>Blessed assurance, </a:t>
            </a:r>
            <a:r>
              <a:rPr lang="en-GB" b="1" dirty="0">
                <a:solidFill>
                  <a:srgbClr val="3366B4"/>
                </a:solidFill>
                <a:latin typeface="-apple-system"/>
                <a:hlinkClick r:id="rId3"/>
              </a:rPr>
              <a:t>Jesus</a:t>
            </a:r>
            <a:r>
              <a:rPr lang="en-GB" b="1" dirty="0">
                <a:solidFill>
                  <a:srgbClr val="333333"/>
                </a:solidFill>
                <a:latin typeface="-apple-system"/>
              </a:rPr>
              <a:t> is mine!</a:t>
            </a:r>
            <a:br>
              <a:rPr lang="en-GB" b="1" dirty="0">
                <a:solidFill>
                  <a:srgbClr val="333333"/>
                </a:solidFill>
                <a:latin typeface="-apple-system"/>
              </a:rPr>
            </a:br>
            <a:r>
              <a:rPr lang="en-GB" b="1" dirty="0">
                <a:solidFill>
                  <a:srgbClr val="333333"/>
                </a:solidFill>
                <a:latin typeface="-apple-system"/>
              </a:rPr>
              <a:t>Oh, what a foretaste of glory divine!</a:t>
            </a:r>
            <a:br>
              <a:rPr lang="en-GB" b="1" dirty="0">
                <a:solidFill>
                  <a:srgbClr val="333333"/>
                </a:solidFill>
                <a:latin typeface="-apple-system"/>
              </a:rPr>
            </a:br>
            <a:r>
              <a:rPr lang="en-GB" b="1" dirty="0">
                <a:solidFill>
                  <a:srgbClr val="333333"/>
                </a:solidFill>
                <a:latin typeface="-apple-system"/>
              </a:rPr>
              <a:t>Heir of </a:t>
            </a:r>
            <a:r>
              <a:rPr lang="en-GB" b="1" dirty="0">
                <a:solidFill>
                  <a:srgbClr val="3366B4"/>
                </a:solidFill>
                <a:latin typeface="-apple-system"/>
                <a:hlinkClick r:id="rId4"/>
              </a:rPr>
              <a:t>salvation</a:t>
            </a:r>
            <a:r>
              <a:rPr lang="en-GB" b="1" dirty="0">
                <a:solidFill>
                  <a:srgbClr val="333333"/>
                </a:solidFill>
                <a:latin typeface="-apple-system"/>
              </a:rPr>
              <a:t>, purchase of God,</a:t>
            </a:r>
            <a:br>
              <a:rPr lang="en-GB" b="1" dirty="0">
                <a:solidFill>
                  <a:srgbClr val="333333"/>
                </a:solidFill>
                <a:latin typeface="-apple-system"/>
              </a:rPr>
            </a:br>
            <a:r>
              <a:rPr lang="en-GB" b="1" dirty="0">
                <a:solidFill>
                  <a:srgbClr val="333333"/>
                </a:solidFill>
                <a:latin typeface="-apple-system"/>
              </a:rPr>
              <a:t>Born of His Spirit, washed in His blood</a:t>
            </a:r>
          </a:p>
          <a:p>
            <a:r>
              <a:rPr lang="en-GB" b="1" u="sng" dirty="0">
                <a:solidFill>
                  <a:srgbClr val="333333"/>
                </a:solidFill>
                <a:latin typeface="-apple-system"/>
              </a:rPr>
              <a:t>Chorus:</a:t>
            </a:r>
            <a:r>
              <a:rPr lang="en-GB" b="1" dirty="0">
                <a:solidFill>
                  <a:srgbClr val="333333"/>
                </a:solidFill>
                <a:latin typeface="-apple-system"/>
              </a:rPr>
              <a:t/>
            </a:r>
            <a:br>
              <a:rPr lang="en-GB" b="1" dirty="0">
                <a:solidFill>
                  <a:srgbClr val="333333"/>
                </a:solidFill>
                <a:latin typeface="-apple-system"/>
              </a:rPr>
            </a:br>
            <a:r>
              <a:rPr lang="en-GB" b="1" dirty="0">
                <a:solidFill>
                  <a:srgbClr val="333333"/>
                </a:solidFill>
                <a:latin typeface="-apple-system"/>
              </a:rPr>
              <a:t>This is my story, this is my song,</a:t>
            </a:r>
            <a:br>
              <a:rPr lang="en-GB" b="1" dirty="0">
                <a:solidFill>
                  <a:srgbClr val="333333"/>
                </a:solidFill>
                <a:latin typeface="-apple-system"/>
              </a:rPr>
            </a:br>
            <a:r>
              <a:rPr lang="en-GB" b="1" dirty="0">
                <a:solidFill>
                  <a:srgbClr val="333333"/>
                </a:solidFill>
                <a:latin typeface="-apple-system"/>
              </a:rPr>
              <a:t>Praising my </a:t>
            </a:r>
            <a:r>
              <a:rPr lang="en-GB" b="1" dirty="0" smtClean="0">
                <a:solidFill>
                  <a:srgbClr val="333333"/>
                </a:solidFill>
                <a:latin typeface="-apple-system"/>
              </a:rPr>
              <a:t>Saviour </a:t>
            </a:r>
            <a:r>
              <a:rPr lang="en-GB" b="1" dirty="0">
                <a:solidFill>
                  <a:srgbClr val="333333"/>
                </a:solidFill>
                <a:latin typeface="-apple-system"/>
              </a:rPr>
              <a:t>all the day long;</a:t>
            </a:r>
            <a:br>
              <a:rPr lang="en-GB" b="1" dirty="0">
                <a:solidFill>
                  <a:srgbClr val="333333"/>
                </a:solidFill>
                <a:latin typeface="-apple-system"/>
              </a:rPr>
            </a:br>
            <a:r>
              <a:rPr lang="en-GB" b="1" dirty="0">
                <a:solidFill>
                  <a:srgbClr val="333333"/>
                </a:solidFill>
                <a:latin typeface="-apple-system"/>
              </a:rPr>
              <a:t>This is my story, this is my song,</a:t>
            </a:r>
            <a:br>
              <a:rPr lang="en-GB" b="1" dirty="0">
                <a:solidFill>
                  <a:srgbClr val="333333"/>
                </a:solidFill>
                <a:latin typeface="-apple-system"/>
              </a:rPr>
            </a:br>
            <a:r>
              <a:rPr lang="en-GB" b="1" dirty="0">
                <a:solidFill>
                  <a:srgbClr val="333333"/>
                </a:solidFill>
                <a:latin typeface="-apple-system"/>
              </a:rPr>
              <a:t>Praising my </a:t>
            </a:r>
            <a:r>
              <a:rPr lang="en-GB" b="1" dirty="0" smtClean="0">
                <a:solidFill>
                  <a:srgbClr val="333333"/>
                </a:solidFill>
                <a:latin typeface="-apple-system"/>
              </a:rPr>
              <a:t>Saviour </a:t>
            </a:r>
            <a:r>
              <a:rPr lang="en-GB" b="1" dirty="0">
                <a:solidFill>
                  <a:srgbClr val="333333"/>
                </a:solidFill>
                <a:latin typeface="-apple-system"/>
              </a:rPr>
              <a:t>all the day long.</a:t>
            </a:r>
          </a:p>
        </p:txBody>
      </p:sp>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59837" y="2121826"/>
            <a:ext cx="5327328" cy="3961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4549" y="452518"/>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2707942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3907</TotalTime>
  <Words>1305</Words>
  <Application>Microsoft Office PowerPoint</Application>
  <PresentationFormat>Custom</PresentationFormat>
  <Paragraphs>135</Paragraphs>
  <Slides>11</Slides>
  <Notes>0</Notes>
  <HiddenSlides>0</HiddenSlides>
  <MMClips>0</MMClips>
  <ScaleCrop>false</ScaleCrop>
  <HeadingPairs>
    <vt:vector size="4" baseType="variant">
      <vt:variant>
        <vt:lpstr>Theme</vt:lpstr>
      </vt:variant>
      <vt:variant>
        <vt:i4>3</vt:i4>
      </vt:variant>
      <vt:variant>
        <vt:lpstr>Slide Titles</vt:lpstr>
      </vt:variant>
      <vt:variant>
        <vt:i4>11</vt:i4>
      </vt:variant>
    </vt:vector>
  </HeadingPairs>
  <TitlesOfParts>
    <vt:vector size="14" baseType="lpstr">
      <vt:lpstr>Office Theme</vt:lpstr>
      <vt:lpstr>1_Office Theme</vt:lpstr>
      <vt:lpstr>2_Office Theme</vt:lpstr>
      <vt:lpstr>Gather: We are called to serve</vt:lpstr>
      <vt:lpstr>Gather: We are called to serve</vt:lpstr>
      <vt:lpstr>Gather: We are called to serve</vt:lpstr>
      <vt:lpstr>Gather:          Called to Serve</vt:lpstr>
      <vt:lpstr>The Word of the Lord</vt:lpstr>
      <vt:lpstr>Reflection on the Word of God</vt:lpstr>
      <vt:lpstr>Response to the Word:  We Reflect Together </vt:lpstr>
      <vt:lpstr> We Reflect Together </vt:lpstr>
      <vt:lpstr>Go Forth</vt:lpstr>
      <vt:lpstr>Go Forth: Closing Prayer</vt:lpstr>
      <vt:lpstr>Gather: We are called to serve</vt:lpstr>
    </vt:vector>
  </TitlesOfParts>
  <Company>St Thomas More Catholic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Morning Prayer</dc:title>
  <dc:creator>James Churm</dc:creator>
  <cp:lastModifiedBy>Dawn</cp:lastModifiedBy>
  <cp:revision>325</cp:revision>
  <dcterms:created xsi:type="dcterms:W3CDTF">2019-09-03T07:58:14Z</dcterms:created>
  <dcterms:modified xsi:type="dcterms:W3CDTF">2023-01-07T20:17:41Z</dcterms:modified>
</cp:coreProperties>
</file>