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77"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95" autoAdjust="0"/>
    <p:restoredTop sz="94660"/>
  </p:normalViewPr>
  <p:slideViewPr>
    <p:cSldViewPr snapToGrid="0">
      <p:cViewPr varScale="1">
        <p:scale>
          <a:sx n="78" d="100"/>
          <a:sy n="78" d="100"/>
        </p:scale>
        <p:origin x="878" y="6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1438EA5-55FA-1C37-D0C9-148CA9FD85B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8F6F2FD-60F6-2874-2780-6470817AA7AE}"/>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77846B5A-F380-8469-5C33-ED06E0F4C374}"/>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5" name="Footer Placeholder 4">
            <a:extLst>
              <a:ext uri="{FF2B5EF4-FFF2-40B4-BE49-F238E27FC236}">
                <a16:creationId xmlns:a16="http://schemas.microsoft.com/office/drawing/2014/main" id="{1722CDDE-7149-61AD-E7BE-422B5B6D0AD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162ED69-DDFD-2B38-5DBD-7C25F0CF72EA}"/>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228414878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0C06FFF-B6FF-76CA-0F84-ABD4DAAB40BB}"/>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B5FFA85-47F0-D4E9-124B-05E65B2728A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B64981A-20AE-D708-13CE-6A2F0D9D2B30}"/>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5" name="Footer Placeholder 4">
            <a:extLst>
              <a:ext uri="{FF2B5EF4-FFF2-40B4-BE49-F238E27FC236}">
                <a16:creationId xmlns:a16="http://schemas.microsoft.com/office/drawing/2014/main" id="{1ECABD2C-F5A4-1B25-BB7A-F8E1B4F86E1E}"/>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47B5F-246F-DCCF-692D-94C8038A9300}"/>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20204632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BDDF85-971B-6E0F-A0F3-C34D364D48A8}"/>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CC41F313-15C9-CC8C-E2B1-5398A5AC37D7}"/>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F08F94CC-8B15-46E6-5CD7-C768501CB256}"/>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5" name="Footer Placeholder 4">
            <a:extLst>
              <a:ext uri="{FF2B5EF4-FFF2-40B4-BE49-F238E27FC236}">
                <a16:creationId xmlns:a16="http://schemas.microsoft.com/office/drawing/2014/main" id="{7B08629E-FBFB-E1F6-9381-67AF1B8096A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30F375CE-6033-C00D-FD37-1EBF0FE53803}"/>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207589211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0A9035-220B-D87B-B379-683FF5E7056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46F3FE5F-7172-4B5F-DFC0-45A1DEF77F01}"/>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860AAFC-EA30-0A86-9C24-DD1ACE610E38}"/>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BEFD078-6A43-37E5-3554-3EDB590999E9}"/>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6" name="Footer Placeholder 5">
            <a:extLst>
              <a:ext uri="{FF2B5EF4-FFF2-40B4-BE49-F238E27FC236}">
                <a16:creationId xmlns:a16="http://schemas.microsoft.com/office/drawing/2014/main" id="{C060EE05-56DB-0AD3-DF69-99564B62D75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64ACB13-5F9B-6150-4009-C801A2C64315}"/>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5473926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0990F3-6C24-7595-3B8B-E6B4860DCD78}"/>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71A184C-68B0-E409-8BE0-9B34E8F6177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4B3F241D-33D3-BBC0-6839-A38BED76C82A}"/>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BFEBEE53-B98C-3EA8-2DC6-24E11EFDD3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8F41638-B222-369C-7D27-8D30DFA9F60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C4D7E00-BE37-98C5-E777-8AFEC6F7FCEC}"/>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8" name="Footer Placeholder 7">
            <a:extLst>
              <a:ext uri="{FF2B5EF4-FFF2-40B4-BE49-F238E27FC236}">
                <a16:creationId xmlns:a16="http://schemas.microsoft.com/office/drawing/2014/main" id="{617FADE4-B683-94F9-F21B-BE85202A7229}"/>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5A5D9957-E7D8-11A2-DDF1-609A73660FB1}"/>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11599354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0C378C-B0E6-B224-700D-CF3BEDDB3D21}"/>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9B10BD77-16BE-81A5-5FAF-0A3C791FE7F5}"/>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4" name="Footer Placeholder 3">
            <a:extLst>
              <a:ext uri="{FF2B5EF4-FFF2-40B4-BE49-F238E27FC236}">
                <a16:creationId xmlns:a16="http://schemas.microsoft.com/office/drawing/2014/main" id="{5DD5E4A8-16F7-42A5-7EC5-25CFF566B94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910BD945-E718-F6FF-9236-FCA1C448F624}"/>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40182321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54AF0062-6B29-1043-824B-8B83F3AC0E10}"/>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3" name="Footer Placeholder 2">
            <a:extLst>
              <a:ext uri="{FF2B5EF4-FFF2-40B4-BE49-F238E27FC236}">
                <a16:creationId xmlns:a16="http://schemas.microsoft.com/office/drawing/2014/main" id="{B869F086-F9E7-E22A-6F2D-D3B0D4C846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CD2FD442-1022-B6FD-B14D-5C28024E52A3}"/>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64392007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B5A4C3-A53F-18CC-147C-01661AF164C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5D6B1E9E-53C4-BA8E-C685-1E5E0155D2CF}"/>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3B642E59-3993-A3E6-7A28-B5026E1B57D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14F019D1-D1FD-8931-2B58-57D061301880}"/>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6" name="Footer Placeholder 5">
            <a:extLst>
              <a:ext uri="{FF2B5EF4-FFF2-40B4-BE49-F238E27FC236}">
                <a16:creationId xmlns:a16="http://schemas.microsoft.com/office/drawing/2014/main" id="{2071F84F-7532-60EA-91EF-D96404B7EE4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2CAC5EA2-1D1C-3395-A3E9-A607B927455A}"/>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4424763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537CE7-106A-0B59-A807-433FD455236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19E4A410-5A08-3950-95CE-D53C522840A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B2062017-1461-927D-3632-14C9CD49DD89}"/>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2C0C6066-65CC-61E5-2AEB-8DF9E85272B8}"/>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6" name="Footer Placeholder 5">
            <a:extLst>
              <a:ext uri="{FF2B5EF4-FFF2-40B4-BE49-F238E27FC236}">
                <a16:creationId xmlns:a16="http://schemas.microsoft.com/office/drawing/2014/main" id="{80E8D2EF-2070-3013-842E-7679E71BE2B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E050BA5-53CA-1897-37E3-F596D6DA06A4}"/>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86353612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F77DB0-3E6D-1795-533A-CCB3594A2BE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5AA2BAF-5EF2-1D09-7920-5BA4ECEC973A}"/>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1CB45B60-9DF5-70BB-7D42-41106EE59FFF}"/>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5" name="Footer Placeholder 4">
            <a:extLst>
              <a:ext uri="{FF2B5EF4-FFF2-40B4-BE49-F238E27FC236}">
                <a16:creationId xmlns:a16="http://schemas.microsoft.com/office/drawing/2014/main" id="{FC441950-72FA-9A9D-6E18-0C40C52C2D0A}"/>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F16AA18-D500-8FC6-0A5A-9E06EF07A22F}"/>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6806579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4DEE9AC-7B61-9E84-6009-746B2277AC46}"/>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619CB02-A22F-4D49-B8AC-36A5A99CC39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95F1CFE-2F9F-FA71-5B4C-D7254E28FA94}"/>
              </a:ext>
            </a:extLst>
          </p:cNvPr>
          <p:cNvSpPr>
            <a:spLocks noGrp="1"/>
          </p:cNvSpPr>
          <p:nvPr>
            <p:ph type="dt" sz="half" idx="10"/>
          </p:nvPr>
        </p:nvSpPr>
        <p:spPr/>
        <p:txBody>
          <a:bodyPr/>
          <a:lstStyle/>
          <a:p>
            <a:fld id="{06E6A5B0-D95A-4775-A622-FFCC2764BB45}" type="datetimeFigureOut">
              <a:rPr lang="en-GB" smtClean="0"/>
              <a:t>02/09/2024</a:t>
            </a:fld>
            <a:endParaRPr lang="en-GB"/>
          </a:p>
        </p:txBody>
      </p:sp>
      <p:sp>
        <p:nvSpPr>
          <p:cNvPr id="5" name="Footer Placeholder 4">
            <a:extLst>
              <a:ext uri="{FF2B5EF4-FFF2-40B4-BE49-F238E27FC236}">
                <a16:creationId xmlns:a16="http://schemas.microsoft.com/office/drawing/2014/main" id="{1B4799CF-C5A6-5BDD-B311-2923360D6F3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A777B4C-5440-FB34-01F3-70FF47680501}"/>
              </a:ext>
            </a:extLst>
          </p:cNvPr>
          <p:cNvSpPr>
            <a:spLocks noGrp="1"/>
          </p:cNvSpPr>
          <p:nvPr>
            <p:ph type="sldNum" sz="quarter" idx="12"/>
          </p:nvPr>
        </p:nvSpPr>
        <p:spPr/>
        <p:txBody>
          <a:bodyPr/>
          <a:lstStyle/>
          <a:p>
            <a:fld id="{6EF1F68A-8E90-4C10-BB7F-387C2AA8967E}" type="slidenum">
              <a:rPr lang="en-GB" smtClean="0"/>
              <a:t>‹#›</a:t>
            </a:fld>
            <a:endParaRPr lang="en-GB"/>
          </a:p>
        </p:txBody>
      </p:sp>
    </p:spTree>
    <p:extLst>
      <p:ext uri="{BB962C8B-B14F-4D97-AF65-F5344CB8AC3E}">
        <p14:creationId xmlns:p14="http://schemas.microsoft.com/office/powerpoint/2010/main" val="3883472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72AEC9D-E30F-22F7-5C76-22BE7334EC7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5036BFE-B49E-F75C-C8D5-DAA84A21A16D}"/>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8FF23AE-8895-79DD-CE62-AF1ED21DBA7E}"/>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06E6A5B0-D95A-4775-A622-FFCC2764BB45}" type="datetimeFigureOut">
              <a:rPr lang="en-GB" smtClean="0"/>
              <a:t>02/09/2024</a:t>
            </a:fld>
            <a:endParaRPr lang="en-GB"/>
          </a:p>
        </p:txBody>
      </p:sp>
      <p:sp>
        <p:nvSpPr>
          <p:cNvPr id="5" name="Footer Placeholder 4">
            <a:extLst>
              <a:ext uri="{FF2B5EF4-FFF2-40B4-BE49-F238E27FC236}">
                <a16:creationId xmlns:a16="http://schemas.microsoft.com/office/drawing/2014/main" id="{E1A132C0-ADF0-477C-6E13-347CB5BC716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a:p>
        </p:txBody>
      </p:sp>
      <p:sp>
        <p:nvSpPr>
          <p:cNvPr id="6" name="Slide Number Placeholder 5">
            <a:extLst>
              <a:ext uri="{FF2B5EF4-FFF2-40B4-BE49-F238E27FC236}">
                <a16:creationId xmlns:a16="http://schemas.microsoft.com/office/drawing/2014/main" id="{28EF1545-3FB1-151C-7C50-C72E6F57A35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6EF1F68A-8E90-4C10-BB7F-387C2AA8967E}" type="slidenum">
              <a:rPr lang="en-GB" smtClean="0"/>
              <a:t>‹#›</a:t>
            </a:fld>
            <a:endParaRPr lang="en-GB"/>
          </a:p>
        </p:txBody>
      </p:sp>
    </p:spTree>
    <p:extLst>
      <p:ext uri="{BB962C8B-B14F-4D97-AF65-F5344CB8AC3E}">
        <p14:creationId xmlns:p14="http://schemas.microsoft.com/office/powerpoint/2010/main" val="315447565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pic>
        <p:nvPicPr>
          <p:cNvPr id="4" name="Picture 3">
            <a:extLst>
              <a:ext uri="{FF2B5EF4-FFF2-40B4-BE49-F238E27FC236}">
                <a16:creationId xmlns:a16="http://schemas.microsoft.com/office/drawing/2014/main" id="{26A28107-5D4D-7E96-EF7D-C1BA170E92A7}"/>
              </a:ext>
            </a:extLst>
          </p:cNvPr>
          <p:cNvPicPr>
            <a:picLocks noChangeAspect="1"/>
          </p:cNvPicPr>
          <p:nvPr/>
        </p:nvPicPr>
        <p:blipFill>
          <a:blip r:embed="rId2"/>
          <a:stretch>
            <a:fillRect/>
          </a:stretch>
        </p:blipFill>
        <p:spPr>
          <a:xfrm>
            <a:off x="4227869" y="2713703"/>
            <a:ext cx="4170217" cy="3060939"/>
          </a:xfrm>
          <a:prstGeom prst="rect">
            <a:avLst/>
          </a:prstGeom>
        </p:spPr>
      </p:pic>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endParaRPr lang="en-GB" dirty="0"/>
          </a:p>
        </p:txBody>
      </p:sp>
    </p:spTree>
    <p:extLst>
      <p:ext uri="{BB962C8B-B14F-4D97-AF65-F5344CB8AC3E}">
        <p14:creationId xmlns:p14="http://schemas.microsoft.com/office/powerpoint/2010/main" val="37063069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2060"/>
                </a:solidFill>
                <a:effectLst/>
                <a:latin typeface="Comic Sans MS" panose="030F0702030302020204" pitchFamily="66" charset="0"/>
                <a:ea typeface="Aptos" panose="020B0004020202020204" pitchFamily="34" charset="0"/>
                <a:cs typeface="Times New Roman" panose="02020603050405020304" pitchFamily="18" charset="0"/>
              </a:rPr>
              <a:t>Gather / Introduction: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Who are the Minnie Vinnie Group in Saint Joseph’s R.C. Primary School?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8" name="Picture 7">
            <a:extLst>
              <a:ext uri="{FF2B5EF4-FFF2-40B4-BE49-F238E27FC236}">
                <a16:creationId xmlns:a16="http://schemas.microsoft.com/office/drawing/2014/main" id="{2719F4CC-BAF8-4999-6B92-7A0D51550767}"/>
              </a:ext>
            </a:extLst>
          </p:cNvPr>
          <p:cNvPicPr>
            <a:picLocks noChangeAspect="1"/>
          </p:cNvPicPr>
          <p:nvPr/>
        </p:nvPicPr>
        <p:blipFill>
          <a:blip r:embed="rId2"/>
          <a:stretch>
            <a:fillRect/>
          </a:stretch>
        </p:blipFill>
        <p:spPr>
          <a:xfrm>
            <a:off x="5378245" y="4001669"/>
            <a:ext cx="2327249" cy="2631312"/>
          </a:xfrm>
          <a:prstGeom prst="rect">
            <a:avLst/>
          </a:prstGeom>
        </p:spPr>
      </p:pic>
    </p:spTree>
    <p:extLst>
      <p:ext uri="{BB962C8B-B14F-4D97-AF65-F5344CB8AC3E}">
        <p14:creationId xmlns:p14="http://schemas.microsoft.com/office/powerpoint/2010/main" val="67277776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4" name="Subtitle 3">
            <a:extLst>
              <a:ext uri="{FF2B5EF4-FFF2-40B4-BE49-F238E27FC236}">
                <a16:creationId xmlns:a16="http://schemas.microsoft.com/office/drawing/2014/main" id="{8911F791-5A53-9C6E-9C4A-0EA175DEE58F}"/>
              </a:ext>
            </a:extLst>
          </p:cNvPr>
          <p:cNvSpPr>
            <a:spLocks noGrp="1"/>
          </p:cNvSpPr>
          <p:nvPr>
            <p:ph type="subTitle" idx="1"/>
          </p:nvPr>
        </p:nvSpPr>
        <p:spPr>
          <a:xfrm>
            <a:off x="1524000" y="2526889"/>
            <a:ext cx="9144000" cy="4001729"/>
          </a:xfrm>
        </p:spPr>
        <p:txBody>
          <a:bodyPr/>
          <a:lstStyle/>
          <a:p>
            <a:pPr algn="l"/>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Mini Vinnies follow in the footsteps of Christ and St Vincent de Paul.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6" name="Picture 5">
            <a:extLst>
              <a:ext uri="{FF2B5EF4-FFF2-40B4-BE49-F238E27FC236}">
                <a16:creationId xmlns:a16="http://schemas.microsoft.com/office/drawing/2014/main" id="{5A12838D-8E65-BFF2-1641-F6F959CA03F4}"/>
              </a:ext>
            </a:extLst>
          </p:cNvPr>
          <p:cNvPicPr>
            <a:picLocks noChangeAspect="1"/>
          </p:cNvPicPr>
          <p:nvPr/>
        </p:nvPicPr>
        <p:blipFill>
          <a:blip r:embed="rId2"/>
          <a:stretch>
            <a:fillRect/>
          </a:stretch>
        </p:blipFill>
        <p:spPr>
          <a:xfrm>
            <a:off x="4973741" y="3249907"/>
            <a:ext cx="2329372" cy="3278711"/>
          </a:xfrm>
          <a:prstGeom prst="rect">
            <a:avLst/>
          </a:prstGeom>
        </p:spPr>
      </p:pic>
    </p:spTree>
    <p:extLst>
      <p:ext uri="{BB962C8B-B14F-4D97-AF65-F5344CB8AC3E}">
        <p14:creationId xmlns:p14="http://schemas.microsoft.com/office/powerpoint/2010/main" val="806452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972232"/>
          </a:xfrm>
        </p:spPr>
        <p:txBody>
          <a:bodyPr/>
          <a:lstStyle/>
          <a:p>
            <a:r>
              <a:rPr lang="en-GB" b="1" u="sng" dirty="0">
                <a:solidFill>
                  <a:srgbClr val="0070C0"/>
                </a:solidFill>
                <a:latin typeface="Comic Sans MS" panose="030F0702030302020204" pitchFamily="66" charset="0"/>
              </a:rPr>
              <a:t>Who was Saint Vincent de Paul? </a:t>
            </a:r>
          </a:p>
          <a:p>
            <a:pPr algn="l"/>
            <a:r>
              <a:rPr lang="en-GB" b="1" i="0" dirty="0">
                <a:solidFill>
                  <a:srgbClr val="333333"/>
                </a:solidFill>
                <a:effectLst/>
                <a:latin typeface="Comic Sans MS" panose="030F0702030302020204" pitchFamily="66" charset="0"/>
              </a:rPr>
              <a:t>Saint Vincent De Paul, (April 24, 1581- September 27, 1660) was a French priest who dedicated his life to helping the </a:t>
            </a:r>
            <a:r>
              <a:rPr lang="en-GB" b="1" i="0" dirty="0" err="1">
                <a:solidFill>
                  <a:srgbClr val="333333"/>
                </a:solidFill>
                <a:effectLst/>
                <a:latin typeface="Comic Sans MS" panose="030F0702030302020204" pitchFamily="66" charset="0"/>
              </a:rPr>
              <a:t>poor,and</a:t>
            </a:r>
            <a:r>
              <a:rPr lang="en-GB" b="1" i="0" dirty="0">
                <a:solidFill>
                  <a:srgbClr val="333333"/>
                </a:solidFill>
                <a:effectLst/>
                <a:latin typeface="Comic Sans MS" panose="030F0702030302020204" pitchFamily="66" charset="0"/>
              </a:rPr>
              <a:t> is considered one of the most important figures in the history of charity. He was canonized by Pope Clement X in 1737 and declared the patron saint of all charitable works.</a:t>
            </a:r>
            <a:endParaRPr lang="en-GB" b="1" dirty="0">
              <a:latin typeface="Comic Sans MS" panose="030F0702030302020204" pitchFamily="66" charset="0"/>
            </a:endParaRPr>
          </a:p>
        </p:txBody>
      </p:sp>
      <p:pic>
        <p:nvPicPr>
          <p:cNvPr id="4" name="Picture 3">
            <a:extLst>
              <a:ext uri="{FF2B5EF4-FFF2-40B4-BE49-F238E27FC236}">
                <a16:creationId xmlns:a16="http://schemas.microsoft.com/office/drawing/2014/main" id="{2AA83472-D676-B62C-CBFC-FF0A62AF56B2}"/>
              </a:ext>
            </a:extLst>
          </p:cNvPr>
          <p:cNvPicPr>
            <a:picLocks noChangeAspect="1"/>
          </p:cNvPicPr>
          <p:nvPr/>
        </p:nvPicPr>
        <p:blipFill>
          <a:blip r:embed="rId2"/>
          <a:stretch>
            <a:fillRect/>
          </a:stretch>
        </p:blipFill>
        <p:spPr>
          <a:xfrm>
            <a:off x="10287000" y="4562061"/>
            <a:ext cx="1744267" cy="2259433"/>
          </a:xfrm>
          <a:prstGeom prst="rect">
            <a:avLst/>
          </a:prstGeom>
        </p:spPr>
      </p:pic>
    </p:spTree>
    <p:extLst>
      <p:ext uri="{BB962C8B-B14F-4D97-AF65-F5344CB8AC3E}">
        <p14:creationId xmlns:p14="http://schemas.microsoft.com/office/powerpoint/2010/main" val="127758015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The Mini Vinnies are the youngest members of the St Vincent de Paul Society (SVP), an international Christian voluntary organisation dedicated to tackling poverty in all its forms by providing practical assistance to people in need.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F1356BC-72E8-E1A3-9520-F0C34AFDA830}"/>
              </a:ext>
            </a:extLst>
          </p:cNvPr>
          <p:cNvPicPr>
            <a:picLocks noChangeAspect="1"/>
          </p:cNvPicPr>
          <p:nvPr/>
        </p:nvPicPr>
        <p:blipFill>
          <a:blip r:embed="rId2"/>
          <a:stretch>
            <a:fillRect/>
          </a:stretch>
        </p:blipFill>
        <p:spPr>
          <a:xfrm>
            <a:off x="9501809" y="3732194"/>
            <a:ext cx="2553941" cy="3095686"/>
          </a:xfrm>
          <a:prstGeom prst="rect">
            <a:avLst/>
          </a:prstGeom>
        </p:spPr>
      </p:pic>
    </p:spTree>
    <p:extLst>
      <p:ext uri="{BB962C8B-B14F-4D97-AF65-F5344CB8AC3E}">
        <p14:creationId xmlns:p14="http://schemas.microsoft.com/office/powerpoint/2010/main" val="276987735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The Mini Vinnies get together in primary schools and parishes across England and Wales to live out their mission of see, think, do, supporting their school community and beyond alongside the SVP.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A083848D-E541-ACA9-B5A3-E98F4C417E01}"/>
              </a:ext>
            </a:extLst>
          </p:cNvPr>
          <p:cNvPicPr>
            <a:picLocks noChangeAspect="1"/>
          </p:cNvPicPr>
          <p:nvPr/>
        </p:nvPicPr>
        <p:blipFill>
          <a:blip r:embed="rId2"/>
          <a:stretch>
            <a:fillRect/>
          </a:stretch>
        </p:blipFill>
        <p:spPr>
          <a:xfrm>
            <a:off x="4283766" y="3626729"/>
            <a:ext cx="4522304" cy="3029590"/>
          </a:xfrm>
          <a:prstGeom prst="rect">
            <a:avLst/>
          </a:prstGeom>
        </p:spPr>
      </p:pic>
    </p:spTree>
    <p:extLst>
      <p:ext uri="{BB962C8B-B14F-4D97-AF65-F5344CB8AC3E}">
        <p14:creationId xmlns:p14="http://schemas.microsoft.com/office/powerpoint/2010/main" val="386828051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l"/>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Most Mini Vinnies are between the ages of seven and eleven, but even children as young as five are living out the mission too.</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Please look at the committee webpages on our school website,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Classdojo</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and ‘X’ to learn about the work the Minnie Vinnie group in Saint Joseph’s are undertaking to guide us to actively support those in our community in need.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C0429CFC-4D54-347D-42BA-2264A1E594BC}"/>
              </a:ext>
            </a:extLst>
          </p:cNvPr>
          <p:cNvPicPr>
            <a:picLocks noChangeAspect="1"/>
          </p:cNvPicPr>
          <p:nvPr/>
        </p:nvPicPr>
        <p:blipFill>
          <a:blip r:embed="rId2"/>
          <a:stretch>
            <a:fillRect/>
          </a:stretch>
        </p:blipFill>
        <p:spPr>
          <a:xfrm>
            <a:off x="4478700" y="4745126"/>
            <a:ext cx="3667540" cy="2004111"/>
          </a:xfrm>
          <a:prstGeom prst="rect">
            <a:avLst/>
          </a:prstGeom>
        </p:spPr>
      </p:pic>
    </p:spTree>
    <p:extLst>
      <p:ext uri="{BB962C8B-B14F-4D97-AF65-F5344CB8AC3E}">
        <p14:creationId xmlns:p14="http://schemas.microsoft.com/office/powerpoint/2010/main" val="314269597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432620" y="2628713"/>
            <a:ext cx="11366090" cy="2002281"/>
          </a:xfrm>
        </p:spPr>
        <p:txBody>
          <a:bodyPr>
            <a:normAutofit/>
          </a:bodyPr>
          <a:lstStyle/>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One of our Minnie Vinnie tasks has been to prepare the Harvest festival celebration to support people in need in our local community. We have created posters to encourage families of our school and also from our local community to support our venture.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098" name="Picture 2" descr="MINI VINNIES Trademark of National Council of the United States ...">
            <a:extLst>
              <a:ext uri="{FF2B5EF4-FFF2-40B4-BE49-F238E27FC236}">
                <a16:creationId xmlns:a16="http://schemas.microsoft.com/office/drawing/2014/main" id="{59FAE586-7863-90AB-E421-A52FFFFD805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80851" y="4826006"/>
            <a:ext cx="5370563" cy="16351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49732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883742"/>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OPENING PRAYER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Supporting others at harvest time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Let us begin our Harvest collective worship by making a good sign of the Cross and as we gather as a school community say the following prayer.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Yn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enw’r</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Tad a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Mhab</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 </a:t>
            </a:r>
            <a:r>
              <a:rPr lang="en-GB" sz="2400" b="1" kern="100" dirty="0" err="1">
                <a:effectLst/>
                <a:latin typeface="Comic Sans MS" panose="030F0702030302020204" pitchFamily="66" charset="0"/>
                <a:ea typeface="Aptos" panose="020B0004020202020204" pitchFamily="34" charset="0"/>
                <a:cs typeface="Times New Roman" panose="02020603050405020304" pitchFamily="18" charset="0"/>
              </a:rPr>
              <a:t>ysbryd</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Glan, 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Tree>
    <p:extLst>
      <p:ext uri="{BB962C8B-B14F-4D97-AF65-F5344CB8AC3E}">
        <p14:creationId xmlns:p14="http://schemas.microsoft.com/office/powerpoint/2010/main" val="23656323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pPr algn="l"/>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God of the heavens and earth we thank you for the richness of harvest time and for food. May the fruitfulness of this time make us thankful for your constant love and care for us. We ask this through our Lord Jesus Christ, your Son, who lives and reigns with you and the Holy Spirit, one God, for ever and ever. Amen.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60CF08AE-B252-C380-2A9D-126B4FE6C136}"/>
              </a:ext>
            </a:extLst>
          </p:cNvPr>
          <p:cNvPicPr>
            <a:picLocks noChangeAspect="1"/>
          </p:cNvPicPr>
          <p:nvPr/>
        </p:nvPicPr>
        <p:blipFill>
          <a:blip r:embed="rId2"/>
          <a:stretch>
            <a:fillRect/>
          </a:stretch>
        </p:blipFill>
        <p:spPr>
          <a:xfrm>
            <a:off x="5033194" y="4500715"/>
            <a:ext cx="2184605" cy="2184605"/>
          </a:xfrm>
          <a:prstGeom prst="rect">
            <a:avLst/>
          </a:prstGeom>
        </p:spPr>
      </p:pic>
    </p:spTree>
    <p:extLst>
      <p:ext uri="{BB962C8B-B14F-4D97-AF65-F5344CB8AC3E}">
        <p14:creationId xmlns:p14="http://schemas.microsoft.com/office/powerpoint/2010/main" val="339501821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883742"/>
          </a:xfrm>
        </p:spPr>
        <p:txBody>
          <a:bodyPr/>
          <a:lstStyle/>
          <a:p>
            <a:pPr algn="ct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2400" b="1" u="sng" kern="100" dirty="0">
                <a:solidFill>
                  <a:srgbClr val="002060"/>
                </a:solidFill>
                <a:effectLst/>
                <a:latin typeface="Comic Sans MS" panose="030F0702030302020204" pitchFamily="66" charset="0"/>
                <a:ea typeface="Aptos" panose="020B0004020202020204" pitchFamily="34" charset="0"/>
                <a:cs typeface="Times New Roman" panose="02020603050405020304" pitchFamily="18" charset="0"/>
              </a:rPr>
              <a:t>: Sing Celtic Alleluia</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 reading from the Gospel of Luke Chapter 13, ‘The Mustard Seed.’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02881A5-EF90-94F7-574A-03B21B3BBC43}"/>
              </a:ext>
            </a:extLst>
          </p:cNvPr>
          <p:cNvPicPr>
            <a:picLocks noChangeAspect="1"/>
          </p:cNvPicPr>
          <p:nvPr/>
        </p:nvPicPr>
        <p:blipFill>
          <a:blip r:embed="rId2"/>
          <a:stretch>
            <a:fillRect/>
          </a:stretch>
        </p:blipFill>
        <p:spPr>
          <a:xfrm>
            <a:off x="4084074" y="4032867"/>
            <a:ext cx="4023851" cy="2102462"/>
          </a:xfrm>
          <a:prstGeom prst="rect">
            <a:avLst/>
          </a:prstGeom>
        </p:spPr>
      </p:pic>
    </p:spTree>
    <p:extLst>
      <p:ext uri="{BB962C8B-B14F-4D97-AF65-F5344CB8AC3E}">
        <p14:creationId xmlns:p14="http://schemas.microsoft.com/office/powerpoint/2010/main" val="93005286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pPr algn="l"/>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One day Jesus was trying to find a way to teach his followers about the Kingdom of God. He said, “What is the Kingdom of God like? What can I compare it to?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He thought for a moment and then he told this very short parable.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15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“The Kingdom of God is like a mustard seed which a man took and threw into his garden; it grew and became a tree, and the birds of the air sheltered in its branches.” </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PAUSE</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The Gospel of the Lord,</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1500" b="1" u="sng" kern="100" dirty="0">
                <a:effectLst/>
                <a:latin typeface="Comic Sans MS" panose="030F0702030302020204" pitchFamily="66" charset="0"/>
                <a:ea typeface="Aptos" panose="020B0004020202020204" pitchFamily="34" charset="0"/>
                <a:cs typeface="Times New Roman" panose="02020603050405020304" pitchFamily="18" charset="0"/>
              </a:rPr>
              <a:t>All:</a:t>
            </a:r>
            <a:r>
              <a:rPr lang="en-GB" sz="1500" b="1" kern="100" dirty="0">
                <a:effectLst/>
                <a:latin typeface="Comic Sans MS" panose="030F0702030302020204" pitchFamily="66" charset="0"/>
                <a:ea typeface="Aptos" panose="020B0004020202020204" pitchFamily="34" charset="0"/>
                <a:cs typeface="Times New Roman" panose="02020603050405020304" pitchFamily="18" charset="0"/>
              </a:rPr>
              <a:t> Praise to you Lord Jesus Christ.</a:t>
            </a:r>
            <a:endParaRPr lang="en-GB" sz="15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FC4553AA-9F28-53C2-9DE9-4F154CDC3F97}"/>
              </a:ext>
            </a:extLst>
          </p:cNvPr>
          <p:cNvPicPr>
            <a:picLocks noChangeAspect="1"/>
          </p:cNvPicPr>
          <p:nvPr/>
        </p:nvPicPr>
        <p:blipFill>
          <a:blip r:embed="rId2"/>
          <a:stretch>
            <a:fillRect/>
          </a:stretch>
        </p:blipFill>
        <p:spPr>
          <a:xfrm>
            <a:off x="4965289" y="4076700"/>
            <a:ext cx="5791201" cy="2660241"/>
          </a:xfrm>
          <a:prstGeom prst="rect">
            <a:avLst/>
          </a:prstGeom>
        </p:spPr>
      </p:pic>
    </p:spTree>
    <p:extLst>
      <p:ext uri="{BB962C8B-B14F-4D97-AF65-F5344CB8AC3E}">
        <p14:creationId xmlns:p14="http://schemas.microsoft.com/office/powerpoint/2010/main" val="421765561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Reflection on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0C57E0B3-8363-6FBE-24C3-9CC1AFA4E80F}"/>
              </a:ext>
            </a:extLst>
          </p:cNvPr>
          <p:cNvPicPr>
            <a:picLocks noChangeAspect="1"/>
          </p:cNvPicPr>
          <p:nvPr/>
        </p:nvPicPr>
        <p:blipFill>
          <a:blip r:embed="rId2"/>
          <a:stretch>
            <a:fillRect/>
          </a:stretch>
        </p:blipFill>
        <p:spPr>
          <a:xfrm>
            <a:off x="4415913" y="3138948"/>
            <a:ext cx="3360174" cy="3360174"/>
          </a:xfrm>
          <a:prstGeom prst="rect">
            <a:avLst/>
          </a:prstGeom>
        </p:spPr>
      </p:pic>
    </p:spTree>
    <p:extLst>
      <p:ext uri="{BB962C8B-B14F-4D97-AF65-F5344CB8AC3E}">
        <p14:creationId xmlns:p14="http://schemas.microsoft.com/office/powerpoint/2010/main" val="337670065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4021394"/>
          </a:xfrm>
        </p:spPr>
        <p:txBody>
          <a:bodyPr/>
          <a:lstStyle/>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Response to the Word of God</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18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PRAYER OF THE FAITHFUL</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 The response is: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18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ALL:</a:t>
            </a:r>
            <a:r>
              <a:rPr lang="en-GB" sz="18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Arglwydd</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y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cynhaeaf</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diolchwn</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1800" b="1" kern="100" dirty="0" err="1">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i</a:t>
            </a:r>
            <a:r>
              <a:rPr lang="en-GB" sz="1800" b="1" kern="100" dirty="0">
                <a:solidFill>
                  <a:srgbClr val="00B050"/>
                </a:solidFill>
                <a:effectLst/>
                <a:latin typeface="Comic Sans MS" panose="030F0702030302020204" pitchFamily="66" charset="0"/>
                <a:ea typeface="Aptos" panose="020B0004020202020204" pitchFamily="34" charset="0"/>
                <a:cs typeface="Times New Roman" panose="02020603050405020304" pitchFamily="18" charset="0"/>
              </a:rPr>
              <a:t> chi. (Lord of the harvest, we thank you.)</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EB512460-A49A-B04F-406C-BC9E03292683}"/>
              </a:ext>
            </a:extLst>
          </p:cNvPr>
          <p:cNvPicPr>
            <a:picLocks noChangeAspect="1"/>
          </p:cNvPicPr>
          <p:nvPr/>
        </p:nvPicPr>
        <p:blipFill>
          <a:blip r:embed="rId2"/>
          <a:stretch>
            <a:fillRect/>
          </a:stretch>
        </p:blipFill>
        <p:spPr>
          <a:xfrm>
            <a:off x="5295051" y="4588550"/>
            <a:ext cx="1660891" cy="2146547"/>
          </a:xfrm>
          <a:prstGeom prst="rect">
            <a:avLst/>
          </a:prstGeom>
        </p:spPr>
      </p:pic>
    </p:spTree>
    <p:extLst>
      <p:ext uri="{BB962C8B-B14F-4D97-AF65-F5344CB8AC3E}">
        <p14:creationId xmlns:p14="http://schemas.microsoft.com/office/powerpoint/2010/main" val="167446979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lstStyle/>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Go Forth / Mission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As we get ready to perform our class presentations for the harvest festival, let us turn as a faith community and say the prayer god our saviour and Provider gave us.</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ct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OUR FATHER</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82AF195E-15EA-36DE-7530-C147CFB56815}"/>
              </a:ext>
            </a:extLst>
          </p:cNvPr>
          <p:cNvPicPr>
            <a:picLocks noChangeAspect="1"/>
          </p:cNvPicPr>
          <p:nvPr/>
        </p:nvPicPr>
        <p:blipFill>
          <a:blip r:embed="rId2"/>
          <a:stretch>
            <a:fillRect/>
          </a:stretch>
        </p:blipFill>
        <p:spPr>
          <a:xfrm>
            <a:off x="9281650" y="4092267"/>
            <a:ext cx="1805141" cy="2406855"/>
          </a:xfrm>
          <a:prstGeom prst="rect">
            <a:avLst/>
          </a:prstGeom>
        </p:spPr>
      </p:pic>
    </p:spTree>
    <p:extLst>
      <p:ext uri="{BB962C8B-B14F-4D97-AF65-F5344CB8AC3E}">
        <p14:creationId xmlns:p14="http://schemas.microsoft.com/office/powerpoint/2010/main" val="254618010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421626"/>
          </a:xfrm>
        </p:spPr>
        <p:txBody>
          <a:bodyPr>
            <a:normAutofit/>
          </a:bodyPr>
          <a:lstStyle/>
          <a:p>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 </a:t>
            </a:r>
            <a:r>
              <a:rPr lang="en-GB" sz="2400" b="1" u="sng" kern="100" dirty="0">
                <a:solidFill>
                  <a:srgbClr val="0070C0"/>
                </a:solidFill>
                <a:effectLst/>
                <a:latin typeface="Comic Sans MS" panose="030F0702030302020204" pitchFamily="66" charset="0"/>
                <a:ea typeface="Aptos" panose="020B0004020202020204" pitchFamily="34" charset="0"/>
                <a:cs typeface="Times New Roman" panose="02020603050405020304" pitchFamily="18" charset="0"/>
              </a:rPr>
              <a:t>Go Forth and Rejoice</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2400" b="1" u="sng"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Child:</a:t>
            </a:r>
            <a:r>
              <a:rPr lang="en-GB" sz="2400" b="1" kern="100" dirty="0">
                <a:solidFill>
                  <a:srgbClr val="FF0000"/>
                </a:solidFill>
                <a:effectLst/>
                <a:latin typeface="Comic Sans MS" panose="030F0702030302020204" pitchFamily="66" charset="0"/>
                <a:ea typeface="Aptos" panose="020B0004020202020204" pitchFamily="34" charset="0"/>
                <a:cs typeface="Times New Roman" panose="02020603050405020304" pitchFamily="18" charset="0"/>
              </a:rPr>
              <a:t> </a:t>
            </a:r>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Lord, we thank you all of creation, for food and vegetables, for trees and flowers, for fish and animals. Above all we thank you for the gift of people. May we always remember that what we have, comes from you. May we have generous hearts that share and respectful hearts that care for all you have entrusted to us. We make our prayer through Christ our Lord. </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GB" sz="2400" b="1" kern="100" dirty="0">
                <a:effectLst/>
                <a:latin typeface="Comic Sans MS" panose="030F0702030302020204" pitchFamily="66" charset="0"/>
                <a:ea typeface="Aptos" panose="020B0004020202020204" pitchFamily="34" charset="0"/>
                <a:cs typeface="Times New Roman" panose="02020603050405020304" pitchFamily="18" charset="0"/>
              </a:rPr>
              <a:t>Amen.</a:t>
            </a:r>
            <a:endParaRPr lang="en-GB" sz="18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pic>
        <p:nvPicPr>
          <p:cNvPr id="4" name="Picture 3">
            <a:extLst>
              <a:ext uri="{FF2B5EF4-FFF2-40B4-BE49-F238E27FC236}">
                <a16:creationId xmlns:a16="http://schemas.microsoft.com/office/drawing/2014/main" id="{F968B18D-3889-EDE1-9AF9-BDEF8F05289C}"/>
              </a:ext>
            </a:extLst>
          </p:cNvPr>
          <p:cNvPicPr>
            <a:picLocks noChangeAspect="1"/>
          </p:cNvPicPr>
          <p:nvPr/>
        </p:nvPicPr>
        <p:blipFill>
          <a:blip r:embed="rId2"/>
          <a:stretch>
            <a:fillRect/>
          </a:stretch>
        </p:blipFill>
        <p:spPr>
          <a:xfrm>
            <a:off x="6660433" y="5077747"/>
            <a:ext cx="4514850" cy="1638300"/>
          </a:xfrm>
          <a:prstGeom prst="rect">
            <a:avLst/>
          </a:prstGeom>
        </p:spPr>
      </p:pic>
    </p:spTree>
    <p:extLst>
      <p:ext uri="{BB962C8B-B14F-4D97-AF65-F5344CB8AC3E}">
        <p14:creationId xmlns:p14="http://schemas.microsoft.com/office/powerpoint/2010/main" val="107898081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65828E1-E0D2-5CBE-0E4C-47A3C8754C7B}"/>
              </a:ext>
            </a:extLst>
          </p:cNvPr>
          <p:cNvSpPr>
            <a:spLocks noGrp="1"/>
          </p:cNvSpPr>
          <p:nvPr>
            <p:ph type="ctrTitle"/>
          </p:nvPr>
        </p:nvSpPr>
        <p:spPr>
          <a:xfrm>
            <a:off x="668594" y="491613"/>
            <a:ext cx="10913806" cy="1858297"/>
          </a:xfrm>
        </p:spPr>
        <p:txBody>
          <a:bodyPr>
            <a:normAutofit/>
          </a:bodyPr>
          <a:lstStyle/>
          <a:p>
            <a:r>
              <a:rPr lang="en-GB" sz="2800" b="1" u="sng" dirty="0">
                <a:solidFill>
                  <a:srgbClr val="FF0000"/>
                </a:solidFill>
                <a:latin typeface="Comic Sans MS" panose="030F0702030302020204" pitchFamily="66" charset="0"/>
              </a:rPr>
              <a:t>Harvest Festival Prayer Service October 2024</a:t>
            </a:r>
            <a:br>
              <a:rPr lang="en-GB" sz="2800" b="1" u="sng" dirty="0">
                <a:latin typeface="Comic Sans MS" panose="030F0702030302020204" pitchFamily="66" charset="0"/>
              </a:rPr>
            </a:br>
            <a:r>
              <a:rPr lang="en-GB" sz="2800" b="1" u="sng" dirty="0">
                <a:solidFill>
                  <a:srgbClr val="0070C0"/>
                </a:solidFill>
                <a:latin typeface="Comic Sans MS" panose="030F0702030302020204" pitchFamily="66" charset="0"/>
              </a:rPr>
              <a:t>Dosbarth </a:t>
            </a:r>
            <a:r>
              <a:rPr lang="en-GB" sz="2800" b="1" u="sng" dirty="0" err="1">
                <a:solidFill>
                  <a:srgbClr val="0070C0"/>
                </a:solidFill>
                <a:latin typeface="Comic Sans MS" panose="030F0702030302020204" pitchFamily="66" charset="0"/>
              </a:rPr>
              <a:t>Gwynno</a:t>
            </a:r>
            <a:r>
              <a:rPr lang="en-GB" sz="2800" b="1" u="sng" dirty="0">
                <a:solidFill>
                  <a:srgbClr val="0070C0"/>
                </a:solidFill>
                <a:latin typeface="Comic Sans MS" panose="030F0702030302020204" pitchFamily="66" charset="0"/>
              </a:rPr>
              <a:t> Sant</a:t>
            </a:r>
            <a:br>
              <a:rPr lang="en-GB" sz="2800" b="1" u="sng" dirty="0">
                <a:solidFill>
                  <a:srgbClr val="0070C0"/>
                </a:solidFill>
                <a:latin typeface="Comic Sans MS" panose="030F0702030302020204" pitchFamily="66" charset="0"/>
              </a:rPr>
            </a:br>
            <a:r>
              <a:rPr lang="en-GB" sz="2800" b="1" u="sng" dirty="0">
                <a:solidFill>
                  <a:srgbClr val="00B050"/>
                </a:solidFill>
                <a:latin typeface="Comic Sans MS" panose="030F0702030302020204" pitchFamily="66" charset="0"/>
              </a:rPr>
              <a:t>Minnie Vinnies</a:t>
            </a:r>
            <a:br>
              <a:rPr lang="en-GB" sz="2800" b="1" u="sng" dirty="0">
                <a:latin typeface="Comic Sans MS" panose="030F0702030302020204" pitchFamily="66" charset="0"/>
              </a:rPr>
            </a:br>
            <a:r>
              <a:rPr lang="en-GB" sz="2800" b="1" u="sng" dirty="0">
                <a:latin typeface="Comic Sans MS" panose="030F0702030302020204" pitchFamily="66" charset="0"/>
              </a:rPr>
              <a:t>Mrs Houston and Miss Westgarth</a:t>
            </a:r>
          </a:p>
        </p:txBody>
      </p:sp>
      <p:sp>
        <p:nvSpPr>
          <p:cNvPr id="3" name="Subtitle 2">
            <a:extLst>
              <a:ext uri="{FF2B5EF4-FFF2-40B4-BE49-F238E27FC236}">
                <a16:creationId xmlns:a16="http://schemas.microsoft.com/office/drawing/2014/main" id="{968A1710-8AEA-6853-9426-06C3593A8D0A}"/>
              </a:ext>
            </a:extLst>
          </p:cNvPr>
          <p:cNvSpPr>
            <a:spLocks noGrp="1"/>
          </p:cNvSpPr>
          <p:nvPr>
            <p:ph type="subTitle" idx="1"/>
          </p:nvPr>
        </p:nvSpPr>
        <p:spPr>
          <a:xfrm>
            <a:off x="747252" y="2713703"/>
            <a:ext cx="10913806" cy="3972232"/>
          </a:xfrm>
        </p:spPr>
        <p:txBody>
          <a:bodyPr>
            <a:normAutofit fontScale="25000" lnSpcReduction="20000"/>
          </a:bodyPr>
          <a:lstStyle/>
          <a:p>
            <a:r>
              <a:rPr lang="en-GB" dirty="0"/>
              <a:t>Closing Hymn</a:t>
            </a:r>
          </a:p>
          <a:p>
            <a:r>
              <a:rPr lang="en-GB" dirty="0"/>
              <a:t>This is the Day</a:t>
            </a:r>
          </a:p>
          <a:p>
            <a:r>
              <a:rPr lang="en-GB" dirty="0"/>
              <a:t>This is the day, this is the day.</a:t>
            </a:r>
          </a:p>
          <a:p>
            <a:r>
              <a:rPr lang="en-GB" dirty="0"/>
              <a:t>That the Lord has made, that the Lord has made.</a:t>
            </a:r>
          </a:p>
          <a:p>
            <a:r>
              <a:rPr lang="en-GB" dirty="0"/>
              <a:t>We will rejoice, we will rejoice,</a:t>
            </a:r>
          </a:p>
          <a:p>
            <a:r>
              <a:rPr lang="en-GB" dirty="0"/>
              <a:t>And be glad in it, and be glad in it.</a:t>
            </a:r>
          </a:p>
          <a:p>
            <a:r>
              <a:rPr lang="en-GB" dirty="0"/>
              <a:t>This is the day that the Lord has made.</a:t>
            </a:r>
          </a:p>
          <a:p>
            <a:r>
              <a:rPr lang="en-GB" dirty="0"/>
              <a:t>We will rejoice and be glad in it.</a:t>
            </a:r>
          </a:p>
          <a:p>
            <a:r>
              <a:rPr lang="en-GB" dirty="0"/>
              <a:t>This is the day, this is the day</a:t>
            </a:r>
          </a:p>
          <a:p>
            <a:r>
              <a:rPr lang="en-GB" dirty="0"/>
              <a:t>That the Lord has made.</a:t>
            </a:r>
          </a:p>
          <a:p>
            <a:r>
              <a:rPr lang="en-GB" dirty="0"/>
              <a:t>2</a:t>
            </a:r>
          </a:p>
          <a:p>
            <a:r>
              <a:rPr lang="en-GB" dirty="0"/>
              <a:t>We are the sons, we are the sons,</a:t>
            </a:r>
          </a:p>
          <a:p>
            <a:r>
              <a:rPr lang="en-GB" dirty="0"/>
              <a:t>Of the living God, of the living God.</a:t>
            </a:r>
          </a:p>
          <a:p>
            <a:r>
              <a:rPr lang="en-GB" dirty="0"/>
              <a:t>We will rejoice, we will rejoice,</a:t>
            </a:r>
          </a:p>
          <a:p>
            <a:r>
              <a:rPr lang="en-GB" dirty="0"/>
              <a:t>And be glad in Him, and be glad in Him.</a:t>
            </a:r>
          </a:p>
          <a:p>
            <a:r>
              <a:rPr lang="en-GB" dirty="0"/>
              <a:t>We are the sons of the living God.</a:t>
            </a:r>
          </a:p>
          <a:p>
            <a:r>
              <a:rPr lang="en-GB" dirty="0"/>
              <a:t>We will rejoice and be glad in Him.</a:t>
            </a:r>
          </a:p>
          <a:p>
            <a:r>
              <a:rPr lang="en-GB" dirty="0"/>
              <a:t>We are the sons, we are the sons</a:t>
            </a:r>
          </a:p>
          <a:p>
            <a:r>
              <a:rPr lang="en-GB" dirty="0"/>
              <a:t>    Of the living God.</a:t>
            </a:r>
          </a:p>
          <a:p>
            <a:endParaRPr lang="en-GB" dirty="0"/>
          </a:p>
        </p:txBody>
      </p:sp>
    </p:spTree>
    <p:extLst>
      <p:ext uri="{BB962C8B-B14F-4D97-AF65-F5344CB8AC3E}">
        <p14:creationId xmlns:p14="http://schemas.microsoft.com/office/powerpoint/2010/main" val="131155879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40</TotalTime>
  <Words>1229</Words>
  <Application>Microsoft Office PowerPoint</Application>
  <PresentationFormat>Widescreen</PresentationFormat>
  <Paragraphs>71</Paragraphs>
  <Slides>17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17</vt:i4>
      </vt:variant>
    </vt:vector>
  </HeadingPairs>
  <TitlesOfParts>
    <vt:vector size="22" baseType="lpstr">
      <vt:lpstr>Aptos</vt:lpstr>
      <vt:lpstr>Aptos Display</vt:lpstr>
      <vt:lpstr>Arial</vt:lpstr>
      <vt:lpstr>Comic Sans MS</vt:lpstr>
      <vt:lpstr>Office Theme</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lpstr>Harvest Festival Prayer Service October 2024 Dosbarth Gwynno Sant Minnie Vinnies Mrs Houston and Miss Westgarth</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D Houston</dc:creator>
  <cp:lastModifiedBy>D Houston</cp:lastModifiedBy>
  <cp:revision>4</cp:revision>
  <dcterms:created xsi:type="dcterms:W3CDTF">2024-09-02T16:34:11Z</dcterms:created>
  <dcterms:modified xsi:type="dcterms:W3CDTF">2024-09-02T17:15:04Z</dcterms:modified>
</cp:coreProperties>
</file>