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 id="260" r:id="rId6"/>
    <p:sldId id="257" r:id="rId7"/>
    <p:sldId id="258" r:id="rId8"/>
    <p:sldId id="261" r:id="rId9"/>
    <p:sldId id="263" r:id="rId10"/>
    <p:sldId id="264" r:id="rId11"/>
    <p:sldId id="265" r:id="rId12"/>
    <p:sldId id="266"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E132A4-9409-4D76-935B-0F3ED733F3FC}" v="29" dt="2023-05-13T15:35:08.572"/>
    <p1510:client id="{C6E0627B-31DC-4779-8182-B1B7661824B3}" v="454" dt="2023-05-13T14:43:45.910"/>
    <p1510:client id="{BFBA6BA1-FBAC-4719-BE6E-35EBA0109AB5}" v="11" dt="2023-05-12T07:58:28.710"/>
    <p1510:client id="{8F3A6DA0-196D-4AA9-A6F7-D7E06EFC0FBF}" v="72" dt="2023-05-12T08:10:54.962"/>
    <p1510:client id="{FFD7499A-B6C8-43B1-9954-28063BE2DF56}" v="122" dt="2023-05-09T22:00:16.318"/>
    <p1510:client id="{9D0DACC3-DE14-43FD-BB78-7E2A532F1945}" v="39" dt="2023-05-12T07:54:42.256"/>
    <p1510:client id="{9D498E49-3C28-4A48-9A19-DBBC48552E07}" v="113" dt="2023-05-15T20:49:08.743"/>
    <p1510:client id="{AE4C569B-6FBC-4FBD-AA8D-C0EC169B40FD}" v="110" dt="2023-05-10T13:39:12.345"/>
    <p1510:client id="{D5C950A7-B0FA-418C-B9F1-C8C15FCCB4B2}" v="272" dt="2023-05-15T20:30:43.7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a:t>Click to edit Master title style</a:t>
            </a:r>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dirty="0"/>
              <a:pPr/>
              <a:t>6/12/2023</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8597795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a:t>Click to edit Master title style</a:t>
            </a:r>
          </a:p>
        </p:txBody>
      </p:sp>
      <p:sp>
        <p:nvSpPr>
          <p:cNvPr id="3" name="Content Placeholder 2"/>
          <p:cNvSpPr>
            <a:spLocks noGrp="1"/>
          </p:cNvSpPr>
          <p:nvPr>
            <p:ph idx="1"/>
          </p:nvPr>
        </p:nvSpPr>
        <p:spPr>
          <a:xfrm>
            <a:off x="5118447" y="803186"/>
            <a:ext cx="6281873" cy="5248622"/>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dirty="0"/>
              <a:t>6/12/2023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045320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a:t>Click to edit Master title style</a:t>
            </a:r>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6/12/2023</a:t>
            </a:fld>
            <a:endParaRPr lang="en-US"/>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877128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a:t>Click to edit Master title style</a:t>
            </a:r>
          </a:p>
        </p:txBody>
      </p:sp>
      <p:sp>
        <p:nvSpPr>
          <p:cNvPr id="3" name="Content Placeholder 2"/>
          <p:cNvSpPr>
            <a:spLocks noGrp="1"/>
          </p:cNvSpPr>
          <p:nvPr>
            <p:ph sz="half" idx="1"/>
          </p:nvPr>
        </p:nvSpPr>
        <p:spPr>
          <a:xfrm>
            <a:off x="5120878" y="803187"/>
            <a:ext cx="6269591" cy="238265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18447" y="3672162"/>
            <a:ext cx="6272022" cy="238358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6/12/2023</a:t>
            </a:fld>
            <a:endParaRPr lang="en-US"/>
          </a:p>
        </p:txBody>
      </p:sp>
      <p:sp>
        <p:nvSpPr>
          <p:cNvPr id="6" name="Footer Placeholder 5"/>
          <p:cNvSpPr>
            <a:spLocks noGrp="1"/>
          </p:cNvSpPr>
          <p:nvPr>
            <p:ph type="ftr" sz="quarter" idx="11"/>
          </p:nvPr>
        </p:nvSpPr>
        <p:spPr>
          <a:xfrm>
            <a:off x="804672" y="6227064"/>
            <a:ext cx="10588752" cy="320040"/>
          </a:xfrm>
        </p:spPr>
        <p:txBody>
          <a:bodyPr/>
          <a:lstStyle/>
          <a:p>
            <a:endParaRPr lang="en-US"/>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4951776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a:t>Click to edit Master title style</a:t>
            </a:r>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dirty="0"/>
              <a:t>6/12/2023</a:t>
            </a:fld>
            <a:endParaRPr lang="en-US"/>
          </a:p>
        </p:txBody>
      </p:sp>
      <p:sp>
        <p:nvSpPr>
          <p:cNvPr id="8" name="Footer Placeholder 7"/>
          <p:cNvSpPr>
            <a:spLocks noGrp="1"/>
          </p:cNvSpPr>
          <p:nvPr>
            <p:ph type="ftr" sz="quarter" idx="11"/>
          </p:nvPr>
        </p:nvSpPr>
        <p:spPr>
          <a:xfrm>
            <a:off x="804672" y="6227064"/>
            <a:ext cx="10588752" cy="320040"/>
          </a:xfrm>
        </p:spPr>
        <p:txBody>
          <a:bodyPr/>
          <a:lstStyle/>
          <a:p>
            <a:endParaRPr lang="en-US"/>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230243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dirty="0"/>
              <a:t>6/12/2023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8611221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dirty="0"/>
              <a:t>6/12/2023</a:t>
            </a:fld>
            <a:endParaRPr lang="en-US"/>
          </a:p>
        </p:txBody>
      </p:sp>
      <p:sp>
        <p:nvSpPr>
          <p:cNvPr id="3" name="Footer Placeholder 2"/>
          <p:cNvSpPr>
            <a:spLocks noGrp="1"/>
          </p:cNvSpPr>
          <p:nvPr>
            <p:ph type="ftr" sz="quarter" idx="11"/>
          </p:nvPr>
        </p:nvSpPr>
        <p:spPr>
          <a:xfrm>
            <a:off x="804672" y="6227064"/>
            <a:ext cx="10588752" cy="320040"/>
          </a:xfrm>
        </p:spPr>
        <p:txBody>
          <a:bodyPr/>
          <a:lstStyle/>
          <a:p>
            <a:endParaRPr lang="en-US"/>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4205389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a:t>Click to edit Master title style</a:t>
            </a:r>
          </a:p>
        </p:txBody>
      </p:sp>
      <p:sp>
        <p:nvSpPr>
          <p:cNvPr id="3" name="Content Placeholder 2"/>
          <p:cNvSpPr>
            <a:spLocks noGrp="1"/>
          </p:cNvSpPr>
          <p:nvPr>
            <p:ph idx="1"/>
          </p:nvPr>
        </p:nvSpPr>
        <p:spPr>
          <a:xfrm>
            <a:off x="5109983" y="802809"/>
            <a:ext cx="6275035" cy="524994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3072090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a:t>Click to edit Master title style</a:t>
            </a:r>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6/12/2023</a:t>
            </a:fld>
            <a:endParaRPr lang="en-US"/>
          </a:p>
        </p:txBody>
      </p:sp>
      <p:sp>
        <p:nvSpPr>
          <p:cNvPr id="6" name="Footer Placeholder 5"/>
          <p:cNvSpPr>
            <a:spLocks noGrp="1"/>
          </p:cNvSpPr>
          <p:nvPr>
            <p:ph type="ftr" sz="quarter" idx="11"/>
          </p:nvPr>
        </p:nvSpPr>
        <p:spPr>
          <a:xfrm>
            <a:off x="804672" y="6227064"/>
            <a:ext cx="5942203" cy="320040"/>
          </a:xfrm>
        </p:spPr>
        <p:txBody>
          <a:bodyPr/>
          <a:lstStyle/>
          <a:p>
            <a:endParaRPr lang="en-US"/>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3020581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a:t>Click to edit Master title style</a:t>
            </a:r>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dirty="0"/>
              <a:t>6/12/2023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151088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a:t>Click to edit Master title style</a:t>
            </a:r>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6/12/2023</a:t>
            </a:fld>
            <a:endParaRPr lang="en-US"/>
          </a:p>
        </p:txBody>
      </p:sp>
      <p:sp>
        <p:nvSpPr>
          <p:cNvPr id="5" name="Footer Placeholder 4"/>
          <p:cNvSpPr>
            <a:spLocks noGrp="1"/>
          </p:cNvSpPr>
          <p:nvPr>
            <p:ph type="ftr" sz="quarter" idx="11"/>
          </p:nvPr>
        </p:nvSpPr>
        <p:spPr>
          <a:xfrm>
            <a:off x="804672" y="6227064"/>
            <a:ext cx="10588752" cy="320040"/>
          </a:xfrm>
        </p:spPr>
        <p:txBody>
          <a:bodyPr/>
          <a:lstStyle/>
          <a:p>
            <a:endParaRPr lang="en-US"/>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9381419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a:t>Click to edit Master title style</a:t>
            </a:r>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a:p>
            <a:pPr lvl="5"/>
            <a:r>
              <a:rPr lang="en-US"/>
              <a:t>6</a:t>
            </a:r>
          </a:p>
          <a:p>
            <a:pPr lvl="6"/>
            <a:r>
              <a:rPr lang="en-US"/>
              <a:t>7</a:t>
            </a:r>
          </a:p>
          <a:p>
            <a:pPr lvl="7"/>
            <a:r>
              <a:rPr lang="en-US"/>
              <a:t>8</a:t>
            </a:r>
          </a:p>
          <a:p>
            <a:pPr lvl="8"/>
            <a:r>
              <a:rPr lang="en-US"/>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8A87A34-81AB-432B-8DAE-1953F412C126}" type="datetimeFigureOut">
              <a:rPr lang="en-US" dirty="0"/>
              <a:pPr/>
              <a:t>6/12/2023</a:t>
            </a:fld>
            <a:endParaRPr lang="en-US"/>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a:p>
        </p:txBody>
      </p:sp>
    </p:spTree>
    <p:extLst>
      <p:ext uri="{BB962C8B-B14F-4D97-AF65-F5344CB8AC3E}">
        <p14:creationId xmlns:p14="http://schemas.microsoft.com/office/powerpoint/2010/main" val="69426044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pngimg.com/download/94172" TargetMode="Externa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hyperlink" Target="https://pngimg.com/download/19795" TargetMode="Externa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whatsapp-png" TargetMode="Externa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hyperlink" Target="https://creativecommons.org/licenses/by-sa/3.0/" TargetMode="External"/><Relationship Id="rId5" Type="http://schemas.openxmlformats.org/officeDocument/2006/relationships/hyperlink" Target="https://www.cosvernauta.com/2016/12/lo-que-nos-dejo-el-2016-en-in-seguridad.html" TargetMode="Externa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guiasbus.us.es/altmetrics/kudos"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internerdz.com.br/2020/03/playkids-empresa-disponibiliza-conteudo-educativo-gratis-para-as-criancas/"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ictevangelist.com/concerned-about-children-on-social-media-you-should-gobubble/"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cittadiniditwitter.it/news/dalla-gran-bretagna-popjam-social-creativo-per-bambini-under-12/" TargetMode="External"/><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D8F1113-2E3C-46E3-B54F-B7F421EEF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5">
            <a:extLst>
              <a:ext uri="{FF2B5EF4-FFF2-40B4-BE49-F238E27FC236}">
                <a16:creationId xmlns:a16="http://schemas.microsoft.com/office/drawing/2014/main" id="{B54A4D14-513F-4121-92D3-5CCB468962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29674" y="1290909"/>
            <a:ext cx="9702800" cy="5573512"/>
          </a:xfrm>
          <a:custGeom>
            <a:avLst/>
            <a:gdLst>
              <a:gd name="T0" fmla="*/ 1752 w 2038"/>
              <a:gd name="T1" fmla="*/ 1169 h 1169"/>
              <a:gd name="T2" fmla="*/ 1487 w 2038"/>
              <a:gd name="T3" fmla="*/ 334 h 1169"/>
              <a:gd name="T4" fmla="*/ 860 w 2038"/>
              <a:gd name="T5" fmla="*/ 22 h 1169"/>
              <a:gd name="T6" fmla="*/ 199 w 2038"/>
              <a:gd name="T7" fmla="*/ 318 h 1169"/>
              <a:gd name="T8" fmla="*/ 399 w 2038"/>
              <a:gd name="T9" fmla="*/ 1165 h 1169"/>
            </a:gdLst>
            <a:ahLst/>
            <a:cxnLst>
              <a:cxn ang="0">
                <a:pos x="T0" y="T1"/>
              </a:cxn>
              <a:cxn ang="0">
                <a:pos x="T2" y="T3"/>
              </a:cxn>
              <a:cxn ang="0">
                <a:pos x="T4" y="T5"/>
              </a:cxn>
              <a:cxn ang="0">
                <a:pos x="T6" y="T7"/>
              </a:cxn>
              <a:cxn ang="0">
                <a:pos x="T8" y="T9"/>
              </a:cxn>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6C3411F1-AD17-499D-AFEF-2F300F6DF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0451" y="2010741"/>
            <a:ext cx="7373938" cy="4848892"/>
          </a:xfrm>
          <a:custGeom>
            <a:avLst/>
            <a:gdLst>
              <a:gd name="T0" fmla="*/ 1025 w 1549"/>
              <a:gd name="T1" fmla="*/ 1016 h 1017"/>
              <a:gd name="T2" fmla="*/ 1443 w 1549"/>
              <a:gd name="T3" fmla="*/ 592 h 1017"/>
              <a:gd name="T4" fmla="*/ 782 w 1549"/>
              <a:gd name="T5" fmla="*/ 53 h 1017"/>
              <a:gd name="T6" fmla="*/ 150 w 1549"/>
              <a:gd name="T7" fmla="*/ 329 h 1017"/>
              <a:gd name="T8" fmla="*/ 477 w 1549"/>
              <a:gd name="T9" fmla="*/ 1017 h 1017"/>
            </a:gdLst>
            <a:ahLst/>
            <a:cxnLst>
              <a:cxn ang="0">
                <a:pos x="T0" y="T1"/>
              </a:cxn>
              <a:cxn ang="0">
                <a:pos x="T2" y="T3"/>
              </a:cxn>
              <a:cxn ang="0">
                <a:pos x="T4" y="T5"/>
              </a:cxn>
              <a:cxn ang="0">
                <a:pos x="T6" y="T7"/>
              </a:cxn>
              <a:cxn ang="0">
                <a:pos x="T8" y="T9"/>
              </a:cxn>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7">
            <a:extLst>
              <a:ext uri="{FF2B5EF4-FFF2-40B4-BE49-F238E27FC236}">
                <a16:creationId xmlns:a16="http://schemas.microsoft.com/office/drawing/2014/main" id="{60BF2CBE-B1E9-4C42-89DC-C35E4E651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51351" y="1780905"/>
            <a:ext cx="8035925" cy="5083516"/>
          </a:xfrm>
          <a:custGeom>
            <a:avLst/>
            <a:gdLst>
              <a:gd name="T0" fmla="*/ 1302 w 1688"/>
              <a:gd name="T1" fmla="*/ 1066 h 1066"/>
              <a:gd name="T2" fmla="*/ 1613 w 1688"/>
              <a:gd name="T3" fmla="*/ 850 h 1066"/>
              <a:gd name="T4" fmla="*/ 1517 w 1688"/>
              <a:gd name="T5" fmla="*/ 471 h 1066"/>
              <a:gd name="T6" fmla="*/ 798 w 1688"/>
              <a:gd name="T7" fmla="*/ 28 h 1066"/>
              <a:gd name="T8" fmla="*/ 181 w 1688"/>
              <a:gd name="T9" fmla="*/ 333 h 1066"/>
              <a:gd name="T10" fmla="*/ 420 w 1688"/>
              <a:gd name="T11" fmla="*/ 1066 h 1066"/>
            </a:gdLst>
            <a:ahLst/>
            <a:cxnLst>
              <a:cxn ang="0">
                <a:pos x="T0" y="T1"/>
              </a:cxn>
              <a:cxn ang="0">
                <a:pos x="T2" y="T3"/>
              </a:cxn>
              <a:cxn ang="0">
                <a:pos x="T4" y="T5"/>
              </a:cxn>
              <a:cxn ang="0">
                <a:pos x="T6" y="T7"/>
              </a:cxn>
              <a:cxn ang="0">
                <a:pos x="T8" y="T9"/>
              </a:cxn>
              <a:cxn ang="0">
                <a:pos x="T10" y="T11"/>
              </a:cxn>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8">
            <a:extLst>
              <a:ext uri="{FF2B5EF4-FFF2-40B4-BE49-F238E27FC236}">
                <a16:creationId xmlns:a16="http://schemas.microsoft.com/office/drawing/2014/main" id="{72C95A87-DCDB-41C4-B774-744B3ECBE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42347"/>
            <a:ext cx="10334625" cy="6322075"/>
          </a:xfrm>
          <a:custGeom>
            <a:avLst/>
            <a:gdLst>
              <a:gd name="T0" fmla="*/ 1873 w 2171"/>
              <a:gd name="T1" fmla="*/ 1326 h 1326"/>
              <a:gd name="T2" fmla="*/ 1609 w 2171"/>
              <a:gd name="T3" fmla="*/ 473 h 1326"/>
              <a:gd name="T4" fmla="*/ 880 w 2171"/>
              <a:gd name="T5" fmla="*/ 63 h 1326"/>
              <a:gd name="T6" fmla="*/ 0 w 2171"/>
              <a:gd name="T7" fmla="*/ 423 h 1326"/>
            </a:gdLst>
            <a:ahLst/>
            <a:cxnLst>
              <a:cxn ang="0">
                <a:pos x="T0" y="T1"/>
              </a:cxn>
              <a:cxn ang="0">
                <a:pos x="T2" y="T3"/>
              </a:cxn>
              <a:cxn ang="0">
                <a:pos x="T4" y="T5"/>
              </a:cxn>
              <a:cxn ang="0">
                <a:pos x="T6" y="T7"/>
              </a:cxn>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9">
            <a:extLst>
              <a:ext uri="{FF2B5EF4-FFF2-40B4-BE49-F238E27FC236}">
                <a16:creationId xmlns:a16="http://schemas.microsoft.com/office/drawing/2014/main" id="{BCB97515-32FF-43A6-A51C-B140193ABB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178751"/>
            <a:ext cx="504825" cy="681527"/>
          </a:xfrm>
          <a:custGeom>
            <a:avLst/>
            <a:gdLst>
              <a:gd name="T0" fmla="*/ 0 w 106"/>
              <a:gd name="T1" fmla="*/ 0 h 143"/>
              <a:gd name="T2" fmla="*/ 106 w 106"/>
              <a:gd name="T3" fmla="*/ 143 h 143"/>
            </a:gdLst>
            <a:ahLst/>
            <a:cxnLst>
              <a:cxn ang="0">
                <a:pos x="T0" y="T1"/>
              </a:cxn>
              <a:cxn ang="0">
                <a:pos x="T2" y="T3"/>
              </a:cxn>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0">
            <a:extLst>
              <a:ext uri="{FF2B5EF4-FFF2-40B4-BE49-F238E27FC236}">
                <a16:creationId xmlns:a16="http://schemas.microsoft.com/office/drawing/2014/main" id="{9C6379D3-7045-4B76-9409-6D23D753D0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59376"/>
            <a:ext cx="11091863" cy="6923796"/>
          </a:xfrm>
          <a:custGeom>
            <a:avLst/>
            <a:gdLst>
              <a:gd name="T0" fmla="*/ 2046 w 2330"/>
              <a:gd name="T1" fmla="*/ 1452 h 1452"/>
              <a:gd name="T2" fmla="*/ 1813 w 2330"/>
              <a:gd name="T3" fmla="*/ 601 h 1452"/>
              <a:gd name="T4" fmla="*/ 956 w 2330"/>
              <a:gd name="T5" fmla="*/ 97 h 1452"/>
              <a:gd name="T6" fmla="*/ 0 w 2330"/>
              <a:gd name="T7" fmla="*/ 366 h 1452"/>
            </a:gdLst>
            <a:ahLst/>
            <a:cxnLst>
              <a:cxn ang="0">
                <a:pos x="T0" y="T1"/>
              </a:cxn>
              <a:cxn ang="0">
                <a:pos x="T2" y="T3"/>
              </a:cxn>
              <a:cxn ang="0">
                <a:pos x="T4" y="T5"/>
              </a:cxn>
              <a:cxn ang="0">
                <a:pos x="T6" y="T7"/>
              </a:cxn>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2">
            <a:extLst>
              <a:ext uri="{FF2B5EF4-FFF2-40B4-BE49-F238E27FC236}">
                <a16:creationId xmlns:a16="http://schemas.microsoft.com/office/drawing/2014/main" id="{61B1C1DE-4201-4989-BE65-41ADC24725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1057275" cy="614491"/>
          </a:xfrm>
          <a:custGeom>
            <a:avLst/>
            <a:gdLst>
              <a:gd name="T0" fmla="*/ 222 w 222"/>
              <a:gd name="T1" fmla="*/ 0 h 129"/>
              <a:gd name="T2" fmla="*/ 0 w 222"/>
              <a:gd name="T3" fmla="*/ 129 h 129"/>
            </a:gdLst>
            <a:ahLst/>
            <a:cxnLst>
              <a:cxn ang="0">
                <a:pos x="T0" y="T1"/>
              </a:cxn>
              <a:cxn ang="0">
                <a:pos x="T2" y="T3"/>
              </a:cxn>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4">
            <a:extLst>
              <a:ext uri="{FF2B5EF4-FFF2-40B4-BE49-F238E27FC236}">
                <a16:creationId xmlns:a16="http://schemas.microsoft.com/office/drawing/2014/main" id="{806398CC-D327-4E06-838C-31119BD56F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701" y="-6705"/>
            <a:ext cx="595313" cy="352734"/>
          </a:xfrm>
          <a:custGeom>
            <a:avLst/>
            <a:gdLst>
              <a:gd name="T0" fmla="*/ 125 w 125"/>
              <a:gd name="T1" fmla="*/ 0 h 74"/>
              <a:gd name="T2" fmla="*/ 0 w 125"/>
              <a:gd name="T3" fmla="*/ 74 h 74"/>
            </a:gdLst>
            <a:ahLst/>
            <a:cxnLst>
              <a:cxn ang="0">
                <a:pos x="T0" y="T1"/>
              </a:cxn>
              <a:cxn ang="0">
                <a:pos x="T2" y="T3"/>
              </a:cxn>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16">
            <a:extLst>
              <a:ext uri="{FF2B5EF4-FFF2-40B4-BE49-F238E27FC236}">
                <a16:creationId xmlns:a16="http://schemas.microsoft.com/office/drawing/2014/main" id="{70A741CC-E736-448A-A94E-5C8BB9711D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1" y="-1916"/>
            <a:ext cx="357188" cy="213875"/>
          </a:xfrm>
          <a:custGeom>
            <a:avLst/>
            <a:gdLst>
              <a:gd name="T0" fmla="*/ 75 w 75"/>
              <a:gd name="T1" fmla="*/ 0 h 45"/>
              <a:gd name="T2" fmla="*/ 0 w 75"/>
              <a:gd name="T3" fmla="*/ 45 h 45"/>
            </a:gdLst>
            <a:ahLst/>
            <a:cxnLst>
              <a:cxn ang="0">
                <a:pos x="T0" y="T1"/>
              </a:cxn>
              <a:cxn ang="0">
                <a:pos x="T2" y="T3"/>
              </a:cxn>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11">
            <a:extLst>
              <a:ext uri="{FF2B5EF4-FFF2-40B4-BE49-F238E27FC236}">
                <a16:creationId xmlns:a16="http://schemas.microsoft.com/office/drawing/2014/main" id="{7C324CDD-B30F-47DD-8627-E2171D5E83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26601" y="-1916"/>
            <a:ext cx="5788025" cy="6847184"/>
          </a:xfrm>
          <a:custGeom>
            <a:avLst/>
            <a:gdLst>
              <a:gd name="T0" fmla="*/ 1094 w 1216"/>
              <a:gd name="T1" fmla="*/ 1436 h 1436"/>
              <a:gd name="T2" fmla="*/ 709 w 1216"/>
              <a:gd name="T3" fmla="*/ 551 h 1436"/>
              <a:gd name="T4" fmla="*/ 0 w 1216"/>
              <a:gd name="T5" fmla="*/ 0 h 1436"/>
            </a:gdLst>
            <a:ahLst/>
            <a:cxnLst>
              <a:cxn ang="0">
                <a:pos x="T0" y="T1"/>
              </a:cxn>
              <a:cxn ang="0">
                <a:pos x="T2" y="T3"/>
              </a:cxn>
              <a:cxn ang="0">
                <a:pos x="T4" y="T5"/>
              </a:cxn>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1">
            <a:extLst>
              <a:ext uri="{FF2B5EF4-FFF2-40B4-BE49-F238E27FC236}">
                <a16:creationId xmlns:a16="http://schemas.microsoft.com/office/drawing/2014/main" id="{79C8D19E-E3D6-45A6-BCA2-5918A37D7A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235014" y="2872"/>
            <a:ext cx="2951163" cy="2555325"/>
          </a:xfrm>
          <a:custGeom>
            <a:avLst/>
            <a:gdLst>
              <a:gd name="T0" fmla="*/ 620 w 620"/>
              <a:gd name="T1" fmla="*/ 536 h 536"/>
              <a:gd name="T2" fmla="*/ 0 w 620"/>
              <a:gd name="T3" fmla="*/ 0 h 536"/>
            </a:gdLst>
            <a:ahLst/>
            <a:cxnLst>
              <a:cxn ang="0">
                <a:pos x="T0" y="T1"/>
              </a:cxn>
              <a:cxn ang="0">
                <a:pos x="T2" y="T3"/>
              </a:cxn>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9C40C169-5068-25E4-0841-691528A696E0}"/>
              </a:ext>
            </a:extLst>
          </p:cNvPr>
          <p:cNvSpPr>
            <a:spLocks noGrp="1"/>
          </p:cNvSpPr>
          <p:nvPr>
            <p:ph type="ctrTitle"/>
          </p:nvPr>
        </p:nvSpPr>
        <p:spPr>
          <a:xfrm>
            <a:off x="8825306" y="1477651"/>
            <a:ext cx="2929372" cy="2468207"/>
          </a:xfrm>
        </p:spPr>
        <p:txBody>
          <a:bodyPr>
            <a:normAutofit/>
          </a:bodyPr>
          <a:lstStyle/>
          <a:p>
            <a:pPr algn="l"/>
            <a:r>
              <a:rPr lang="en-US" sz="4000">
                <a:solidFill>
                  <a:schemeClr val="tx2"/>
                </a:solidFill>
                <a:cs typeface="Calibri Light"/>
              </a:rPr>
              <a:t>Social Media Advice for Parents</a:t>
            </a:r>
            <a:endParaRPr lang="en-US" sz="4000">
              <a:solidFill>
                <a:schemeClr val="tx2"/>
              </a:solidFill>
            </a:endParaRPr>
          </a:p>
        </p:txBody>
      </p:sp>
      <p:sp>
        <p:nvSpPr>
          <p:cNvPr id="3" name="Subtitle 2">
            <a:extLst>
              <a:ext uri="{FF2B5EF4-FFF2-40B4-BE49-F238E27FC236}">
                <a16:creationId xmlns:a16="http://schemas.microsoft.com/office/drawing/2014/main" id="{3BEA45B5-BD34-8B93-601F-2BF43B74F3DC}"/>
              </a:ext>
            </a:extLst>
          </p:cNvPr>
          <p:cNvSpPr>
            <a:spLocks noGrp="1"/>
          </p:cNvSpPr>
          <p:nvPr>
            <p:ph type="subTitle" idx="1"/>
          </p:nvPr>
        </p:nvSpPr>
        <p:spPr>
          <a:xfrm>
            <a:off x="8839725" y="4073959"/>
            <a:ext cx="2951163" cy="1306389"/>
          </a:xfrm>
        </p:spPr>
        <p:txBody>
          <a:bodyPr vert="horz" lIns="91440" tIns="0" rIns="91440" bIns="45720" rtlCol="0">
            <a:normAutofit/>
          </a:bodyPr>
          <a:lstStyle/>
          <a:p>
            <a:pPr algn="l"/>
            <a:r>
              <a:rPr lang="en-US" sz="1600">
                <a:solidFill>
                  <a:schemeClr val="tx2"/>
                </a:solidFill>
              </a:rPr>
              <a:t>Digital Leader Presentation</a:t>
            </a:r>
          </a:p>
        </p:txBody>
      </p:sp>
      <p:sp>
        <p:nvSpPr>
          <p:cNvPr id="33" name="Freeform 22">
            <a:extLst>
              <a:ext uri="{FF2B5EF4-FFF2-40B4-BE49-F238E27FC236}">
                <a16:creationId xmlns:a16="http://schemas.microsoft.com/office/drawing/2014/main" id="{43280283-E04A-43CA-BFA1-F285486A2F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020826" y="-1916"/>
            <a:ext cx="2165350" cy="1358265"/>
          </a:xfrm>
          <a:custGeom>
            <a:avLst/>
            <a:gdLst>
              <a:gd name="T0" fmla="*/ 0 w 455"/>
              <a:gd name="T1" fmla="*/ 0 h 285"/>
              <a:gd name="T2" fmla="*/ 455 w 455"/>
              <a:gd name="T3" fmla="*/ 285 h 285"/>
            </a:gdLst>
            <a:ahLst/>
            <a:cxnLst>
              <a:cxn ang="0">
                <a:pos x="T0" y="T1"/>
              </a:cxn>
              <a:cxn ang="0">
                <a:pos x="T2" y="T3"/>
              </a:cxn>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5" name="Freeform 23">
            <a:extLst>
              <a:ext uri="{FF2B5EF4-FFF2-40B4-BE49-F238E27FC236}">
                <a16:creationId xmlns:a16="http://schemas.microsoft.com/office/drawing/2014/main" id="{38328CB6-0FC5-4AEA-BC7E-489267CB6F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90826" y="-1916"/>
            <a:ext cx="895350" cy="534687"/>
          </a:xfrm>
          <a:custGeom>
            <a:avLst/>
            <a:gdLst>
              <a:gd name="T0" fmla="*/ 0 w 188"/>
              <a:gd name="T1" fmla="*/ 0 h 112"/>
              <a:gd name="T2" fmla="*/ 188 w 188"/>
              <a:gd name="T3" fmla="*/ 112 h 112"/>
            </a:gdLst>
            <a:ahLst/>
            <a:cxnLst>
              <a:cxn ang="0">
                <a:pos x="T0" y="T1"/>
              </a:cxn>
              <a:cxn ang="0">
                <a:pos x="T2" y="T3"/>
              </a:cxn>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7" name="Freeform: Shape 36">
            <a:extLst>
              <a:ext uri="{FF2B5EF4-FFF2-40B4-BE49-F238E27FC236}">
                <a16:creationId xmlns:a16="http://schemas.microsoft.com/office/drawing/2014/main" id="{138AF5D2-3A9C-4E8F-B879-36865366A1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752078" y="2218040"/>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4" name="Picture 4" descr="Cartoon checklist and pencil">
            <a:extLst>
              <a:ext uri="{FF2B5EF4-FFF2-40B4-BE49-F238E27FC236}">
                <a16:creationId xmlns:a16="http://schemas.microsoft.com/office/drawing/2014/main" id="{1AE03488-6390-391F-9E37-FA1E6974231C}"/>
              </a:ext>
            </a:extLst>
          </p:cNvPr>
          <p:cNvPicPr>
            <a:picLocks noChangeAspect="1"/>
          </p:cNvPicPr>
          <p:nvPr/>
        </p:nvPicPr>
        <p:blipFill rotWithShape="1">
          <a:blip r:embed="rId2"/>
          <a:srcRect t="3391" r="1" b="4828"/>
          <a:stretch/>
        </p:blipFill>
        <p:spPr>
          <a:xfrm>
            <a:off x="932740" y="461405"/>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p:spPr>
      </p:pic>
    </p:spTree>
    <p:extLst>
      <p:ext uri="{BB962C8B-B14F-4D97-AF65-F5344CB8AC3E}">
        <p14:creationId xmlns:p14="http://schemas.microsoft.com/office/powerpoint/2010/main" val="3616144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8CAE4AE-A9DF-45AF-9A9C-1712BC634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6C272060-BC98-4C91-A58F-4DFEC566CF7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8BA2DCB9-0DC0-4109-B2A2-56896E35E6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64A33555-1142-4AD7-8084-1A99422A11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BC6E4081-1A88-453E-8CCF-B97B0CE20D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5B7E0935-6EE8-4C61-AED5-09B9A2A99A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EB962BD6-C878-48FF-A75E-DCC7BDA3C3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CABF3786-BDE1-4FE5-9967-F6B6131A2C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4969707A-C75E-4F7F-A5C2-2991C65475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0E293989-8389-48CD-85D3-CAEFD5E9637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8DCF1E8B-9247-45E2-8641-90DA9F7D52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48DF418F-91AD-4E55-AF3B-F28FF45961B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EDBF35BD-D1DA-49B1-AE30-289189DACD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69198BEC-A3B6-4562-AB0F-3E7760026C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9AB30D45-77AB-4323-83A2-1A637D07D54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D1AD137E-7B63-434C-9D0D-5A64BB4968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8B32BE2D-36DC-4BD0-952E-8FE32A70DB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930295E0-AD01-4DB0-9829-AD91BED608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29807E74-6BFD-4EA7-B3F3-92C0728A7D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C9EDBF49-4B87-4B6F-BEE6-DDC4A63CE60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7738C468-1405-4ED9-8392-F93FA995EE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F16402CF-F511-450A-8584-8C8A5B7E9D9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85E5B49A-CFC2-4019-9BA6-528095F788C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AEAF0F7C-717C-115F-4C8B-D5269283E2D2}"/>
              </a:ext>
            </a:extLst>
          </p:cNvPr>
          <p:cNvSpPr>
            <a:spLocks noGrp="1"/>
          </p:cNvSpPr>
          <p:nvPr>
            <p:ph type="title"/>
          </p:nvPr>
        </p:nvSpPr>
        <p:spPr>
          <a:xfrm>
            <a:off x="7269686" y="795527"/>
            <a:ext cx="4123738" cy="1433323"/>
          </a:xfrm>
        </p:spPr>
        <p:txBody>
          <a:bodyPr>
            <a:noAutofit/>
          </a:bodyPr>
          <a:lstStyle/>
          <a:p>
            <a:pPr algn="l"/>
            <a:r>
              <a:rPr lang="en-US" sz="3000" dirty="0">
                <a:solidFill>
                  <a:schemeClr val="tx2"/>
                </a:solidFill>
                <a:cs typeface="Calibri Light"/>
              </a:rPr>
              <a:t>What are the risks of an underage social networking account?</a:t>
            </a:r>
            <a:endParaRPr lang="en-US" sz="3000">
              <a:solidFill>
                <a:schemeClr val="tx2"/>
              </a:solidFill>
              <a:cs typeface="Calibri Light"/>
            </a:endParaRPr>
          </a:p>
        </p:txBody>
      </p:sp>
      <p:sp>
        <p:nvSpPr>
          <p:cNvPr id="34" name="Rectangle 33">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7720" y="795527"/>
            <a:ext cx="5970638" cy="5248847"/>
          </a:xfrm>
          <a:prstGeom prst="rect">
            <a:avLst/>
          </a:prstGeom>
          <a:solidFill>
            <a:schemeClr val="bg1"/>
          </a:solidFill>
          <a:ln w="19050">
            <a:solidFill>
              <a:srgbClr val="BD121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Clipart - danger sign - segnale di pericolo">
            <a:extLst>
              <a:ext uri="{FF2B5EF4-FFF2-40B4-BE49-F238E27FC236}">
                <a16:creationId xmlns:a16="http://schemas.microsoft.com/office/drawing/2014/main" id="{7B5C2111-113D-BC7F-02CD-3C11592622CB}"/>
              </a:ext>
            </a:extLst>
          </p:cNvPr>
          <p:cNvPicPr>
            <a:picLocks noChangeAspect="1"/>
          </p:cNvPicPr>
          <p:nvPr/>
        </p:nvPicPr>
        <p:blipFill rotWithShape="1">
          <a:blip r:embed="rId2"/>
          <a:srcRect t="8918" r="3" b="3888"/>
          <a:stretch/>
        </p:blipFill>
        <p:spPr>
          <a:xfrm>
            <a:off x="972115" y="960214"/>
            <a:ext cx="5641848" cy="4919472"/>
          </a:xfrm>
          <a:prstGeom prst="rect">
            <a:avLst/>
          </a:prstGeom>
          <a:ln w="12700">
            <a:noFill/>
          </a:ln>
        </p:spPr>
      </p:pic>
      <p:sp>
        <p:nvSpPr>
          <p:cNvPr id="3" name="Content Placeholder 2">
            <a:extLst>
              <a:ext uri="{FF2B5EF4-FFF2-40B4-BE49-F238E27FC236}">
                <a16:creationId xmlns:a16="http://schemas.microsoft.com/office/drawing/2014/main" id="{A1DBAB81-4A10-F53F-83CB-3DD531871D43}"/>
              </a:ext>
            </a:extLst>
          </p:cNvPr>
          <p:cNvSpPr>
            <a:spLocks noGrp="1"/>
          </p:cNvSpPr>
          <p:nvPr>
            <p:ph idx="1"/>
          </p:nvPr>
        </p:nvSpPr>
        <p:spPr>
          <a:xfrm>
            <a:off x="7293817" y="2338388"/>
            <a:ext cx="4099607" cy="3678237"/>
          </a:xfrm>
        </p:spPr>
        <p:txBody>
          <a:bodyPr>
            <a:normAutofit/>
          </a:bodyPr>
          <a:lstStyle/>
          <a:p>
            <a:pPr marL="0" indent="0">
              <a:buClr>
                <a:srgbClr val="BD1212"/>
              </a:buClr>
              <a:buNone/>
            </a:pPr>
            <a:r>
              <a:rPr lang="en-US" sz="2600" i="1" dirty="0">
                <a:latin typeface="Dreaming Outloud Pro"/>
                <a:cs typeface="Dreaming Outloud Pro"/>
              </a:rPr>
              <a:t>The risks of an underage social networking accounts are that there is a risk of them being scammed and another risk of children being cyberbullied.</a:t>
            </a:r>
          </a:p>
        </p:txBody>
      </p:sp>
    </p:spTree>
    <p:extLst>
      <p:ext uri="{BB962C8B-B14F-4D97-AF65-F5344CB8AC3E}">
        <p14:creationId xmlns:p14="http://schemas.microsoft.com/office/powerpoint/2010/main" val="2297328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0335088-38E0-4BED-9B90-622081DD6F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A88B63D1-EC4A-4B2D-B3B9-1C9B0A32489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5" name="Freeform 5">
              <a:extLst>
                <a:ext uri="{FF2B5EF4-FFF2-40B4-BE49-F238E27FC236}">
                  <a16:creationId xmlns:a16="http://schemas.microsoft.com/office/drawing/2014/main" id="{B60397D2-D8A1-46B6-9FFB-48CFE9A609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6">
              <a:extLst>
                <a:ext uri="{FF2B5EF4-FFF2-40B4-BE49-F238E27FC236}">
                  <a16:creationId xmlns:a16="http://schemas.microsoft.com/office/drawing/2014/main" id="{688FB1F9-7468-4978-9C8D-19F659D7996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7">
              <a:extLst>
                <a:ext uri="{FF2B5EF4-FFF2-40B4-BE49-F238E27FC236}">
                  <a16:creationId xmlns:a16="http://schemas.microsoft.com/office/drawing/2014/main" id="{09167CF5-57B6-4C07-BAFA-1434FD5F11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8">
              <a:extLst>
                <a:ext uri="{FF2B5EF4-FFF2-40B4-BE49-F238E27FC236}">
                  <a16:creationId xmlns:a16="http://schemas.microsoft.com/office/drawing/2014/main" id="{ECE87F64-6250-42AD-9FB2-F90F2173D2F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9">
              <a:extLst>
                <a:ext uri="{FF2B5EF4-FFF2-40B4-BE49-F238E27FC236}">
                  <a16:creationId xmlns:a16="http://schemas.microsoft.com/office/drawing/2014/main" id="{883B88EC-48EE-437D-ABC3-694B488D19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0">
              <a:extLst>
                <a:ext uri="{FF2B5EF4-FFF2-40B4-BE49-F238E27FC236}">
                  <a16:creationId xmlns:a16="http://schemas.microsoft.com/office/drawing/2014/main" id="{43D5ADA3-8296-4C9A-A987-1E439823AAE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1">
              <a:extLst>
                <a:ext uri="{FF2B5EF4-FFF2-40B4-BE49-F238E27FC236}">
                  <a16:creationId xmlns:a16="http://schemas.microsoft.com/office/drawing/2014/main" id="{7F4F6124-A15B-46BA-9A48-48E0A717FA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2">
              <a:extLst>
                <a:ext uri="{FF2B5EF4-FFF2-40B4-BE49-F238E27FC236}">
                  <a16:creationId xmlns:a16="http://schemas.microsoft.com/office/drawing/2014/main" id="{18B3FB45-31F1-4ADA-9E98-F1F1B29859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3">
              <a:extLst>
                <a:ext uri="{FF2B5EF4-FFF2-40B4-BE49-F238E27FC236}">
                  <a16:creationId xmlns:a16="http://schemas.microsoft.com/office/drawing/2014/main" id="{0928EB5E-1BF5-4D83-B3CF-1F89803E6A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4">
              <a:extLst>
                <a:ext uri="{FF2B5EF4-FFF2-40B4-BE49-F238E27FC236}">
                  <a16:creationId xmlns:a16="http://schemas.microsoft.com/office/drawing/2014/main" id="{D4865624-901E-4C18-B0BF-72A0E2E32A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5">
              <a:extLst>
                <a:ext uri="{FF2B5EF4-FFF2-40B4-BE49-F238E27FC236}">
                  <a16:creationId xmlns:a16="http://schemas.microsoft.com/office/drawing/2014/main" id="{3894453C-5133-43C2-8194-07893E5EFEA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6">
              <a:extLst>
                <a:ext uri="{FF2B5EF4-FFF2-40B4-BE49-F238E27FC236}">
                  <a16:creationId xmlns:a16="http://schemas.microsoft.com/office/drawing/2014/main" id="{D82A78EE-9856-416E-93C6-FB1756F756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17">
              <a:extLst>
                <a:ext uri="{FF2B5EF4-FFF2-40B4-BE49-F238E27FC236}">
                  <a16:creationId xmlns:a16="http://schemas.microsoft.com/office/drawing/2014/main" id="{242D8FE9-9196-46C5-9C13-DA75AF8B97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18">
              <a:extLst>
                <a:ext uri="{FF2B5EF4-FFF2-40B4-BE49-F238E27FC236}">
                  <a16:creationId xmlns:a16="http://schemas.microsoft.com/office/drawing/2014/main" id="{B20D8928-9C98-4C27-9871-72012364BA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19">
              <a:extLst>
                <a:ext uri="{FF2B5EF4-FFF2-40B4-BE49-F238E27FC236}">
                  <a16:creationId xmlns:a16="http://schemas.microsoft.com/office/drawing/2014/main" id="{1D64346F-B2C2-4D9F-B19D-8D3DB772CE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0">
              <a:extLst>
                <a:ext uri="{FF2B5EF4-FFF2-40B4-BE49-F238E27FC236}">
                  <a16:creationId xmlns:a16="http://schemas.microsoft.com/office/drawing/2014/main" id="{530D21C0-FDF7-4394-A05A-0FDE31271DD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1">
              <a:extLst>
                <a:ext uri="{FF2B5EF4-FFF2-40B4-BE49-F238E27FC236}">
                  <a16:creationId xmlns:a16="http://schemas.microsoft.com/office/drawing/2014/main" id="{3903FF5E-E96A-4B5D-ADE2-523A2600FDB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2">
              <a:extLst>
                <a:ext uri="{FF2B5EF4-FFF2-40B4-BE49-F238E27FC236}">
                  <a16:creationId xmlns:a16="http://schemas.microsoft.com/office/drawing/2014/main" id="{14EABB4C-7966-4E0B-9DF3-93AEFA091F4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Freeform 23">
              <a:extLst>
                <a:ext uri="{FF2B5EF4-FFF2-40B4-BE49-F238E27FC236}">
                  <a16:creationId xmlns:a16="http://schemas.microsoft.com/office/drawing/2014/main" id="{CD644A1B-5BC5-4910-9F1C-082D9EF53CB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4" name="Freeform 24">
              <a:extLst>
                <a:ext uri="{FF2B5EF4-FFF2-40B4-BE49-F238E27FC236}">
                  <a16:creationId xmlns:a16="http://schemas.microsoft.com/office/drawing/2014/main" id="{B2FCC7E1-6243-4A1E-8824-EE99BC4B48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5" name="Freeform 25">
              <a:extLst>
                <a:ext uri="{FF2B5EF4-FFF2-40B4-BE49-F238E27FC236}">
                  <a16:creationId xmlns:a16="http://schemas.microsoft.com/office/drawing/2014/main" id="{4DF45734-0A18-494D-A57B-DC5942A7292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37" name="Group 36">
            <a:extLst>
              <a:ext uri="{FF2B5EF4-FFF2-40B4-BE49-F238E27FC236}">
                <a16:creationId xmlns:a16="http://schemas.microsoft.com/office/drawing/2014/main" id="{5326AEFA-DAC4-4126-933D-90F30D2366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8" name="Rectangle 37">
              <a:extLst>
                <a:ext uri="{FF2B5EF4-FFF2-40B4-BE49-F238E27FC236}">
                  <a16:creationId xmlns:a16="http://schemas.microsoft.com/office/drawing/2014/main" id="{DE7A660A-E256-4F83-BB4B-A4FED93003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Isosceles Triangle 22">
              <a:extLst>
                <a:ext uri="{FF2B5EF4-FFF2-40B4-BE49-F238E27FC236}">
                  <a16:creationId xmlns:a16="http://schemas.microsoft.com/office/drawing/2014/main" id="{D404A46C-BCF1-4D06-B3EA-11489521FA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576C12CB-4C47-41A3-AEAA-A5BB977E7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AEAF0F7C-717C-115F-4C8B-D5269283E2D2}"/>
              </a:ext>
            </a:extLst>
          </p:cNvPr>
          <p:cNvSpPr>
            <a:spLocks noGrp="1"/>
          </p:cNvSpPr>
          <p:nvPr>
            <p:ph type="title"/>
          </p:nvPr>
        </p:nvSpPr>
        <p:spPr>
          <a:xfrm>
            <a:off x="888631" y="2358391"/>
            <a:ext cx="3498979" cy="2453676"/>
          </a:xfrm>
        </p:spPr>
        <p:txBody>
          <a:bodyPr>
            <a:normAutofit/>
          </a:bodyPr>
          <a:lstStyle/>
          <a:p>
            <a:r>
              <a:rPr lang="en-US">
                <a:cs typeface="Calibri Light"/>
              </a:rPr>
              <a:t>13 Years and Up</a:t>
            </a:r>
            <a:endParaRPr lang="en-US"/>
          </a:p>
        </p:txBody>
      </p:sp>
      <p:sp>
        <p:nvSpPr>
          <p:cNvPr id="3" name="Content Placeholder 2">
            <a:extLst>
              <a:ext uri="{FF2B5EF4-FFF2-40B4-BE49-F238E27FC236}">
                <a16:creationId xmlns:a16="http://schemas.microsoft.com/office/drawing/2014/main" id="{A1DBAB81-4A10-F53F-83CB-3DD531871D43}"/>
              </a:ext>
            </a:extLst>
          </p:cNvPr>
          <p:cNvSpPr>
            <a:spLocks noGrp="1"/>
          </p:cNvSpPr>
          <p:nvPr>
            <p:ph idx="1"/>
          </p:nvPr>
        </p:nvSpPr>
        <p:spPr>
          <a:xfrm>
            <a:off x="5118447" y="797595"/>
            <a:ext cx="6281873" cy="1812876"/>
          </a:xfrm>
        </p:spPr>
        <p:txBody>
          <a:bodyPr>
            <a:normAutofit/>
          </a:bodyPr>
          <a:lstStyle/>
          <a:p>
            <a:pPr marL="0" indent="0">
              <a:buNone/>
            </a:pPr>
            <a:r>
              <a:rPr lang="en-US" sz="2100" dirty="0">
                <a:latin typeface="Dreaming Outloud Pro"/>
                <a:cs typeface="Dreaming Outloud Pro"/>
              </a:rPr>
              <a:t>TikTok, Facebook, Instagram, Snapchat, Twitter, YouTube (if they have a Channel in it), </a:t>
            </a:r>
            <a:r>
              <a:rPr lang="en-US" sz="2100" dirty="0" err="1">
                <a:latin typeface="Dreaming Outloud Pro"/>
                <a:cs typeface="Dreaming Outloud Pro"/>
              </a:rPr>
              <a:t>Houseparty</a:t>
            </a:r>
            <a:r>
              <a:rPr lang="en-US" sz="2100" dirty="0">
                <a:latin typeface="Dreaming Outloud Pro"/>
                <a:cs typeface="Dreaming Outloud Pro"/>
              </a:rPr>
              <a:t>, </a:t>
            </a:r>
            <a:r>
              <a:rPr lang="en-US" sz="2100" dirty="0" err="1">
                <a:latin typeface="Dreaming Outloud Pro"/>
                <a:cs typeface="Dreaming Outloud Pro"/>
              </a:rPr>
              <a:t>KiK</a:t>
            </a:r>
            <a:r>
              <a:rPr lang="en-US" sz="2100" dirty="0">
                <a:latin typeface="Dreaming Outloud Pro"/>
                <a:cs typeface="Dreaming Outloud Pro"/>
              </a:rPr>
              <a:t>, Bebo, </a:t>
            </a:r>
            <a:r>
              <a:rPr lang="en-US" sz="2100" dirty="0" err="1">
                <a:latin typeface="Dreaming Outloud Pro"/>
                <a:cs typeface="Dreaming Outloud Pro"/>
              </a:rPr>
              <a:t>Younow</a:t>
            </a:r>
            <a:r>
              <a:rPr lang="en-US" sz="2100" dirty="0">
                <a:latin typeface="Dreaming Outloud Pro"/>
                <a:cs typeface="Dreaming Outloud Pro"/>
              </a:rPr>
              <a:t>, Habbo, Reddit, </a:t>
            </a:r>
            <a:r>
              <a:rPr lang="en-US" sz="2100" dirty="0" err="1">
                <a:latin typeface="Dreaming Outloud Pro"/>
                <a:cs typeface="Dreaming Outloud Pro"/>
              </a:rPr>
              <a:t>Youbo</a:t>
            </a:r>
            <a:r>
              <a:rPr lang="en-US" sz="2100" dirty="0">
                <a:latin typeface="Dreaming Outloud Pro"/>
                <a:cs typeface="Dreaming Outloud Pro"/>
              </a:rPr>
              <a:t>, Whisper, Discord, Twitch, </a:t>
            </a:r>
            <a:r>
              <a:rPr lang="en-US" sz="2100" dirty="0" err="1">
                <a:latin typeface="Dreaming Outloud Pro"/>
                <a:cs typeface="Dreaming Outloud Pro"/>
              </a:rPr>
              <a:t>Omegle</a:t>
            </a:r>
            <a:r>
              <a:rPr lang="en-US" sz="2100" dirty="0">
                <a:latin typeface="Dreaming Outloud Pro"/>
                <a:cs typeface="Dreaming Outloud Pro"/>
              </a:rPr>
              <a:t>, </a:t>
            </a:r>
            <a:r>
              <a:rPr lang="en-US" sz="2100" dirty="0" err="1">
                <a:latin typeface="Dreaming Outloud Pro"/>
                <a:cs typeface="Dreaming Outloud Pro"/>
              </a:rPr>
              <a:t>Askfm</a:t>
            </a:r>
            <a:r>
              <a:rPr lang="en-US" sz="2100" dirty="0">
                <a:latin typeface="Dreaming Outloud Pro"/>
                <a:cs typeface="Dreaming Outloud Pro"/>
              </a:rPr>
              <a:t>.</a:t>
            </a:r>
          </a:p>
        </p:txBody>
      </p:sp>
      <p:sp>
        <p:nvSpPr>
          <p:cNvPr id="42" name="Rectangle 41">
            <a:extLst>
              <a:ext uri="{FF2B5EF4-FFF2-40B4-BE49-F238E27FC236}">
                <a16:creationId xmlns:a16="http://schemas.microsoft.com/office/drawing/2014/main" id="{A4249563-BEA5-4169-A07E-28FCC61B2D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603" y="3099674"/>
            <a:ext cx="6268677" cy="2956800"/>
          </a:xfrm>
          <a:prstGeom prst="rect">
            <a:avLst/>
          </a:prstGeom>
          <a:solidFill>
            <a:schemeClr val="bg1"/>
          </a:solidFill>
          <a:ln w="9525">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pic>
        <p:nvPicPr>
          <p:cNvPr id="4" name="Picture 4" descr="Logo&#10;&#10;Description automatically generated">
            <a:extLst>
              <a:ext uri="{FF2B5EF4-FFF2-40B4-BE49-F238E27FC236}">
                <a16:creationId xmlns:a16="http://schemas.microsoft.com/office/drawing/2014/main" id="{24E6F47E-61BE-CB69-A6B6-B1284DD4870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267938" y="3756043"/>
            <a:ext cx="2905663" cy="1634435"/>
          </a:xfrm>
          <a:prstGeom prst="rect">
            <a:avLst/>
          </a:prstGeom>
          <a:ln w="9525">
            <a:noFill/>
          </a:ln>
        </p:spPr>
      </p:pic>
      <p:pic>
        <p:nvPicPr>
          <p:cNvPr id="7" name="Picture 7" descr="Icon&#10;&#10;Description automatically generated">
            <a:extLst>
              <a:ext uri="{FF2B5EF4-FFF2-40B4-BE49-F238E27FC236}">
                <a16:creationId xmlns:a16="http://schemas.microsoft.com/office/drawing/2014/main" id="{94BA3900-3950-2169-06F9-0AB079E31DD8}"/>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8465352" y="3259510"/>
            <a:ext cx="2630617" cy="2630617"/>
          </a:xfrm>
          <a:prstGeom prst="rect">
            <a:avLst/>
          </a:prstGeom>
          <a:ln w="9525">
            <a:noFill/>
          </a:ln>
        </p:spPr>
      </p:pic>
    </p:spTree>
    <p:extLst>
      <p:ext uri="{BB962C8B-B14F-4D97-AF65-F5344CB8AC3E}">
        <p14:creationId xmlns:p14="http://schemas.microsoft.com/office/powerpoint/2010/main" val="31527775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90335088-38E0-4BED-9B90-622081DD6F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A88B63D1-EC4A-4B2D-B3B9-1C9B0A32489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6" name="Freeform 5">
              <a:extLst>
                <a:ext uri="{FF2B5EF4-FFF2-40B4-BE49-F238E27FC236}">
                  <a16:creationId xmlns:a16="http://schemas.microsoft.com/office/drawing/2014/main" id="{B60397D2-D8A1-46B6-9FFB-48CFE9A609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6">
              <a:extLst>
                <a:ext uri="{FF2B5EF4-FFF2-40B4-BE49-F238E27FC236}">
                  <a16:creationId xmlns:a16="http://schemas.microsoft.com/office/drawing/2014/main" id="{688FB1F9-7468-4978-9C8D-19F659D7996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7">
              <a:extLst>
                <a:ext uri="{FF2B5EF4-FFF2-40B4-BE49-F238E27FC236}">
                  <a16:creationId xmlns:a16="http://schemas.microsoft.com/office/drawing/2014/main" id="{09167CF5-57B6-4C07-BAFA-1434FD5F11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8">
              <a:extLst>
                <a:ext uri="{FF2B5EF4-FFF2-40B4-BE49-F238E27FC236}">
                  <a16:creationId xmlns:a16="http://schemas.microsoft.com/office/drawing/2014/main" id="{ECE87F64-6250-42AD-9FB2-F90F2173D2F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9">
              <a:extLst>
                <a:ext uri="{FF2B5EF4-FFF2-40B4-BE49-F238E27FC236}">
                  <a16:creationId xmlns:a16="http://schemas.microsoft.com/office/drawing/2014/main" id="{883B88EC-48EE-437D-ABC3-694B488D19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0">
              <a:extLst>
                <a:ext uri="{FF2B5EF4-FFF2-40B4-BE49-F238E27FC236}">
                  <a16:creationId xmlns:a16="http://schemas.microsoft.com/office/drawing/2014/main" id="{43D5ADA3-8296-4C9A-A987-1E439823AAE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1">
              <a:extLst>
                <a:ext uri="{FF2B5EF4-FFF2-40B4-BE49-F238E27FC236}">
                  <a16:creationId xmlns:a16="http://schemas.microsoft.com/office/drawing/2014/main" id="{7F4F6124-A15B-46BA-9A48-48E0A717FA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2">
              <a:extLst>
                <a:ext uri="{FF2B5EF4-FFF2-40B4-BE49-F238E27FC236}">
                  <a16:creationId xmlns:a16="http://schemas.microsoft.com/office/drawing/2014/main" id="{18B3FB45-31F1-4ADA-9E98-F1F1B29859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3">
              <a:extLst>
                <a:ext uri="{FF2B5EF4-FFF2-40B4-BE49-F238E27FC236}">
                  <a16:creationId xmlns:a16="http://schemas.microsoft.com/office/drawing/2014/main" id="{0928EB5E-1BF5-4D83-B3CF-1F89803E6A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4">
              <a:extLst>
                <a:ext uri="{FF2B5EF4-FFF2-40B4-BE49-F238E27FC236}">
                  <a16:creationId xmlns:a16="http://schemas.microsoft.com/office/drawing/2014/main" id="{D4865624-901E-4C18-B0BF-72A0E2E32A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5">
              <a:extLst>
                <a:ext uri="{FF2B5EF4-FFF2-40B4-BE49-F238E27FC236}">
                  <a16:creationId xmlns:a16="http://schemas.microsoft.com/office/drawing/2014/main" id="{3894453C-5133-43C2-8194-07893E5EFEA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16">
              <a:extLst>
                <a:ext uri="{FF2B5EF4-FFF2-40B4-BE49-F238E27FC236}">
                  <a16:creationId xmlns:a16="http://schemas.microsoft.com/office/drawing/2014/main" id="{D82A78EE-9856-416E-93C6-FB1756F756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17">
              <a:extLst>
                <a:ext uri="{FF2B5EF4-FFF2-40B4-BE49-F238E27FC236}">
                  <a16:creationId xmlns:a16="http://schemas.microsoft.com/office/drawing/2014/main" id="{242D8FE9-9196-46C5-9C13-DA75AF8B97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18">
              <a:extLst>
                <a:ext uri="{FF2B5EF4-FFF2-40B4-BE49-F238E27FC236}">
                  <a16:creationId xmlns:a16="http://schemas.microsoft.com/office/drawing/2014/main" id="{B20D8928-9C98-4C27-9871-72012364BA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19">
              <a:extLst>
                <a:ext uri="{FF2B5EF4-FFF2-40B4-BE49-F238E27FC236}">
                  <a16:creationId xmlns:a16="http://schemas.microsoft.com/office/drawing/2014/main" id="{1D64346F-B2C2-4D9F-B19D-8D3DB772CE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0">
              <a:extLst>
                <a:ext uri="{FF2B5EF4-FFF2-40B4-BE49-F238E27FC236}">
                  <a16:creationId xmlns:a16="http://schemas.microsoft.com/office/drawing/2014/main" id="{530D21C0-FDF7-4394-A05A-0FDE31271DD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1">
              <a:extLst>
                <a:ext uri="{FF2B5EF4-FFF2-40B4-BE49-F238E27FC236}">
                  <a16:creationId xmlns:a16="http://schemas.microsoft.com/office/drawing/2014/main" id="{3903FF5E-E96A-4B5D-ADE2-523A2600FDB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Freeform 22">
              <a:extLst>
                <a:ext uri="{FF2B5EF4-FFF2-40B4-BE49-F238E27FC236}">
                  <a16:creationId xmlns:a16="http://schemas.microsoft.com/office/drawing/2014/main" id="{14EABB4C-7966-4E0B-9DF3-93AEFA091F4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4" name="Freeform 23">
              <a:extLst>
                <a:ext uri="{FF2B5EF4-FFF2-40B4-BE49-F238E27FC236}">
                  <a16:creationId xmlns:a16="http://schemas.microsoft.com/office/drawing/2014/main" id="{CD644A1B-5BC5-4910-9F1C-082D9EF53CB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5" name="Freeform 24">
              <a:extLst>
                <a:ext uri="{FF2B5EF4-FFF2-40B4-BE49-F238E27FC236}">
                  <a16:creationId xmlns:a16="http://schemas.microsoft.com/office/drawing/2014/main" id="{B2FCC7E1-6243-4A1E-8824-EE99BC4B48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6" name="Freeform 25">
              <a:extLst>
                <a:ext uri="{FF2B5EF4-FFF2-40B4-BE49-F238E27FC236}">
                  <a16:creationId xmlns:a16="http://schemas.microsoft.com/office/drawing/2014/main" id="{4DF45734-0A18-494D-A57B-DC5942A7292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38" name="Group 37">
            <a:extLst>
              <a:ext uri="{FF2B5EF4-FFF2-40B4-BE49-F238E27FC236}">
                <a16:creationId xmlns:a16="http://schemas.microsoft.com/office/drawing/2014/main" id="{5326AEFA-DAC4-4126-933D-90F30D2366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9" name="Rectangle 38">
              <a:extLst>
                <a:ext uri="{FF2B5EF4-FFF2-40B4-BE49-F238E27FC236}">
                  <a16:creationId xmlns:a16="http://schemas.microsoft.com/office/drawing/2014/main" id="{DE7A660A-E256-4F83-BB4B-A4FED93003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Isosceles Triangle 22">
              <a:extLst>
                <a:ext uri="{FF2B5EF4-FFF2-40B4-BE49-F238E27FC236}">
                  <a16:creationId xmlns:a16="http://schemas.microsoft.com/office/drawing/2014/main" id="{D404A46C-BCF1-4D06-B3EA-11489521FA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576C12CB-4C47-41A3-AEAA-A5BB977E7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AEAF0F7C-717C-115F-4C8B-D5269283E2D2}"/>
              </a:ext>
            </a:extLst>
          </p:cNvPr>
          <p:cNvSpPr>
            <a:spLocks noGrp="1"/>
          </p:cNvSpPr>
          <p:nvPr>
            <p:ph type="title"/>
          </p:nvPr>
        </p:nvSpPr>
        <p:spPr>
          <a:xfrm>
            <a:off x="888631" y="2358391"/>
            <a:ext cx="3498979" cy="2453676"/>
          </a:xfrm>
        </p:spPr>
        <p:txBody>
          <a:bodyPr>
            <a:normAutofit/>
          </a:bodyPr>
          <a:lstStyle/>
          <a:p>
            <a:r>
              <a:rPr lang="en-US">
                <a:cs typeface="Calibri Light"/>
              </a:rPr>
              <a:t>16 Years and Up</a:t>
            </a:r>
            <a:endParaRPr lang="en-US"/>
          </a:p>
        </p:txBody>
      </p:sp>
      <p:sp>
        <p:nvSpPr>
          <p:cNvPr id="3" name="Content Placeholder 2">
            <a:extLst>
              <a:ext uri="{FF2B5EF4-FFF2-40B4-BE49-F238E27FC236}">
                <a16:creationId xmlns:a16="http://schemas.microsoft.com/office/drawing/2014/main" id="{A1DBAB81-4A10-F53F-83CB-3DD531871D43}"/>
              </a:ext>
            </a:extLst>
          </p:cNvPr>
          <p:cNvSpPr>
            <a:spLocks noGrp="1"/>
          </p:cNvSpPr>
          <p:nvPr>
            <p:ph idx="1"/>
          </p:nvPr>
        </p:nvSpPr>
        <p:spPr>
          <a:xfrm>
            <a:off x="5118447" y="797595"/>
            <a:ext cx="6281873" cy="1812876"/>
          </a:xfrm>
        </p:spPr>
        <p:txBody>
          <a:bodyPr>
            <a:normAutofit/>
          </a:bodyPr>
          <a:lstStyle/>
          <a:p>
            <a:pPr marL="0" indent="0">
              <a:buNone/>
            </a:pPr>
            <a:r>
              <a:rPr lang="en-US" sz="2800" dirty="0">
                <a:latin typeface="Dreaming Outloud Pro"/>
                <a:cs typeface="Dreaming Outloud Pro"/>
              </a:rPr>
              <a:t>WhatsApp, LinkedIn, Flickr, Vimeo, </a:t>
            </a:r>
            <a:r>
              <a:rPr lang="en-US" sz="2800" dirty="0" err="1">
                <a:latin typeface="Dreaming Outloud Pro"/>
                <a:cs typeface="Dreaming Outloud Pro"/>
              </a:rPr>
              <a:t>MySpace</a:t>
            </a:r>
            <a:r>
              <a:rPr lang="en-US" sz="2800" dirty="0">
                <a:latin typeface="Dreaming Outloud Pro"/>
                <a:cs typeface="Dreaming Outloud Pro"/>
              </a:rPr>
              <a:t>, Periscope, Tumblr.</a:t>
            </a:r>
          </a:p>
        </p:txBody>
      </p:sp>
      <p:sp>
        <p:nvSpPr>
          <p:cNvPr id="43" name="Rectangle 42">
            <a:extLst>
              <a:ext uri="{FF2B5EF4-FFF2-40B4-BE49-F238E27FC236}">
                <a16:creationId xmlns:a16="http://schemas.microsoft.com/office/drawing/2014/main" id="{A4249563-BEA5-4169-A07E-28FCC61B2D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603" y="3099674"/>
            <a:ext cx="6268677" cy="2956800"/>
          </a:xfrm>
          <a:prstGeom prst="rect">
            <a:avLst/>
          </a:prstGeom>
          <a:solidFill>
            <a:schemeClr val="bg1"/>
          </a:solidFill>
          <a:ln w="9525">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pic>
        <p:nvPicPr>
          <p:cNvPr id="4" name="Picture 4" descr="Logo&#10;&#10;Description automatically generated">
            <a:extLst>
              <a:ext uri="{FF2B5EF4-FFF2-40B4-BE49-F238E27FC236}">
                <a16:creationId xmlns:a16="http://schemas.microsoft.com/office/drawing/2014/main" id="{8B7629BF-D362-0FCC-DF17-7FEDE2888506}"/>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435126" y="3258024"/>
            <a:ext cx="2571287" cy="2630473"/>
          </a:xfrm>
          <a:prstGeom prst="rect">
            <a:avLst/>
          </a:prstGeom>
          <a:ln w="9525">
            <a:noFill/>
          </a:ln>
        </p:spPr>
      </p:pic>
      <p:pic>
        <p:nvPicPr>
          <p:cNvPr id="7" name="Picture 7">
            <a:extLst>
              <a:ext uri="{FF2B5EF4-FFF2-40B4-BE49-F238E27FC236}">
                <a16:creationId xmlns:a16="http://schemas.microsoft.com/office/drawing/2014/main" id="{3410DE14-5CFC-5CBE-8EF7-C162B555E562}"/>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8702108" y="3259510"/>
            <a:ext cx="2157105" cy="2630617"/>
          </a:xfrm>
          <a:prstGeom prst="rect">
            <a:avLst/>
          </a:prstGeom>
          <a:ln w="9525">
            <a:noFill/>
          </a:ln>
        </p:spPr>
      </p:pic>
      <p:sp>
        <p:nvSpPr>
          <p:cNvPr id="8" name="TextBox 7">
            <a:extLst>
              <a:ext uri="{FF2B5EF4-FFF2-40B4-BE49-F238E27FC236}">
                <a16:creationId xmlns:a16="http://schemas.microsoft.com/office/drawing/2014/main" id="{D801C742-00D0-1583-A713-D468FC8F5201}"/>
              </a:ext>
            </a:extLst>
          </p:cNvPr>
          <p:cNvSpPr txBox="1"/>
          <p:nvPr/>
        </p:nvSpPr>
        <p:spPr>
          <a:xfrm>
            <a:off x="9561152" y="6657945"/>
            <a:ext cx="263084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5">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6">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3825218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28D1E49-2A21-4A83-A0E0-FB1597B4B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088B852E-5494-418B-A833-75CF016A9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DF31E3C1-1A46-4329-9F80-B576692FEE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294B4592-99CA-47B1-816F-CE2D44F65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BF690E4C-72F8-4AC5-AF99-562763CC67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F834CDD4-CAB8-4ACC-9AAC-5399C743DE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1AEB045A-6821-475B-A28E-047437ABEF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D9B790C0-3D34-4626-BAFB-6EB473F40C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EDA4D87F-91A4-4628-9A6E-F01820A7EE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045DAB88-124C-459C-A889-DAE9C9BE285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85D44010-1DAA-4CAC-B83F-7E3E8C455D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E8C01D66-5C93-4A2E-AA74-DE97574EA4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E2E1A6E1-6C4A-47D3-81E2-9F8624F1BB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3E849CB5-4526-49DC-B77B-A20FDB7FFD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5A18C8A4-FB2A-44C1-93D3-26C6DDFE0C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85D014FD-8C5A-4071-B19E-4910AAB618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A37D7262-3596-4026-9AD4-E94332E526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187E37E0-AAC3-4B33-AF36-334ACCBD33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409758BB-8A0E-4BEB-BC0C-F410AD98CD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97C4EFE2-9D25-4978-BD9A-873B492702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9CCAF82A-A0E0-4B55-A97B-EFFAE79AF7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4F800DD8-3954-4F73-8807-16F1CFAC1E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84E1C91A-4B06-4852-918C-6380FA986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AEAF0F7C-717C-115F-4C8B-D5269283E2D2}"/>
              </a:ext>
            </a:extLst>
          </p:cNvPr>
          <p:cNvSpPr>
            <a:spLocks noGrp="1"/>
          </p:cNvSpPr>
          <p:nvPr>
            <p:ph type="title"/>
          </p:nvPr>
        </p:nvSpPr>
        <p:spPr>
          <a:xfrm>
            <a:off x="904877" y="795527"/>
            <a:ext cx="10488547" cy="1190912"/>
          </a:xfrm>
        </p:spPr>
        <p:txBody>
          <a:bodyPr>
            <a:normAutofit/>
          </a:bodyPr>
          <a:lstStyle/>
          <a:p>
            <a:r>
              <a:rPr lang="en-US">
                <a:solidFill>
                  <a:schemeClr val="tx2"/>
                </a:solidFill>
                <a:cs typeface="Calibri Light"/>
              </a:rPr>
              <a:t>Top social networks for kids</a:t>
            </a:r>
            <a:endParaRPr lang="en-US">
              <a:solidFill>
                <a:schemeClr val="tx2"/>
              </a:solidFill>
            </a:endParaRPr>
          </a:p>
          <a:p>
            <a:endParaRPr lang="en-US">
              <a:solidFill>
                <a:schemeClr val="tx2"/>
              </a:solidFill>
              <a:cs typeface="Calibri Light"/>
            </a:endParaRPr>
          </a:p>
        </p:txBody>
      </p:sp>
      <p:sp>
        <p:nvSpPr>
          <p:cNvPr id="34" name="Rectangle 33">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030" y="2250281"/>
            <a:ext cx="4959318" cy="3678237"/>
          </a:xfrm>
          <a:prstGeom prst="rect">
            <a:avLst/>
          </a:prstGeom>
          <a:solidFill>
            <a:schemeClr val="bg1"/>
          </a:solidFill>
          <a:ln w="19050">
            <a:solidFill>
              <a:srgbClr val="77AA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Thumbs Up Smiley Face Emoji - Free vector graphic on Pixabay">
            <a:extLst>
              <a:ext uri="{FF2B5EF4-FFF2-40B4-BE49-F238E27FC236}">
                <a16:creationId xmlns:a16="http://schemas.microsoft.com/office/drawing/2014/main" id="{D62E22C4-C3D2-8135-853A-7231E1CFFE95}"/>
              </a:ext>
            </a:extLst>
          </p:cNvPr>
          <p:cNvPicPr>
            <a:picLocks noChangeAspect="1"/>
          </p:cNvPicPr>
          <p:nvPr/>
        </p:nvPicPr>
        <p:blipFill rotWithShape="1">
          <a:blip r:embed="rId2"/>
          <a:srcRect r="3567" b="-3"/>
          <a:stretch/>
        </p:blipFill>
        <p:spPr>
          <a:xfrm>
            <a:off x="1103257" y="2416047"/>
            <a:ext cx="4626864" cy="3346704"/>
          </a:xfrm>
          <a:prstGeom prst="rect">
            <a:avLst/>
          </a:prstGeom>
          <a:ln w="12700">
            <a:noFill/>
          </a:ln>
        </p:spPr>
      </p:pic>
      <p:sp>
        <p:nvSpPr>
          <p:cNvPr id="3" name="Content Placeholder 2">
            <a:extLst>
              <a:ext uri="{FF2B5EF4-FFF2-40B4-BE49-F238E27FC236}">
                <a16:creationId xmlns:a16="http://schemas.microsoft.com/office/drawing/2014/main" id="{A1DBAB81-4A10-F53F-83CB-3DD531871D43}"/>
              </a:ext>
            </a:extLst>
          </p:cNvPr>
          <p:cNvSpPr>
            <a:spLocks noGrp="1"/>
          </p:cNvSpPr>
          <p:nvPr>
            <p:ph idx="1"/>
          </p:nvPr>
        </p:nvSpPr>
        <p:spPr>
          <a:xfrm>
            <a:off x="6668250" y="1984435"/>
            <a:ext cx="5028928" cy="3699669"/>
          </a:xfrm>
        </p:spPr>
        <p:txBody>
          <a:bodyPr vert="horz" lIns="91440" tIns="45720" rIns="91440" bIns="45720" rtlCol="0" anchor="ctr">
            <a:noAutofit/>
          </a:bodyPr>
          <a:lstStyle/>
          <a:p>
            <a:pPr marL="0" indent="0">
              <a:buClr>
                <a:srgbClr val="77AAFF"/>
              </a:buClr>
              <a:buNone/>
            </a:pPr>
            <a:r>
              <a:rPr lang="en-US" sz="2400" dirty="0">
                <a:latin typeface="Dreaming Outloud Pro"/>
                <a:cs typeface="Dreaming Outloud Pro"/>
              </a:rPr>
              <a:t>The top social networks made for children are:</a:t>
            </a:r>
            <a:endParaRPr lang="en-US" sz="2400">
              <a:latin typeface="Dreaming Outloud Pro"/>
              <a:ea typeface="+mn-lt"/>
              <a:cs typeface="Dreaming Outloud Pro"/>
            </a:endParaRPr>
          </a:p>
          <a:p>
            <a:pPr marL="457200" indent="-457200">
              <a:buClr>
                <a:srgbClr val="77AAFF"/>
              </a:buClr>
              <a:buChar char="ü"/>
            </a:pPr>
            <a:r>
              <a:rPr lang="en-US" sz="2400" dirty="0" err="1">
                <a:latin typeface="Dreaming Outloud Pro"/>
                <a:ea typeface="+mn-lt"/>
                <a:cs typeface="+mn-lt"/>
              </a:rPr>
              <a:t>Spotlite</a:t>
            </a:r>
            <a:r>
              <a:rPr lang="en-US" sz="2400" dirty="0">
                <a:latin typeface="Dreaming Outloud Pro"/>
                <a:ea typeface="+mn-lt"/>
                <a:cs typeface="+mn-lt"/>
              </a:rPr>
              <a:t> (formerly Kudos)</a:t>
            </a:r>
            <a:endParaRPr lang="en-US" sz="2400" dirty="0">
              <a:latin typeface="Dreaming Outloud Pro"/>
              <a:cs typeface="Dreaming Outloud Pro"/>
            </a:endParaRPr>
          </a:p>
          <a:p>
            <a:pPr marL="457200" indent="-457200">
              <a:buClr>
                <a:srgbClr val="77AAFF"/>
              </a:buClr>
              <a:buChar char="ü"/>
            </a:pPr>
            <a:r>
              <a:rPr lang="en-US" sz="2400" dirty="0">
                <a:latin typeface="Dreaming Outloud Pro"/>
                <a:ea typeface="+mn-lt"/>
                <a:cs typeface="+mn-lt"/>
              </a:rPr>
              <a:t>Play-Kids Talk</a:t>
            </a:r>
            <a:endParaRPr lang="en-US" sz="2400" dirty="0">
              <a:latin typeface="Dreaming Outloud Pro"/>
              <a:cs typeface="Dreaming Outloud Pro"/>
            </a:endParaRPr>
          </a:p>
          <a:p>
            <a:pPr marL="457200" indent="-457200">
              <a:buClr>
                <a:srgbClr val="77AAFF"/>
              </a:buClr>
              <a:buChar char="ü"/>
            </a:pPr>
            <a:r>
              <a:rPr lang="en-US" sz="2400" dirty="0">
                <a:latin typeface="Dreaming Outloud Pro"/>
                <a:ea typeface="+mn-lt"/>
                <a:cs typeface="+mn-lt"/>
              </a:rPr>
              <a:t>Go-Bubble</a:t>
            </a:r>
            <a:endParaRPr lang="en-US" sz="2400" dirty="0">
              <a:latin typeface="Dreaming Outloud Pro"/>
              <a:cs typeface="Dreaming Outloud Pro"/>
            </a:endParaRPr>
          </a:p>
          <a:p>
            <a:pPr marL="457200" indent="-457200">
              <a:buClr>
                <a:srgbClr val="77AAFF"/>
              </a:buClr>
              <a:buChar char="ü"/>
            </a:pPr>
            <a:r>
              <a:rPr lang="en-US" sz="2400" dirty="0">
                <a:latin typeface="Dreaming Outloud Pro"/>
                <a:ea typeface="+mn-lt"/>
                <a:cs typeface="+mn-lt"/>
              </a:rPr>
              <a:t>Grom Social</a:t>
            </a:r>
            <a:endParaRPr lang="en-US" sz="2400" dirty="0">
              <a:latin typeface="Dreaming Outloud Pro"/>
              <a:cs typeface="Dreaming Outloud Pro"/>
            </a:endParaRPr>
          </a:p>
          <a:p>
            <a:pPr marL="457200" indent="-457200">
              <a:buClr>
                <a:srgbClr val="77AAFF"/>
              </a:buClr>
              <a:buChar char="ü"/>
            </a:pPr>
            <a:r>
              <a:rPr lang="en-US" sz="2400" dirty="0">
                <a:latin typeface="Dreaming Outloud Pro"/>
                <a:cs typeface="Dreaming Outloud Pro"/>
              </a:rPr>
              <a:t> </a:t>
            </a:r>
            <a:r>
              <a:rPr lang="en-US" sz="2400" dirty="0" err="1">
                <a:latin typeface="Dreaming Outloud Pro"/>
                <a:cs typeface="Dreaming Outloud Pro"/>
              </a:rPr>
              <a:t>Popjam</a:t>
            </a:r>
            <a:r>
              <a:rPr lang="en-US" sz="2400" dirty="0">
                <a:latin typeface="Dreaming Outloud Pro"/>
                <a:cs typeface="Dreaming Outloud Pro"/>
              </a:rPr>
              <a:t> </a:t>
            </a:r>
            <a:r>
              <a:rPr lang="en-US" sz="2400" b="1" dirty="0">
                <a:latin typeface="Dreaming Outloud Pro"/>
                <a:cs typeface="Dreaming Outloud Pro"/>
              </a:rPr>
              <a:t>- (11-13)</a:t>
            </a:r>
          </a:p>
        </p:txBody>
      </p:sp>
    </p:spTree>
    <p:extLst>
      <p:ext uri="{BB962C8B-B14F-4D97-AF65-F5344CB8AC3E}">
        <p14:creationId xmlns:p14="http://schemas.microsoft.com/office/powerpoint/2010/main" val="4984191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9">
            <a:extLst>
              <a:ext uri="{FF2B5EF4-FFF2-40B4-BE49-F238E27FC236}">
                <a16:creationId xmlns:a16="http://schemas.microsoft.com/office/drawing/2014/main" id="{828D1E49-2A21-4A83-A0E0-FB1597B4B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3" name="Group 11">
            <a:extLst>
              <a:ext uri="{FF2B5EF4-FFF2-40B4-BE49-F238E27FC236}">
                <a16:creationId xmlns:a16="http://schemas.microsoft.com/office/drawing/2014/main" id="{088B852E-5494-418B-A833-75CF016A9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3" name="Freeform 5">
              <a:extLst>
                <a:ext uri="{FF2B5EF4-FFF2-40B4-BE49-F238E27FC236}">
                  <a16:creationId xmlns:a16="http://schemas.microsoft.com/office/drawing/2014/main" id="{DF31E3C1-1A46-4329-9F80-B576692FEE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6">
              <a:extLst>
                <a:ext uri="{FF2B5EF4-FFF2-40B4-BE49-F238E27FC236}">
                  <a16:creationId xmlns:a16="http://schemas.microsoft.com/office/drawing/2014/main" id="{294B4592-99CA-47B1-816F-CE2D44F65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7">
              <a:extLst>
                <a:ext uri="{FF2B5EF4-FFF2-40B4-BE49-F238E27FC236}">
                  <a16:creationId xmlns:a16="http://schemas.microsoft.com/office/drawing/2014/main" id="{BF690E4C-72F8-4AC5-AF99-562763CC67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8">
              <a:extLst>
                <a:ext uri="{FF2B5EF4-FFF2-40B4-BE49-F238E27FC236}">
                  <a16:creationId xmlns:a16="http://schemas.microsoft.com/office/drawing/2014/main" id="{F834CDD4-CAB8-4ACC-9AAC-5399C743DE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9">
              <a:extLst>
                <a:ext uri="{FF2B5EF4-FFF2-40B4-BE49-F238E27FC236}">
                  <a16:creationId xmlns:a16="http://schemas.microsoft.com/office/drawing/2014/main" id="{1AEB045A-6821-475B-A28E-047437ABEF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0">
              <a:extLst>
                <a:ext uri="{FF2B5EF4-FFF2-40B4-BE49-F238E27FC236}">
                  <a16:creationId xmlns:a16="http://schemas.microsoft.com/office/drawing/2014/main" id="{D9B790C0-3D34-4626-BAFB-6EB473F40C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1">
              <a:extLst>
                <a:ext uri="{FF2B5EF4-FFF2-40B4-BE49-F238E27FC236}">
                  <a16:creationId xmlns:a16="http://schemas.microsoft.com/office/drawing/2014/main" id="{EDA4D87F-91A4-4628-9A6E-F01820A7EE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2">
              <a:extLst>
                <a:ext uri="{FF2B5EF4-FFF2-40B4-BE49-F238E27FC236}">
                  <a16:creationId xmlns:a16="http://schemas.microsoft.com/office/drawing/2014/main" id="{045DAB88-124C-459C-A889-DAE9C9BE285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3">
              <a:extLst>
                <a:ext uri="{FF2B5EF4-FFF2-40B4-BE49-F238E27FC236}">
                  <a16:creationId xmlns:a16="http://schemas.microsoft.com/office/drawing/2014/main" id="{85D44010-1DAA-4CAC-B83F-7E3E8C455D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4">
              <a:extLst>
                <a:ext uri="{FF2B5EF4-FFF2-40B4-BE49-F238E27FC236}">
                  <a16:creationId xmlns:a16="http://schemas.microsoft.com/office/drawing/2014/main" id="{E8C01D66-5C93-4A2E-AA74-DE97574EA4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5">
              <a:extLst>
                <a:ext uri="{FF2B5EF4-FFF2-40B4-BE49-F238E27FC236}">
                  <a16:creationId xmlns:a16="http://schemas.microsoft.com/office/drawing/2014/main" id="{E2E1A6E1-6C4A-47D3-81E2-9F8624F1BB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6">
              <a:extLst>
                <a:ext uri="{FF2B5EF4-FFF2-40B4-BE49-F238E27FC236}">
                  <a16:creationId xmlns:a16="http://schemas.microsoft.com/office/drawing/2014/main" id="{3E849CB5-4526-49DC-B77B-A20FDB7FFD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7">
              <a:extLst>
                <a:ext uri="{FF2B5EF4-FFF2-40B4-BE49-F238E27FC236}">
                  <a16:creationId xmlns:a16="http://schemas.microsoft.com/office/drawing/2014/main" id="{5A18C8A4-FB2A-44C1-93D3-26C6DDFE0C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8">
              <a:extLst>
                <a:ext uri="{FF2B5EF4-FFF2-40B4-BE49-F238E27FC236}">
                  <a16:creationId xmlns:a16="http://schemas.microsoft.com/office/drawing/2014/main" id="{85D014FD-8C5A-4071-B19E-4910AAB618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19">
              <a:extLst>
                <a:ext uri="{FF2B5EF4-FFF2-40B4-BE49-F238E27FC236}">
                  <a16:creationId xmlns:a16="http://schemas.microsoft.com/office/drawing/2014/main" id="{A37D7262-3596-4026-9AD4-E94332E526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0">
              <a:extLst>
                <a:ext uri="{FF2B5EF4-FFF2-40B4-BE49-F238E27FC236}">
                  <a16:creationId xmlns:a16="http://schemas.microsoft.com/office/drawing/2014/main" id="{187E37E0-AAC3-4B33-AF36-334ACCBD33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1">
              <a:extLst>
                <a:ext uri="{FF2B5EF4-FFF2-40B4-BE49-F238E27FC236}">
                  <a16:creationId xmlns:a16="http://schemas.microsoft.com/office/drawing/2014/main" id="{409758BB-8A0E-4BEB-BC0C-F410AD98CD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2">
              <a:extLst>
                <a:ext uri="{FF2B5EF4-FFF2-40B4-BE49-F238E27FC236}">
                  <a16:creationId xmlns:a16="http://schemas.microsoft.com/office/drawing/2014/main" id="{97C4EFE2-9D25-4978-BD9A-873B492702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3">
              <a:extLst>
                <a:ext uri="{FF2B5EF4-FFF2-40B4-BE49-F238E27FC236}">
                  <a16:creationId xmlns:a16="http://schemas.microsoft.com/office/drawing/2014/main" id="{9CCAF82A-A0E0-4B55-A97B-EFFAE79AF7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4">
              <a:extLst>
                <a:ext uri="{FF2B5EF4-FFF2-40B4-BE49-F238E27FC236}">
                  <a16:creationId xmlns:a16="http://schemas.microsoft.com/office/drawing/2014/main" id="{4F800DD8-3954-4F73-8807-16F1CFAC1E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Freeform 25">
              <a:extLst>
                <a:ext uri="{FF2B5EF4-FFF2-40B4-BE49-F238E27FC236}">
                  <a16:creationId xmlns:a16="http://schemas.microsoft.com/office/drawing/2014/main" id="{84E1C91A-4B06-4852-918C-6380FA986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18C80A7F-6041-0FC5-7569-F2DC27532DAD}"/>
              </a:ext>
            </a:extLst>
          </p:cNvPr>
          <p:cNvSpPr>
            <a:spLocks noGrp="1"/>
          </p:cNvSpPr>
          <p:nvPr>
            <p:ph type="title"/>
          </p:nvPr>
        </p:nvSpPr>
        <p:spPr>
          <a:xfrm>
            <a:off x="703594" y="522357"/>
            <a:ext cx="2796660" cy="1190912"/>
          </a:xfrm>
        </p:spPr>
        <p:txBody>
          <a:bodyPr vert="horz" lIns="228600" tIns="228600" rIns="228600" bIns="228600" rtlCol="0" anchor="ctr">
            <a:noAutofit/>
          </a:bodyPr>
          <a:lstStyle/>
          <a:p>
            <a:r>
              <a:rPr lang="en-US" sz="3600" dirty="0">
                <a:solidFill>
                  <a:schemeClr val="tx2"/>
                </a:solidFill>
                <a:cs typeface="Calibri Light"/>
              </a:rPr>
              <a:t>Spotlight</a:t>
            </a:r>
            <a:br>
              <a:rPr lang="en-US" sz="3600" dirty="0">
                <a:cs typeface="Calibri Light"/>
              </a:rPr>
            </a:br>
            <a:r>
              <a:rPr lang="en-US" sz="3600" dirty="0">
                <a:solidFill>
                  <a:schemeClr val="tx2"/>
                </a:solidFill>
                <a:cs typeface="Calibri Light"/>
              </a:rPr>
              <a:t>(Age 6 -10)</a:t>
            </a:r>
            <a:endParaRPr lang="en-US" sz="3600">
              <a:solidFill>
                <a:schemeClr val="tx2"/>
              </a:solidFill>
              <a:cs typeface="Calibri Light"/>
            </a:endParaRPr>
          </a:p>
        </p:txBody>
      </p:sp>
      <p:sp>
        <p:nvSpPr>
          <p:cNvPr id="44" name="Rectangle 34">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030" y="2250281"/>
            <a:ext cx="4959318" cy="3678237"/>
          </a:xfrm>
          <a:prstGeom prst="rect">
            <a:avLst/>
          </a:prstGeom>
          <a:solidFill>
            <a:schemeClr val="bg1"/>
          </a:solidFill>
          <a:ln w="19050">
            <a:solidFill>
              <a:srgbClr val="FF4800"/>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Logo, icon&#10;&#10;Description automatically generated">
            <a:extLst>
              <a:ext uri="{FF2B5EF4-FFF2-40B4-BE49-F238E27FC236}">
                <a16:creationId xmlns:a16="http://schemas.microsoft.com/office/drawing/2014/main" id="{0C352E05-1A00-05FD-B23F-C480058BBC6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103257" y="3516824"/>
            <a:ext cx="4626864" cy="1145150"/>
          </a:xfrm>
          <a:prstGeom prst="rect">
            <a:avLst/>
          </a:prstGeom>
          <a:ln w="12700">
            <a:noFill/>
          </a:ln>
        </p:spPr>
      </p:pic>
      <p:sp>
        <p:nvSpPr>
          <p:cNvPr id="3" name="Content Placeholder 2">
            <a:extLst>
              <a:ext uri="{FF2B5EF4-FFF2-40B4-BE49-F238E27FC236}">
                <a16:creationId xmlns:a16="http://schemas.microsoft.com/office/drawing/2014/main" id="{53F733AD-298B-D5AD-A17D-4278D262A93B}"/>
              </a:ext>
            </a:extLst>
          </p:cNvPr>
          <p:cNvSpPr>
            <a:spLocks noGrp="1"/>
          </p:cNvSpPr>
          <p:nvPr>
            <p:ph idx="1"/>
          </p:nvPr>
        </p:nvSpPr>
        <p:spPr>
          <a:xfrm>
            <a:off x="6093156" y="992398"/>
            <a:ext cx="5977833" cy="5870649"/>
          </a:xfrm>
        </p:spPr>
        <p:txBody>
          <a:bodyPr vert="horz" lIns="91440" tIns="45720" rIns="91440" bIns="45720" rtlCol="0" anchor="ctr">
            <a:noAutofit/>
          </a:bodyPr>
          <a:lstStyle/>
          <a:p>
            <a:pPr marL="0" indent="0">
              <a:lnSpc>
                <a:spcPct val="110000"/>
              </a:lnSpc>
              <a:buClr>
                <a:srgbClr val="FF4800"/>
              </a:buClr>
              <a:buNone/>
            </a:pPr>
            <a:r>
              <a:rPr lang="en-US" sz="2500" dirty="0">
                <a:latin typeface="Dreaming Outloud Pro"/>
                <a:cs typeface="Dreaming Outloud Pro"/>
              </a:rPr>
              <a:t>Spotlight is a kids</a:t>
            </a:r>
            <a:r>
              <a:rPr lang="en-US" sz="2500" dirty="0">
                <a:latin typeface="Dreaming Outloud Pro"/>
                <a:ea typeface="+mn-lt"/>
                <a:cs typeface="+mn-lt"/>
              </a:rPr>
              <a:t> friendly app with the main aim to teach preteens tweens and teens the manners of being  online. The </a:t>
            </a:r>
            <a:r>
              <a:rPr lang="en-US" sz="2500" dirty="0" err="1">
                <a:latin typeface="Dreaming Outloud Pro"/>
                <a:ea typeface="+mn-lt"/>
                <a:cs typeface="+mn-lt"/>
              </a:rPr>
              <a:t>spotlite</a:t>
            </a:r>
            <a:r>
              <a:rPr lang="en-US" sz="2500" dirty="0">
                <a:latin typeface="Dreaming Outloud Pro"/>
                <a:ea typeface="+mn-lt"/>
                <a:cs typeface="+mn-lt"/>
              </a:rPr>
              <a:t> app focuses on the importance of a fun and safer social platform/experience for kids, tweens and teens. On this app kids are able to share videos, pictures, join groups for  sharing with other similar interests and reacting and commenting on posts from others The platform is 100% COPPA compliant. All accounts require a parent or carer to provide email authentication and approval. No friends can be added until a parent approves the account.</a:t>
            </a:r>
          </a:p>
          <a:p>
            <a:pPr marL="342900" indent="-342900">
              <a:lnSpc>
                <a:spcPct val="110000"/>
              </a:lnSpc>
              <a:buClr>
                <a:srgbClr val="FF4800"/>
              </a:buClr>
            </a:pPr>
            <a:endParaRPr lang="en-US" sz="1900" dirty="0">
              <a:latin typeface="Dreaming Outloud Pro"/>
              <a:cs typeface="Dreaming Outloud Pro"/>
            </a:endParaRPr>
          </a:p>
          <a:p>
            <a:pPr marL="0" indent="0">
              <a:lnSpc>
                <a:spcPct val="110000"/>
              </a:lnSpc>
              <a:buClr>
                <a:srgbClr val="FF4800"/>
              </a:buClr>
              <a:buNone/>
            </a:pPr>
            <a:endParaRPr lang="en-US" sz="1700"/>
          </a:p>
        </p:txBody>
      </p:sp>
    </p:spTree>
    <p:extLst>
      <p:ext uri="{BB962C8B-B14F-4D97-AF65-F5344CB8AC3E}">
        <p14:creationId xmlns:p14="http://schemas.microsoft.com/office/powerpoint/2010/main" val="36816875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8">
            <a:extLst>
              <a:ext uri="{FF2B5EF4-FFF2-40B4-BE49-F238E27FC236}">
                <a16:creationId xmlns:a16="http://schemas.microsoft.com/office/drawing/2014/main" id="{2957367F-0D64-42F0-A033-660B417FE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2" name="Group 10">
            <a:extLst>
              <a:ext uri="{FF2B5EF4-FFF2-40B4-BE49-F238E27FC236}">
                <a16:creationId xmlns:a16="http://schemas.microsoft.com/office/drawing/2014/main" id="{A74C980A-5321-4E88-B6F7-572A3327E3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C29411DD-732B-4883-8431-BF67EA064F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0802BDA8-DBFD-4424-9577-4CECD39667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3A4651DB-CA25-45C9-BB5B-490E75E109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2561519A-19C4-4FAE-B4D2-9967A02858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D7536EEC-CD2D-4F8D-8FCE-1B57B67C155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F06D071C-EBE9-493C-B2FF-C290E80E63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AE43943F-3505-4459-B105-5ADD87A9BB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DCFA8E01-9AAA-4377-B145-D4C3BC9387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D0F9B300-29E8-4013-9610-4C98C20F57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D80DC548-7776-4F62-9150-EE50775DC2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FB47EB33-C045-4382-BB34-C409FBFABF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9799171D-9C80-4F36-854F-272AB4CB79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36853A3D-C5F1-4325-ABDD-D82962719C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F36C52C5-A8E2-4FDD-8C82-0B0A36ED2A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EAB04D6F-5C3B-4BC8-A8D0-F0F70C33F9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337A064D-A403-4F71-A373-F748D44C14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408954A6-C2C2-455F-8AB9-EF03ED0E7BE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98954187-FB8C-4673-8481-D251884CF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5DE674D7-0925-4935-B299-98744B4190B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0D7AF2ED-2D49-4A69-BAB2-CF989B3B8C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67F02011-466C-4790-B052-0CB8042507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43" name="Group 33">
            <a:extLst>
              <a:ext uri="{FF2B5EF4-FFF2-40B4-BE49-F238E27FC236}">
                <a16:creationId xmlns:a16="http://schemas.microsoft.com/office/drawing/2014/main" id="{0A1FAD6E-B62A-435F-B914-503F8B9501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35" name="Rectangle 34">
              <a:extLst>
                <a:ext uri="{FF2B5EF4-FFF2-40B4-BE49-F238E27FC236}">
                  <a16:creationId xmlns:a16="http://schemas.microsoft.com/office/drawing/2014/main" id="{3DCBF1B1-B0BB-40C4-9870-227A638C14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Isosceles Triangle 22">
              <a:extLst>
                <a:ext uri="{FF2B5EF4-FFF2-40B4-BE49-F238E27FC236}">
                  <a16:creationId xmlns:a16="http://schemas.microsoft.com/office/drawing/2014/main" id="{C7D2A079-0082-43E4-9253-BA8D43378A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6EDFDFEF-7A52-497B-AE56-46D4469026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18C80A7F-6041-0FC5-7569-F2DC27532DAD}"/>
              </a:ext>
            </a:extLst>
          </p:cNvPr>
          <p:cNvSpPr>
            <a:spLocks noGrp="1"/>
          </p:cNvSpPr>
          <p:nvPr>
            <p:ph type="title"/>
          </p:nvPr>
        </p:nvSpPr>
        <p:spPr>
          <a:xfrm>
            <a:off x="888631" y="2358391"/>
            <a:ext cx="3498979" cy="2453676"/>
          </a:xfrm>
        </p:spPr>
        <p:txBody>
          <a:bodyPr>
            <a:normAutofit/>
          </a:bodyPr>
          <a:lstStyle/>
          <a:p>
            <a:r>
              <a:rPr lang="en-US" err="1">
                <a:cs typeface="Calibri Light"/>
              </a:rPr>
              <a:t>Playkids</a:t>
            </a:r>
            <a:r>
              <a:rPr lang="en-US">
                <a:cs typeface="Calibri Light"/>
              </a:rPr>
              <a:t> Talk</a:t>
            </a:r>
            <a:br>
              <a:rPr lang="en-US">
                <a:cs typeface="Calibri Light"/>
              </a:rPr>
            </a:br>
            <a:r>
              <a:rPr lang="en-US">
                <a:cs typeface="Calibri Light"/>
              </a:rPr>
              <a:t>(Age 6 -10)</a:t>
            </a:r>
            <a:endParaRPr lang="en-US"/>
          </a:p>
        </p:txBody>
      </p:sp>
      <p:sp>
        <p:nvSpPr>
          <p:cNvPr id="3" name="Content Placeholder 2">
            <a:extLst>
              <a:ext uri="{FF2B5EF4-FFF2-40B4-BE49-F238E27FC236}">
                <a16:creationId xmlns:a16="http://schemas.microsoft.com/office/drawing/2014/main" id="{53F733AD-298B-D5AD-A17D-4278D262A93B}"/>
              </a:ext>
            </a:extLst>
          </p:cNvPr>
          <p:cNvSpPr>
            <a:spLocks noGrp="1"/>
          </p:cNvSpPr>
          <p:nvPr>
            <p:ph idx="1"/>
          </p:nvPr>
        </p:nvSpPr>
        <p:spPr>
          <a:xfrm>
            <a:off x="4672749" y="926992"/>
            <a:ext cx="7302665" cy="2862422"/>
          </a:xfrm>
        </p:spPr>
        <p:txBody>
          <a:bodyPr vert="horz" lIns="91440" tIns="45720" rIns="91440" bIns="45720" rtlCol="0" anchor="ctr">
            <a:noAutofit/>
          </a:bodyPr>
          <a:lstStyle/>
          <a:p>
            <a:pPr marL="0" indent="0">
              <a:lnSpc>
                <a:spcPct val="110000"/>
              </a:lnSpc>
              <a:buNone/>
            </a:pPr>
            <a:r>
              <a:rPr lang="en-US" sz="2600" dirty="0">
                <a:latin typeface="Dreaming Outloud Pro"/>
                <a:cs typeface="Dreaming Outloud Pro"/>
              </a:rPr>
              <a:t>Play-kids talk is an internationally-acclaimed platform with cartoons, books, and activities. In this app To set up the child’s account parents are required to go through age-verification. Parents can control all aspects of the child’s account such as contacts and profile. Parent has access to the account on their phones as well to keep an eye on what is being shared in real-time</a:t>
            </a:r>
          </a:p>
          <a:p>
            <a:pPr marL="0" indent="0">
              <a:lnSpc>
                <a:spcPct val="110000"/>
              </a:lnSpc>
              <a:buNone/>
            </a:pPr>
            <a:endParaRPr lang="en-US" sz="2600" dirty="0">
              <a:latin typeface="Dreaming Outloud Pro"/>
              <a:cs typeface="Dreaming Outloud Pro"/>
            </a:endParaRPr>
          </a:p>
        </p:txBody>
      </p:sp>
      <p:pic>
        <p:nvPicPr>
          <p:cNvPr id="4" name="Picture 4" descr="A picture containing logo&#10;&#10;Description automatically generated">
            <a:extLst>
              <a:ext uri="{FF2B5EF4-FFF2-40B4-BE49-F238E27FC236}">
                <a16:creationId xmlns:a16="http://schemas.microsoft.com/office/drawing/2014/main" id="{680510C6-5128-4746-89C6-4B505A90020F}"/>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5299" r="-3" b="5345"/>
          <a:stretch/>
        </p:blipFill>
        <p:spPr>
          <a:xfrm>
            <a:off x="5072776" y="3905291"/>
            <a:ext cx="6274561" cy="2957451"/>
          </a:xfrm>
          <a:prstGeom prst="rect">
            <a:avLst/>
          </a:prstGeom>
          <a:ln w="9525">
            <a:solidFill>
              <a:schemeClr val="tx1">
                <a:alpha val="20000"/>
              </a:schemeClr>
            </a:solidFill>
          </a:ln>
        </p:spPr>
      </p:pic>
    </p:spTree>
    <p:extLst>
      <p:ext uri="{BB962C8B-B14F-4D97-AF65-F5344CB8AC3E}">
        <p14:creationId xmlns:p14="http://schemas.microsoft.com/office/powerpoint/2010/main" val="2317093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80A7F-6041-0FC5-7569-F2DC27532DAD}"/>
              </a:ext>
            </a:extLst>
          </p:cNvPr>
          <p:cNvSpPr>
            <a:spLocks noGrp="1"/>
          </p:cNvSpPr>
          <p:nvPr>
            <p:ph type="title"/>
          </p:nvPr>
        </p:nvSpPr>
        <p:spPr/>
        <p:txBody>
          <a:bodyPr/>
          <a:lstStyle/>
          <a:p>
            <a:r>
              <a:rPr lang="en-US">
                <a:cs typeface="Calibri Light"/>
              </a:rPr>
              <a:t>Go Bubble</a:t>
            </a:r>
            <a:br>
              <a:rPr lang="en-US">
                <a:cs typeface="Calibri Light"/>
              </a:rPr>
            </a:br>
            <a:r>
              <a:rPr lang="en-US">
                <a:cs typeface="Calibri Light"/>
              </a:rPr>
              <a:t>(Age 6  -10)</a:t>
            </a:r>
            <a:endParaRPr lang="en-US"/>
          </a:p>
        </p:txBody>
      </p:sp>
      <p:sp>
        <p:nvSpPr>
          <p:cNvPr id="3" name="Content Placeholder 2">
            <a:extLst>
              <a:ext uri="{FF2B5EF4-FFF2-40B4-BE49-F238E27FC236}">
                <a16:creationId xmlns:a16="http://schemas.microsoft.com/office/drawing/2014/main" id="{53F733AD-298B-D5AD-A17D-4278D262A93B}"/>
              </a:ext>
            </a:extLst>
          </p:cNvPr>
          <p:cNvSpPr>
            <a:spLocks noGrp="1"/>
          </p:cNvSpPr>
          <p:nvPr>
            <p:ph idx="1"/>
          </p:nvPr>
        </p:nvSpPr>
        <p:spPr>
          <a:xfrm>
            <a:off x="4543353" y="12433"/>
            <a:ext cx="7647721" cy="6786997"/>
          </a:xfrm>
        </p:spPr>
        <p:txBody>
          <a:bodyPr>
            <a:normAutofit/>
          </a:bodyPr>
          <a:lstStyle/>
          <a:p>
            <a:pPr marL="0" indent="0">
              <a:buNone/>
            </a:pPr>
            <a:r>
              <a:rPr lang="en-US" sz="2600" dirty="0">
                <a:latin typeface="Dreaming Outloud Pro"/>
                <a:cs typeface="Dreaming Outloud Pro"/>
              </a:rPr>
              <a:t>Go Bubble helps and allows </a:t>
            </a:r>
            <a:r>
              <a:rPr lang="en-US" sz="2600" dirty="0">
                <a:latin typeface="Dreaming Outloud Pro"/>
                <a:ea typeface="+mn-lt"/>
                <a:cs typeface="+mn-lt"/>
              </a:rPr>
              <a:t>children to chat, collaborate on school projects, learn about new cultures, develop pen pals, and send parents messages all in a safe environment. </a:t>
            </a:r>
          </a:p>
          <a:p>
            <a:pPr>
              <a:buFont typeface="Wingdings"/>
              <a:buChar char="ü"/>
            </a:pPr>
            <a:r>
              <a:rPr lang="en-US" sz="2600" dirty="0">
                <a:latin typeface="Dreaming Outloud Pro"/>
                <a:ea typeface="+mn-lt"/>
                <a:cs typeface="+mn-lt"/>
              </a:rPr>
              <a:t>There is a Live moderation team who review flagged messages.</a:t>
            </a:r>
            <a:endParaRPr lang="en-US" sz="2600" dirty="0">
              <a:latin typeface="Dreaming Outloud Pro"/>
              <a:cs typeface="Dreaming Outloud Pro"/>
            </a:endParaRPr>
          </a:p>
          <a:p>
            <a:pPr>
              <a:buFont typeface="Wingdings"/>
              <a:buChar char="ü"/>
            </a:pPr>
            <a:r>
              <a:rPr lang="en-US" sz="2600" dirty="0">
                <a:latin typeface="Dreaming Outloud Pro"/>
                <a:ea typeface="+mn-lt"/>
                <a:cs typeface="+mn-lt"/>
              </a:rPr>
              <a:t>It is Advert free.</a:t>
            </a:r>
            <a:endParaRPr lang="en-US" sz="2600" dirty="0">
              <a:latin typeface="Dreaming Outloud Pro"/>
              <a:cs typeface="Dreaming Outloud Pro"/>
            </a:endParaRPr>
          </a:p>
          <a:p>
            <a:pPr>
              <a:buFont typeface="Wingdings"/>
              <a:buChar char="ü"/>
            </a:pPr>
            <a:r>
              <a:rPr lang="en-US" sz="2600" dirty="0">
                <a:latin typeface="Dreaming Outloud Pro"/>
                <a:ea typeface="+mn-lt"/>
                <a:cs typeface="+mn-lt"/>
              </a:rPr>
              <a:t>All content is always checked before it appears.</a:t>
            </a:r>
            <a:endParaRPr lang="en-US" sz="2600" dirty="0">
              <a:latin typeface="Dreaming Outloud Pro"/>
              <a:cs typeface="Dreaming Outloud Pro"/>
            </a:endParaRPr>
          </a:p>
          <a:p>
            <a:pPr marL="457200" indent="-457200">
              <a:buChar char="ü"/>
            </a:pPr>
            <a:endParaRPr lang="en-US" sz="2600" dirty="0">
              <a:latin typeface="Dreaming Outloud Pro"/>
              <a:cs typeface="Dreaming Outloud Pro"/>
            </a:endParaRPr>
          </a:p>
        </p:txBody>
      </p:sp>
      <p:pic>
        <p:nvPicPr>
          <p:cNvPr id="4" name="Picture 4" descr="Logo, company name&#10;&#10;Description automatically generated">
            <a:extLst>
              <a:ext uri="{FF2B5EF4-FFF2-40B4-BE49-F238E27FC236}">
                <a16:creationId xmlns:a16="http://schemas.microsoft.com/office/drawing/2014/main" id="{B7EF1964-AADB-12B2-7941-1C3185975B0F}"/>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25571" y="2349477"/>
            <a:ext cx="4123425" cy="2173424"/>
          </a:xfrm>
          <a:prstGeom prst="rect">
            <a:avLst/>
          </a:prstGeom>
        </p:spPr>
      </p:pic>
    </p:spTree>
    <p:extLst>
      <p:ext uri="{BB962C8B-B14F-4D97-AF65-F5344CB8AC3E}">
        <p14:creationId xmlns:p14="http://schemas.microsoft.com/office/powerpoint/2010/main" val="999025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80A7F-6041-0FC5-7569-F2DC27532DAD}"/>
              </a:ext>
            </a:extLst>
          </p:cNvPr>
          <p:cNvSpPr>
            <a:spLocks noGrp="1"/>
          </p:cNvSpPr>
          <p:nvPr>
            <p:ph type="title"/>
          </p:nvPr>
        </p:nvSpPr>
        <p:spPr/>
        <p:txBody>
          <a:bodyPr/>
          <a:lstStyle/>
          <a:p>
            <a:r>
              <a:rPr lang="en-US">
                <a:cs typeface="Calibri Light"/>
              </a:rPr>
              <a:t>Grom Social</a:t>
            </a:r>
            <a:br>
              <a:rPr lang="en-US">
                <a:cs typeface="Calibri Light"/>
              </a:rPr>
            </a:br>
            <a:r>
              <a:rPr lang="en-US">
                <a:cs typeface="Calibri Light"/>
              </a:rPr>
              <a:t>(Age 6  -10)</a:t>
            </a:r>
            <a:endParaRPr lang="en-US"/>
          </a:p>
        </p:txBody>
      </p:sp>
      <p:sp>
        <p:nvSpPr>
          <p:cNvPr id="3" name="Content Placeholder 2">
            <a:extLst>
              <a:ext uri="{FF2B5EF4-FFF2-40B4-BE49-F238E27FC236}">
                <a16:creationId xmlns:a16="http://schemas.microsoft.com/office/drawing/2014/main" id="{53F733AD-298B-D5AD-A17D-4278D262A93B}"/>
              </a:ext>
            </a:extLst>
          </p:cNvPr>
          <p:cNvSpPr>
            <a:spLocks noGrp="1"/>
          </p:cNvSpPr>
          <p:nvPr>
            <p:ph idx="1"/>
          </p:nvPr>
        </p:nvSpPr>
        <p:spPr>
          <a:xfrm>
            <a:off x="4830900" y="731300"/>
            <a:ext cx="6569420" cy="5320508"/>
          </a:xfrm>
        </p:spPr>
        <p:txBody>
          <a:bodyPr>
            <a:normAutofit fontScale="85000" lnSpcReduction="10000"/>
          </a:bodyPr>
          <a:lstStyle/>
          <a:p>
            <a:pPr marL="0" indent="0">
              <a:buNone/>
            </a:pPr>
            <a:r>
              <a:rPr lang="en-US" sz="2600" dirty="0">
                <a:latin typeface="Dreaming Outloud Pro"/>
                <a:cs typeface="Dreaming Outloud Pro"/>
              </a:rPr>
              <a:t>Grom social is an app that connects kids to meet others like them. They can do that by connecting via chat messaging, creating videos, sharing their posts and watching others posts too. </a:t>
            </a:r>
          </a:p>
          <a:p>
            <a:pPr marL="457200" indent="-457200">
              <a:buFont typeface="Wingdings"/>
              <a:buChar char="ü"/>
            </a:pPr>
            <a:r>
              <a:rPr lang="en-US" sz="2800" dirty="0">
                <a:latin typeface="Dreaming Outloud Pro"/>
                <a:ea typeface="+mn-lt"/>
                <a:cs typeface="+mn-lt"/>
              </a:rPr>
              <a:t>Grom TV kids can steam safe, curated video content.</a:t>
            </a:r>
            <a:endParaRPr lang="en-US" sz="2800" dirty="0">
              <a:latin typeface="Dreaming Outloud Pro"/>
              <a:cs typeface="Dreaming Outloud Pro"/>
            </a:endParaRPr>
          </a:p>
          <a:p>
            <a:pPr marL="457200" indent="-457200">
              <a:buFont typeface="Wingdings"/>
              <a:buChar char="ü"/>
            </a:pPr>
            <a:r>
              <a:rPr lang="en-US" sz="2800" dirty="0">
                <a:latin typeface="Dreaming Outloud Pro"/>
                <a:ea typeface="+mn-lt"/>
                <a:cs typeface="+mn-lt"/>
              </a:rPr>
              <a:t>The app has filters to remove any appropriate and abusive language.</a:t>
            </a:r>
            <a:endParaRPr lang="en-US" sz="2800" dirty="0">
              <a:latin typeface="Dreaming Outloud Pro"/>
              <a:cs typeface="Dreaming Outloud Pro"/>
            </a:endParaRPr>
          </a:p>
          <a:p>
            <a:pPr marL="457200" indent="-457200">
              <a:buFont typeface="Wingdings"/>
              <a:buChar char="ü"/>
            </a:pPr>
            <a:r>
              <a:rPr lang="en-US" sz="2800" dirty="0">
                <a:latin typeface="Dreaming Outloud Pro"/>
                <a:ea typeface="+mn-lt"/>
                <a:cs typeface="+mn-lt"/>
              </a:rPr>
              <a:t>Requires email verification from parent to open an account.</a:t>
            </a:r>
            <a:endParaRPr lang="en-US" sz="2800" dirty="0">
              <a:latin typeface="Dreaming Outloud Pro"/>
              <a:cs typeface="Dreaming Outloud Pro"/>
            </a:endParaRPr>
          </a:p>
          <a:p>
            <a:pPr marL="457200" indent="-457200">
              <a:buFont typeface="Wingdings"/>
              <a:buChar char="ü"/>
            </a:pPr>
            <a:r>
              <a:rPr lang="en-US" sz="2800" dirty="0">
                <a:latin typeface="Dreaming Outloud Pro"/>
                <a:ea typeface="+mn-lt"/>
                <a:cs typeface="+mn-lt"/>
              </a:rPr>
              <a:t>Parents can monitor a child’s activity with the </a:t>
            </a:r>
            <a:r>
              <a:rPr lang="en-US" sz="2800" dirty="0" err="1">
                <a:latin typeface="Dreaming Outloud Pro"/>
                <a:ea typeface="+mn-lt"/>
                <a:cs typeface="+mn-lt"/>
              </a:rPr>
              <a:t>MamaBear</a:t>
            </a:r>
            <a:r>
              <a:rPr lang="en-US" sz="2800" dirty="0">
                <a:latin typeface="Dreaming Outloud Pro"/>
                <a:ea typeface="+mn-lt"/>
                <a:cs typeface="+mn-lt"/>
              </a:rPr>
              <a:t> companion app.</a:t>
            </a:r>
            <a:endParaRPr lang="en-US" sz="2800" dirty="0">
              <a:latin typeface="Dreaming Outloud Pro"/>
              <a:cs typeface="Dreaming Outloud Pro"/>
            </a:endParaRPr>
          </a:p>
          <a:p>
            <a:pPr marL="0" indent="0">
              <a:buNone/>
            </a:pPr>
            <a:endParaRPr lang="en-US" sz="2600" dirty="0">
              <a:latin typeface="Dreaming Outloud Pro"/>
              <a:cs typeface="Dreaming Outloud Pro"/>
            </a:endParaRPr>
          </a:p>
        </p:txBody>
      </p:sp>
    </p:spTree>
    <p:extLst>
      <p:ext uri="{BB962C8B-B14F-4D97-AF65-F5344CB8AC3E}">
        <p14:creationId xmlns:p14="http://schemas.microsoft.com/office/powerpoint/2010/main" val="3164622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80A7F-6041-0FC5-7569-F2DC27532DAD}"/>
              </a:ext>
            </a:extLst>
          </p:cNvPr>
          <p:cNvSpPr>
            <a:spLocks noGrp="1"/>
          </p:cNvSpPr>
          <p:nvPr>
            <p:ph type="title"/>
          </p:nvPr>
        </p:nvSpPr>
        <p:spPr/>
        <p:txBody>
          <a:bodyPr/>
          <a:lstStyle/>
          <a:p>
            <a:r>
              <a:rPr lang="en-US" err="1">
                <a:cs typeface="Calibri Light"/>
              </a:rPr>
              <a:t>PopJam</a:t>
            </a:r>
            <a:br>
              <a:rPr lang="en-US">
                <a:cs typeface="Calibri Light"/>
              </a:rPr>
            </a:br>
            <a:r>
              <a:rPr lang="en-US">
                <a:cs typeface="Calibri Light"/>
              </a:rPr>
              <a:t>(Age 11 -13)</a:t>
            </a:r>
            <a:endParaRPr lang="en-US"/>
          </a:p>
        </p:txBody>
      </p:sp>
      <p:sp>
        <p:nvSpPr>
          <p:cNvPr id="3" name="Content Placeholder 2">
            <a:extLst>
              <a:ext uri="{FF2B5EF4-FFF2-40B4-BE49-F238E27FC236}">
                <a16:creationId xmlns:a16="http://schemas.microsoft.com/office/drawing/2014/main" id="{53F733AD-298B-D5AD-A17D-4278D262A93B}"/>
              </a:ext>
            </a:extLst>
          </p:cNvPr>
          <p:cNvSpPr>
            <a:spLocks noGrp="1"/>
          </p:cNvSpPr>
          <p:nvPr>
            <p:ph idx="1"/>
          </p:nvPr>
        </p:nvSpPr>
        <p:spPr>
          <a:xfrm>
            <a:off x="4658372" y="443752"/>
            <a:ext cx="7173269" cy="6269413"/>
          </a:xfrm>
        </p:spPr>
        <p:txBody>
          <a:bodyPr>
            <a:normAutofit lnSpcReduction="10000"/>
          </a:bodyPr>
          <a:lstStyle/>
          <a:p>
            <a:pPr marL="0" indent="0">
              <a:buNone/>
            </a:pPr>
            <a:r>
              <a:rPr lang="en-US" sz="2600" dirty="0">
                <a:latin typeface="Dreaming Outloud Pro"/>
                <a:cs typeface="Dreaming Outloud Pro"/>
              </a:rPr>
              <a:t>In pop-jam kids you can join </a:t>
            </a:r>
            <a:r>
              <a:rPr lang="en-US" sz="2600" dirty="0">
                <a:latin typeface="Dreaming Outloud Pro"/>
                <a:ea typeface="+mn-lt"/>
                <a:cs typeface="+mn-lt"/>
              </a:rPr>
              <a:t>communities</a:t>
            </a:r>
            <a:r>
              <a:rPr lang="en-US" sz="2600" dirty="0">
                <a:latin typeface="Dreaming Outloud Pro"/>
                <a:cs typeface="Dreaming Outloud Pro"/>
              </a:rPr>
              <a:t>, create art, follow influencers, play games, try </a:t>
            </a:r>
            <a:r>
              <a:rPr lang="en-US" sz="2600" dirty="0">
                <a:latin typeface="Dreaming Outloud Pro"/>
                <a:ea typeface="+mn-lt"/>
                <a:cs typeface="+mn-lt"/>
              </a:rPr>
              <a:t>quizzes,</a:t>
            </a:r>
            <a:r>
              <a:rPr lang="en-US" sz="2600" dirty="0">
                <a:latin typeface="Dreaming Outloud Pro"/>
                <a:cs typeface="Dreaming Outloud Pro"/>
              </a:rPr>
              <a:t> use filters and stickers and connect with other who have similar </a:t>
            </a:r>
            <a:r>
              <a:rPr lang="en-US" sz="2600" dirty="0">
                <a:latin typeface="Dreaming Outloud Pro"/>
                <a:ea typeface="+mn-lt"/>
                <a:cs typeface="+mn-lt"/>
              </a:rPr>
              <a:t>interests.</a:t>
            </a:r>
          </a:p>
          <a:p>
            <a:pPr marL="457200" indent="-457200">
              <a:buChar char="ü"/>
            </a:pPr>
            <a:r>
              <a:rPr lang="en-US" sz="2600" dirty="0">
                <a:latin typeface="Dreaming Outloud Pro"/>
                <a:ea typeface="+mn-lt"/>
                <a:cs typeface="+mn-lt"/>
              </a:rPr>
              <a:t>Dedicated moderators monitor Pop-Jam 24 hours a day and are active members of the community.</a:t>
            </a:r>
            <a:endParaRPr lang="en-US" sz="2600" dirty="0">
              <a:latin typeface="Dreaming Outloud Pro"/>
              <a:cs typeface="Dreaming Outloud Pro"/>
            </a:endParaRPr>
          </a:p>
          <a:p>
            <a:pPr marL="457200" indent="-457200">
              <a:buChar char="ü"/>
            </a:pPr>
            <a:r>
              <a:rPr lang="en-US" sz="2600" dirty="0">
                <a:latin typeface="Dreaming Outloud Pro"/>
                <a:ea typeface="+mn-lt"/>
                <a:cs typeface="+mn-lt"/>
              </a:rPr>
              <a:t>Messages can only be sent to someone if you are both following each other.</a:t>
            </a:r>
            <a:endParaRPr lang="en-US" sz="2600" dirty="0">
              <a:latin typeface="Dreaming Outloud Pro"/>
              <a:cs typeface="Dreaming Outloud Pro"/>
            </a:endParaRPr>
          </a:p>
          <a:p>
            <a:pPr marL="457200" indent="-457200">
              <a:buChar char="ü"/>
            </a:pPr>
            <a:r>
              <a:rPr lang="en-US" sz="2600" dirty="0">
                <a:latin typeface="Dreaming Outloud Pro"/>
                <a:ea typeface="+mn-lt"/>
                <a:cs typeface="+mn-lt"/>
              </a:rPr>
              <a:t>Under 13s need a parent or guardian’s permission to use any app or platform including Pop-Jam.</a:t>
            </a:r>
            <a:endParaRPr lang="en-US" sz="2600" dirty="0">
              <a:latin typeface="Dreaming Outloud Pro"/>
              <a:cs typeface="Dreaming Outloud Pro"/>
            </a:endParaRPr>
          </a:p>
          <a:p>
            <a:pPr marL="457200" indent="-457200">
              <a:buChar char="ü"/>
            </a:pPr>
            <a:r>
              <a:rPr lang="en-US" sz="2600" dirty="0">
                <a:latin typeface="Dreaming Outloud Pro"/>
                <a:ea typeface="+mn-lt"/>
                <a:cs typeface="+mn-lt"/>
              </a:rPr>
              <a:t>All post are monitored.</a:t>
            </a:r>
            <a:endParaRPr lang="en-US" sz="2600" dirty="0">
              <a:latin typeface="Dreaming Outloud Pro"/>
              <a:cs typeface="Dreaming Outloud Pro"/>
            </a:endParaRPr>
          </a:p>
          <a:p>
            <a:pPr marL="457200" indent="-457200">
              <a:buChar char="ü"/>
            </a:pPr>
            <a:endParaRPr lang="en-US" sz="2600" dirty="0">
              <a:latin typeface="Dreaming Outloud Pro"/>
              <a:cs typeface="Dreaming Outloud Pro"/>
            </a:endParaRPr>
          </a:p>
        </p:txBody>
      </p:sp>
      <p:pic>
        <p:nvPicPr>
          <p:cNvPr id="4" name="Picture 4">
            <a:extLst>
              <a:ext uri="{FF2B5EF4-FFF2-40B4-BE49-F238E27FC236}">
                <a16:creationId xmlns:a16="http://schemas.microsoft.com/office/drawing/2014/main" id="{97A45128-B604-95CD-1CD9-305C77DFCB25}"/>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85004" y="380024"/>
            <a:ext cx="3879009" cy="1885386"/>
          </a:xfrm>
          <a:prstGeom prst="rect">
            <a:avLst/>
          </a:prstGeom>
        </p:spPr>
      </p:pic>
    </p:spTree>
    <p:extLst>
      <p:ext uri="{BB962C8B-B14F-4D97-AF65-F5344CB8AC3E}">
        <p14:creationId xmlns:p14="http://schemas.microsoft.com/office/powerpoint/2010/main" val="1303545708"/>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73ACEC1A6C57248AA606F9AFAC10622" ma:contentTypeVersion="3" ma:contentTypeDescription="Create a new document." ma:contentTypeScope="" ma:versionID="511cde4b5788643d5d1a0501f2ac9bdf">
  <xsd:schema xmlns:xsd="http://www.w3.org/2001/XMLSchema" xmlns:xs="http://www.w3.org/2001/XMLSchema" xmlns:p="http://schemas.microsoft.com/office/2006/metadata/properties" xmlns:ns2="eb1b945a-b9bb-414d-8436-2505d6532d3d" targetNamespace="http://schemas.microsoft.com/office/2006/metadata/properties" ma:root="true" ma:fieldsID="dfae344f2c594d77cdcb8e7bc58d0b65" ns2:_="">
    <xsd:import namespace="eb1b945a-b9bb-414d-8436-2505d6532d3d"/>
    <xsd:element name="properties">
      <xsd:complexType>
        <xsd:sequence>
          <xsd:element name="documentManagement">
            <xsd:complexType>
              <xsd:all>
                <xsd:element ref="ns2:ReferenceId" minOccurs="0"/>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b1b945a-b9bb-414d-8436-2505d6532d3d"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ReferenceId xmlns="eb1b945a-b9bb-414d-8436-2505d6532d3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DC763F4-3EDC-4F34-A963-B730A7148595}">
  <ds:schemaRefs>
    <ds:schemaRef ds:uri="eb1b945a-b9bb-414d-8436-2505d6532d3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486007B-105D-42E1-A693-A8FC75BE32BE}">
  <ds:schemaRefs>
    <ds:schemaRef ds:uri="http://purl.org/dc/elements/1.1/"/>
    <ds:schemaRef ds:uri="http://purl.org/dc/dcmitype/"/>
    <ds:schemaRef ds:uri="http://www.w3.org/XML/1998/namespace"/>
    <ds:schemaRef ds:uri="http://schemas.openxmlformats.org/package/2006/metadata/core-properties"/>
    <ds:schemaRef ds:uri="http://schemas.microsoft.com/office/2006/documentManagement/types"/>
    <ds:schemaRef ds:uri="http://schemas.microsoft.com/office/infopath/2007/PartnerControls"/>
    <ds:schemaRef ds:uri="eb1b945a-b9bb-414d-8436-2505d6532d3d"/>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BE7B8425-BA95-43E8-A3B9-8BB7569BCD7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615</Words>
  <Application>Microsoft Office PowerPoint</Application>
  <PresentationFormat>Widescreen</PresentationFormat>
  <Paragraphs>37</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Calibri Light</vt:lpstr>
      <vt:lpstr>Dreaming Outloud Pro</vt:lpstr>
      <vt:lpstr>Rockwell</vt:lpstr>
      <vt:lpstr>Wingdings</vt:lpstr>
      <vt:lpstr>Atlas</vt:lpstr>
      <vt:lpstr>Social Media Advice for Parents</vt:lpstr>
      <vt:lpstr>What are the risks of an underage social networking account?</vt:lpstr>
      <vt:lpstr>13 Years and Up</vt:lpstr>
      <vt:lpstr>16 Years and Up</vt:lpstr>
      <vt:lpstr>Top social networks for kids </vt:lpstr>
      <vt:lpstr>Spotlight (Age 6 -10)</vt:lpstr>
      <vt:lpstr>Playkids Talk (Age 6 -10)</vt:lpstr>
      <vt:lpstr>Go Bubble (Age 6  -10)</vt:lpstr>
      <vt:lpstr>Grom Social (Age 6  -10)</vt:lpstr>
      <vt:lpstr>PopJam (Age 11 -13)</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L McHugh (St Joseph's RC Primary School)</cp:lastModifiedBy>
  <cp:revision>325</cp:revision>
  <dcterms:created xsi:type="dcterms:W3CDTF">2013-07-15T20:26:40Z</dcterms:created>
  <dcterms:modified xsi:type="dcterms:W3CDTF">2023-06-12T15:09:30Z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0x010100773ACEC1A6C57248AA606F9AFAC10622</vt:lpwstr>
  </property>
</Properties>
</file>