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99" r:id="rId3"/>
    <p:sldId id="291" r:id="rId4"/>
    <p:sldId id="296" r:id="rId5"/>
    <p:sldId id="281" r:id="rId6"/>
    <p:sldId id="29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553C0"/>
    <a:srgbClr val="FDEDBF"/>
    <a:srgbClr val="2B388E"/>
    <a:srgbClr val="293181"/>
    <a:srgbClr val="FCE7AA"/>
    <a:srgbClr val="5E7AF1"/>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22" d="100"/>
          <a:sy n="122" d="100"/>
        </p:scale>
        <p:origin x="-9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www.youtube.com/watch?v=7mhyRBiIp4Q" TargetMode="External"/><Relationship Id="rId5" Type="http://schemas.openxmlformats.org/officeDocument/2006/relationships/image" Target="../media/image7.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slide" Target="slide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Gather</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Justice: Rights of the individual to be safe.</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553673" y="1505961"/>
            <a:ext cx="6467912" cy="4102780"/>
          </a:xfrm>
        </p:spPr>
        <p:txBody>
          <a:bodyPr>
            <a:normAutofit fontScale="62500" lnSpcReduction="20000"/>
          </a:bodyPr>
          <a:lstStyle/>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600" b="1" dirty="0" smtClean="0">
              <a:solidFill>
                <a:prstClr val="black"/>
              </a:solidFill>
              <a:latin typeface="Comic Sans MS" panose="030F0702030302020204" pitchFamily="66" charset="0"/>
              <a:cs typeface="Arial" panose="020B0604020202020204" pitchFamily="34" charset="0"/>
            </a:endParaRPr>
          </a:p>
          <a:p>
            <a:pPr lvl="0" algn="l">
              <a:lnSpc>
                <a:spcPct val="100000"/>
              </a:lnSpc>
              <a:spcBef>
                <a:spcPts val="600"/>
              </a:spcBef>
              <a:buClr>
                <a:srgbClr val="FE8637"/>
              </a:buClr>
              <a:buSzPct val="70000"/>
            </a:pPr>
            <a:r>
              <a:rPr lang="en-GB" sz="2600" b="1" u="sng" dirty="0" smtClean="0">
                <a:solidFill>
                  <a:srgbClr val="5553C0"/>
                </a:solidFill>
                <a:latin typeface="Comic Sans MS" panose="030F0702030302020204" pitchFamily="66" charset="0"/>
                <a:cs typeface="Arial" panose="020B0604020202020204" pitchFamily="34" charset="0"/>
              </a:rPr>
              <a:t>Gather: Hymn – All that I Am</a:t>
            </a:r>
            <a:endParaRPr lang="en-GB" sz="2600" b="1" u="sng" dirty="0">
              <a:solidFill>
                <a:srgbClr val="5553C0"/>
              </a:solidFill>
              <a:latin typeface="Comic Sans MS" panose="030F0702030302020204" pitchFamily="66" charset="0"/>
              <a:cs typeface="Arial" panose="020B0604020202020204" pitchFamily="34" charset="0"/>
            </a:endParaRPr>
          </a:p>
          <a:p>
            <a:pPr lvl="0" algn="l">
              <a:lnSpc>
                <a:spcPct val="100000"/>
              </a:lnSpc>
              <a:spcBef>
                <a:spcPts val="600"/>
              </a:spcBef>
              <a:buClr>
                <a:srgbClr val="FE8637"/>
              </a:buClr>
              <a:buSzPct val="70000"/>
            </a:pPr>
            <a:r>
              <a:rPr lang="en-GB" sz="2600" b="1" dirty="0" smtClean="0">
                <a:solidFill>
                  <a:prstClr val="black"/>
                </a:solidFill>
                <a:latin typeface="Comic Sans MS" panose="030F0702030302020204" pitchFamily="66" charset="0"/>
                <a:cs typeface="Arial" panose="020B0604020202020204" pitchFamily="34" charset="0"/>
              </a:rPr>
              <a:t>Regardless </a:t>
            </a:r>
            <a:r>
              <a:rPr lang="en-GB" sz="2600" b="1" dirty="0">
                <a:solidFill>
                  <a:prstClr val="black"/>
                </a:solidFill>
                <a:latin typeface="Comic Sans MS" panose="030F0702030302020204" pitchFamily="66" charset="0"/>
                <a:cs typeface="Arial" panose="020B0604020202020204" pitchFamily="34" charset="0"/>
              </a:rPr>
              <a:t>of your background, race, faith or your gender we all should be treated the same, unfortunately this is not so. Pope Francis asks each and every one of us to acknowledge each others differences as blessings</a:t>
            </a:r>
            <a:r>
              <a:rPr lang="en-GB" sz="2600" b="1" dirty="0">
                <a:latin typeface="Comic Sans MS" panose="030F0702030302020204" pitchFamily="66" charset="0"/>
              </a:rPr>
              <a:t>, and to not ignore the plight of someone when they are treated badly by others. He asks us to be committed to create a more equal society where selfishness and narrowminded ceases to exists. </a:t>
            </a:r>
            <a:endParaRPr lang="en-GB" sz="26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u="sng" dirty="0" smtClean="0">
                <a:solidFill>
                  <a:srgbClr val="FF0000"/>
                </a:solidFill>
                <a:latin typeface="Comic Sans MS" pitchFamily="66" charset="0"/>
                <a:cs typeface="Arial" panose="020B0604020202020204" pitchFamily="34" charset="0"/>
              </a:rPr>
              <a:t>What </a:t>
            </a:r>
            <a:r>
              <a:rPr lang="en-GB" sz="2000" b="1" u="sng" dirty="0">
                <a:solidFill>
                  <a:srgbClr val="FF0000"/>
                </a:solidFill>
                <a:latin typeface="Comic Sans MS" pitchFamily="66" charset="0"/>
                <a:cs typeface="Arial" panose="020B0604020202020204" pitchFamily="34" charset="0"/>
              </a:rPr>
              <a:t>is our mission this week?</a:t>
            </a:r>
          </a:p>
          <a:p>
            <a:pPr algn="l">
              <a:lnSpc>
                <a:spcPct val="100000"/>
              </a:lnSpc>
              <a:spcBef>
                <a:spcPts val="600"/>
              </a:spcBef>
              <a:buClr>
                <a:srgbClr val="FE8637"/>
              </a:buClr>
              <a:buSzPct val="70000"/>
            </a:pPr>
            <a:r>
              <a:rPr lang="en-GB" sz="2600" b="1" dirty="0">
                <a:solidFill>
                  <a:prstClr val="black"/>
                </a:solidFill>
                <a:latin typeface="Comic Sans MS" pitchFamily="66" charset="0"/>
              </a:rPr>
              <a:t>Our challenge this week is to is to accept each other as God intended them to be. It is also our mission to stand up for injustice where ever we see it so that by our we can help build a better world.</a:t>
            </a:r>
          </a:p>
          <a:p>
            <a:pPr lvl="0" algn="l">
              <a:lnSpc>
                <a:spcPct val="100000"/>
              </a:lnSpc>
              <a:spcBef>
                <a:spcPts val="600"/>
              </a:spcBef>
              <a:buClr>
                <a:srgbClr val="FE8637"/>
              </a:buClr>
              <a:buSzPct val="70000"/>
            </a:pPr>
            <a:endParaRPr lang="en-GB" dirty="0">
              <a:latin typeface="Arial Rounded MT Bold" panose="020F0704030504030204" pitchFamily="34" charset="0"/>
            </a:endParaRPr>
          </a:p>
        </p:txBody>
      </p:sp>
      <p:pic>
        <p:nvPicPr>
          <p:cNvPr id="8" name="Picture 7">
            <a:extLst>
              <a:ext uri="{FF2B5EF4-FFF2-40B4-BE49-F238E27FC236}">
                <a16:creationId xmlns:a16="http://schemas.microsoft.com/office/drawing/2014/main" xmlns="" id="{710C9342-29B6-4C1E-88C4-4A6E5B9C50EB}"/>
              </a:ext>
            </a:extLst>
          </p:cNvPr>
          <p:cNvPicPr>
            <a:picLocks noChangeAspect="1"/>
          </p:cNvPicPr>
          <p:nvPr/>
        </p:nvPicPr>
        <p:blipFill>
          <a:blip r:embed="rId4"/>
          <a:stretch>
            <a:fillRect/>
          </a:stretch>
        </p:blipFill>
        <p:spPr>
          <a:xfrm>
            <a:off x="5674846" y="5337127"/>
            <a:ext cx="1782967" cy="1059977"/>
          </a:xfrm>
          <a:prstGeom prst="rect">
            <a:avLst/>
          </a:prstGeom>
        </p:spPr>
      </p:pic>
      <p:pic>
        <p:nvPicPr>
          <p:cNvPr id="2" name="Picture 1">
            <a:extLst>
              <a:ext uri="{FF2B5EF4-FFF2-40B4-BE49-F238E27FC236}">
                <a16:creationId xmlns:a16="http://schemas.microsoft.com/office/drawing/2014/main" xmlns="" id="{BC385C2D-DF3B-4586-B5BF-6426854F4E29}"/>
              </a:ext>
            </a:extLst>
          </p:cNvPr>
          <p:cNvPicPr>
            <a:picLocks noChangeAspect="1"/>
          </p:cNvPicPr>
          <p:nvPr/>
        </p:nvPicPr>
        <p:blipFill>
          <a:blip r:embed="rId5"/>
          <a:stretch>
            <a:fillRect/>
          </a:stretch>
        </p:blipFill>
        <p:spPr>
          <a:xfrm>
            <a:off x="7457813" y="1451215"/>
            <a:ext cx="4840555" cy="3630416"/>
          </a:xfrm>
          <a:prstGeom prst="rect">
            <a:avLst/>
          </a:prstGeom>
        </p:spPr>
      </p:pic>
      <p:sp>
        <p:nvSpPr>
          <p:cNvPr id="4" name="Oval 3">
            <a:extLst>
              <a:ext uri="{FF2B5EF4-FFF2-40B4-BE49-F238E27FC236}">
                <a16:creationId xmlns:a16="http://schemas.microsoft.com/office/drawing/2014/main" xmlns="" id="{48950350-1A61-4C82-B6CF-B79EE3FB5DB8}"/>
              </a:ext>
            </a:extLst>
          </p:cNvPr>
          <p:cNvSpPr/>
          <p:nvPr/>
        </p:nvSpPr>
        <p:spPr>
          <a:xfrm>
            <a:off x="9194336" y="3326798"/>
            <a:ext cx="1543574" cy="1400962"/>
          </a:xfrm>
          <a:prstGeom prst="ellipse">
            <a:avLst/>
          </a:prstGeom>
          <a:solidFill>
            <a:srgbClr val="FDED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prstClr val="black"/>
                </a:solidFill>
                <a:latin typeface="Comic Sans MS" panose="030F0702030302020204" pitchFamily="66" charset="0"/>
                <a:cs typeface="Arial" panose="020B0604020202020204" pitchFamily="34" charset="0"/>
              </a:rPr>
              <a:t>Help break the chains of injustice</a:t>
            </a:r>
            <a:endParaRPr lang="en-GB" sz="1400" b="1" dirty="0"/>
          </a:p>
        </p:txBody>
      </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009" y="491148"/>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Word of the Lord</a:t>
            </a:r>
          </a:p>
        </p:txBody>
      </p:sp>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5" name="TextBox 4"/>
          <p:cNvSpPr txBox="1"/>
          <p:nvPr/>
        </p:nvSpPr>
        <p:spPr>
          <a:xfrm>
            <a:off x="1238596" y="1374290"/>
            <a:ext cx="9659389" cy="461665"/>
          </a:xfrm>
          <a:prstGeom prst="rect">
            <a:avLst/>
          </a:prstGeom>
          <a:noFill/>
        </p:spPr>
        <p:txBody>
          <a:bodyPr wrap="square" rtlCol="0">
            <a:spAutoFit/>
          </a:bodyPr>
          <a:lstStyle/>
          <a:p>
            <a:r>
              <a:rPr lang="en-GB" sz="2400" b="1" u="sng" dirty="0" smtClean="0">
                <a:solidFill>
                  <a:srgbClr val="FF0000"/>
                </a:solidFill>
              </a:rPr>
              <a:t>Gospel </a:t>
            </a:r>
            <a:r>
              <a:rPr lang="en-GB" sz="2400" b="1" u="sng" dirty="0">
                <a:solidFill>
                  <a:srgbClr val="FF0000"/>
                </a:solidFill>
              </a:rPr>
              <a:t>R</a:t>
            </a:r>
            <a:r>
              <a:rPr lang="en-GB" sz="2400" b="1" u="sng" dirty="0" smtClean="0">
                <a:solidFill>
                  <a:srgbClr val="FF0000"/>
                </a:solidFill>
              </a:rPr>
              <a:t>eading</a:t>
            </a:r>
            <a:endParaRPr lang="en-GB" sz="2400" b="1" u="sng" dirty="0">
              <a:solidFill>
                <a:srgbClr val="FF0000"/>
              </a:solidFill>
            </a:endParaRPr>
          </a:p>
        </p:txBody>
      </p:sp>
      <p:pic>
        <p:nvPicPr>
          <p:cNvPr id="8" name="Picture 7"/>
          <p:cNvPicPr>
            <a:picLocks noChangeAspect="1"/>
          </p:cNvPicPr>
          <p:nvPr/>
        </p:nvPicPr>
        <p:blipFill>
          <a:blip r:embed="rId4"/>
          <a:stretch>
            <a:fillRect/>
          </a:stretch>
        </p:blipFill>
        <p:spPr>
          <a:xfrm>
            <a:off x="9795584" y="1268970"/>
            <a:ext cx="2340996" cy="1559688"/>
          </a:xfrm>
          <a:prstGeom prst="rect">
            <a:avLst/>
          </a:prstGeom>
        </p:spPr>
      </p:pic>
      <p:sp>
        <p:nvSpPr>
          <p:cNvPr id="10" name="Rectangle 9">
            <a:extLst>
              <a:ext uri="{FF2B5EF4-FFF2-40B4-BE49-F238E27FC236}">
                <a16:creationId xmlns:a16="http://schemas.microsoft.com/office/drawing/2014/main" xmlns="" id="{E2348515-D083-45FA-91A8-3705877CAA66}"/>
              </a:ext>
            </a:extLst>
          </p:cNvPr>
          <p:cNvSpPr/>
          <p:nvPr/>
        </p:nvSpPr>
        <p:spPr>
          <a:xfrm>
            <a:off x="662474" y="1779687"/>
            <a:ext cx="9133110" cy="4154984"/>
          </a:xfrm>
          <a:prstGeom prst="rect">
            <a:avLst/>
          </a:prstGeom>
        </p:spPr>
        <p:txBody>
          <a:bodyPr wrap="square">
            <a:spAutoFit/>
          </a:bodyPr>
          <a:lstStyle/>
          <a:p>
            <a:r>
              <a:rPr lang="en-GB" b="1" u="sng" dirty="0">
                <a:solidFill>
                  <a:srgbClr val="000000"/>
                </a:solidFill>
                <a:latin typeface="Comic Sans MS" panose="030F0702030302020204" pitchFamily="66" charset="0"/>
              </a:rPr>
              <a:t>A reading from St Luke’s Gospel </a:t>
            </a:r>
          </a:p>
          <a:p>
            <a:endParaRPr lang="en-GB" dirty="0">
              <a:solidFill>
                <a:srgbClr val="121212"/>
              </a:solidFill>
              <a:latin typeface="-apple-system"/>
            </a:endParaRPr>
          </a:p>
          <a:p>
            <a:r>
              <a:rPr lang="en-GB" sz="1600" dirty="0">
                <a:latin typeface="Comic Sans MS" panose="030F0702030302020204" pitchFamily="66" charset="0"/>
              </a:rPr>
              <a:t> </a:t>
            </a:r>
            <a:r>
              <a:rPr lang="en-GB" sz="1400" dirty="0">
                <a:latin typeface="Comic Sans MS" panose="030F0702030302020204" pitchFamily="66" charset="0"/>
              </a:rPr>
              <a:t>Some of his disciples were remarking about how the temple was adorned with beautiful stones and with gifts dedicated to God. But Jesus said, “As for what you see here, the time will come when not one stone will be left on another; every one of them will be thrown down.” “Teacher,” they asked, “when will these things happen? And what will be the sign that they are about to take place?”</a:t>
            </a:r>
          </a:p>
          <a:p>
            <a:r>
              <a:rPr lang="en-GB" sz="1400" dirty="0">
                <a:latin typeface="Comic Sans MS" panose="030F0702030302020204" pitchFamily="66" charset="0"/>
              </a:rPr>
              <a:t>He replied: “Watch out that you are not deceived. For many will come in my name, claiming, ‘I am he,’ and, ‘The time is near.’ Do not follow them.  When you hear of wars and uprisings, do not be frightened. These things must happen first, but the end will not come right away.”</a:t>
            </a:r>
          </a:p>
          <a:p>
            <a:r>
              <a:rPr lang="en-GB" sz="1400" dirty="0">
                <a:latin typeface="Comic Sans MS" panose="030F0702030302020204" pitchFamily="66" charset="0"/>
              </a:rPr>
              <a:t> Then he said to them: “Nation will rise against nation, and kingdom against kingdom. There will be great earthquakes, famines and pestilences in various places, and fearful events and great signs from heaven.</a:t>
            </a:r>
          </a:p>
          <a:p>
            <a:r>
              <a:rPr lang="en-GB" sz="1400" dirty="0">
                <a:latin typeface="Comic Sans MS" panose="030F0702030302020204" pitchFamily="66" charset="0"/>
              </a:rPr>
              <a:t> “But before all this, they will seize you and persecute you. They will hand you over to synagogues and put you in prison, and you will be brought before kings and governors, and all on account of my name.  And so you will bear testimony to me. But make up your mind not to worry beforehand how you will defend yourselves.  For I will give you words and wisdom that none of your adversaries will be able to resist or contradict. You will be betrayed even by parents, brothers and sisters, relatives and friends, and they will put some of you to death.  Everyone will hate you because of me.  But not a hair of your head will perish. Stand firm, and you will win life</a:t>
            </a:r>
            <a:r>
              <a:rPr lang="en-GB" sz="1600" dirty="0">
                <a:latin typeface="Comic Sans MS" panose="030F0702030302020204" pitchFamily="66" charset="0"/>
              </a:rPr>
              <a:t>.</a:t>
            </a:r>
            <a:r>
              <a:rPr lang="en-GB" sz="1100" dirty="0">
                <a:latin typeface="Comic Sans MS" panose="030F0702030302020204" pitchFamily="66" charset="0"/>
              </a:rPr>
              <a:t>21.5-19</a:t>
            </a:r>
          </a:p>
        </p:txBody>
      </p:sp>
      <p:sp>
        <p:nvSpPr>
          <p:cNvPr id="11" name="TextBox 10">
            <a:extLst>
              <a:ext uri="{FF2B5EF4-FFF2-40B4-BE49-F238E27FC236}">
                <a16:creationId xmlns:a16="http://schemas.microsoft.com/office/drawing/2014/main" xmlns="" id="{0B3DF073-4DCF-4F88-A4B2-169BF5051556}"/>
              </a:ext>
            </a:extLst>
          </p:cNvPr>
          <p:cNvSpPr txBox="1"/>
          <p:nvPr/>
        </p:nvSpPr>
        <p:spPr>
          <a:xfrm>
            <a:off x="746484" y="5934671"/>
            <a:ext cx="11294307" cy="880241"/>
          </a:xfrm>
          <a:prstGeom prst="rect">
            <a:avLst/>
          </a:prstGeom>
          <a:noFill/>
        </p:spPr>
        <p:txBody>
          <a:bodyPr wrap="square" rtlCol="0">
            <a:spAutoFit/>
          </a:bodyPr>
          <a:lstStyle/>
          <a:p>
            <a:pPr lvl="0">
              <a:spcBef>
                <a:spcPct val="20000"/>
              </a:spcBef>
              <a:buClr>
                <a:srgbClr val="F0A22E"/>
              </a:buClr>
              <a:buSzPct val="70000"/>
            </a:pPr>
            <a:r>
              <a:rPr lang="en-GB" sz="1600" b="1" i="1" dirty="0">
                <a:latin typeface="Comic Sans MS" panose="030F0702030302020204" pitchFamily="66" charset="0"/>
              </a:rPr>
              <a:t>Lord Jesus, </a:t>
            </a:r>
            <a:r>
              <a:rPr lang="en-GB" sz="1600" b="1" dirty="0">
                <a:latin typeface="Comic Sans MS" panose="030F0702030302020204" pitchFamily="66" charset="0"/>
              </a:rPr>
              <a:t>give us strength and courage to follow Christ's way of love and build our lives around his teachings. </a:t>
            </a:r>
          </a:p>
          <a:p>
            <a:pPr lvl="0">
              <a:spcBef>
                <a:spcPct val="20000"/>
              </a:spcBef>
              <a:buClr>
                <a:srgbClr val="F0A22E"/>
              </a:buClr>
              <a:buSzPct val="70000"/>
            </a:pPr>
            <a:r>
              <a:rPr lang="en-GB" sz="1600" b="1" i="1" dirty="0">
                <a:latin typeface="Comic Sans MS" panose="030F0702030302020204" pitchFamily="66" charset="0"/>
              </a:rPr>
              <a:t>Lord, in your mercy….</a:t>
            </a:r>
            <a:r>
              <a:rPr lang="en-GB" sz="1600" b="1" i="1" dirty="0">
                <a:solidFill>
                  <a:srgbClr val="FF0000"/>
                </a:solidFill>
                <a:latin typeface="Comic Sans MS" panose="030F0702030302020204" pitchFamily="66" charset="0"/>
              </a:rPr>
              <a:t>Hear our prayer</a:t>
            </a: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964" y="484989"/>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2573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3" name="TextBox 2"/>
          <p:cNvSpPr txBox="1"/>
          <p:nvPr/>
        </p:nvSpPr>
        <p:spPr>
          <a:xfrm>
            <a:off x="358468" y="3877193"/>
            <a:ext cx="8927917" cy="3243965"/>
          </a:xfrm>
          <a:prstGeom prst="rect">
            <a:avLst/>
          </a:prstGeom>
          <a:noFill/>
        </p:spPr>
        <p:txBody>
          <a:bodyPr wrap="square" rtlCol="0">
            <a:spAutoFit/>
          </a:bodyPr>
          <a:lstStyle/>
          <a:p>
            <a:endParaRPr lang="en-GB" sz="2800" b="1" dirty="0">
              <a:latin typeface="Comic Sans MS" panose="030F0702030302020204" pitchFamily="66" charset="0"/>
            </a:endParaRPr>
          </a:p>
          <a:p>
            <a:endParaRPr lang="en-GB" sz="2800" b="1" dirty="0">
              <a:latin typeface="Comic Sans MS" panose="030F0702030302020204" pitchFamily="66" charset="0"/>
            </a:endParaRPr>
          </a:p>
          <a:p>
            <a:pPr lvl="0">
              <a:spcBef>
                <a:spcPct val="20000"/>
              </a:spcBef>
              <a:buClr>
                <a:srgbClr val="F0A22E"/>
              </a:buClr>
              <a:buSzPct val="70000"/>
            </a:pPr>
            <a:r>
              <a:rPr lang="en-GB" b="1" dirty="0">
                <a:latin typeface="Comic Sans MS" panose="030F0702030302020204" pitchFamily="66" charset="0"/>
              </a:rPr>
              <a:t>Lord, help us to be kind in heart, so that love, grace, and charity flow forth like a river. Give us a generosity that reflects your own, through Christ, our Lord. Amen.</a:t>
            </a:r>
          </a:p>
          <a:p>
            <a:pPr lvl="0">
              <a:spcBef>
                <a:spcPct val="20000"/>
              </a:spcBef>
              <a:buClr>
                <a:srgbClr val="F0A22E"/>
              </a:buClr>
              <a:buSzPct val="70000"/>
            </a:pPr>
            <a:r>
              <a:rPr lang="en-GB" b="1" dirty="0">
                <a:latin typeface="Comic Sans MS" panose="030F0702030302020204" pitchFamily="66" charset="0"/>
              </a:rPr>
              <a:t>Lord in your mercy…..</a:t>
            </a:r>
            <a:r>
              <a:rPr lang="en-GB" b="1" dirty="0">
                <a:solidFill>
                  <a:srgbClr val="FF0000"/>
                </a:solidFill>
                <a:latin typeface="Comic Sans MS" panose="030F0702030302020204" pitchFamily="66" charset="0"/>
              </a:rPr>
              <a:t>Hear our prayer</a:t>
            </a:r>
          </a:p>
          <a:p>
            <a:pPr lvl="0">
              <a:spcBef>
                <a:spcPct val="20000"/>
              </a:spcBef>
              <a:buClr>
                <a:srgbClr val="F0A22E"/>
              </a:buClr>
              <a:buSzPct val="70000"/>
            </a:pPr>
            <a:endParaRPr lang="en-GB" b="1" dirty="0">
              <a:latin typeface="Comic Sans MS" panose="030F0702030302020204" pitchFamily="66" charset="0"/>
            </a:endParaRPr>
          </a:p>
          <a:p>
            <a:endParaRPr lang="en-GB" sz="2000" b="1" dirty="0">
              <a:latin typeface="Comic Sans MS" panose="030F0702030302020204" pitchFamily="66" charset="0"/>
            </a:endParaRPr>
          </a:p>
          <a:p>
            <a:endParaRPr lang="en-GB" sz="2800" b="1" dirty="0">
              <a:latin typeface="Comic Sans MS" panose="030F0702030302020204" pitchFamily="66" charset="0"/>
            </a:endParaRPr>
          </a:p>
        </p:txBody>
      </p:sp>
      <p:sp>
        <p:nvSpPr>
          <p:cNvPr id="14" name="TextBox 13"/>
          <p:cNvSpPr txBox="1"/>
          <p:nvPr/>
        </p:nvSpPr>
        <p:spPr>
          <a:xfrm>
            <a:off x="1795549" y="1231641"/>
            <a:ext cx="9310255" cy="707886"/>
          </a:xfrm>
          <a:prstGeom prst="rect">
            <a:avLst/>
          </a:prstGeom>
          <a:noFill/>
        </p:spPr>
        <p:txBody>
          <a:bodyPr wrap="square" rtlCol="0">
            <a:spAutoFit/>
          </a:bodyPr>
          <a:lstStyle/>
          <a:p>
            <a:r>
              <a:rPr lang="en-GB" sz="4000" b="1" dirty="0"/>
              <a:t>                         </a:t>
            </a:r>
            <a:r>
              <a:rPr lang="en-GB" sz="4000" b="1" u="sng" dirty="0">
                <a:solidFill>
                  <a:srgbClr val="FF0000"/>
                </a:solidFill>
              </a:rPr>
              <a:t>Generosity</a:t>
            </a:r>
          </a:p>
        </p:txBody>
      </p:sp>
      <p:sp>
        <p:nvSpPr>
          <p:cNvPr id="2" name="Rectangle 1">
            <a:extLst>
              <a:ext uri="{FF2B5EF4-FFF2-40B4-BE49-F238E27FC236}">
                <a16:creationId xmlns:a16="http://schemas.microsoft.com/office/drawing/2014/main" xmlns="" id="{42EF6AC7-AC2A-4AC2-BCB3-5D2075D2926D}"/>
              </a:ext>
            </a:extLst>
          </p:cNvPr>
          <p:cNvSpPr/>
          <p:nvPr/>
        </p:nvSpPr>
        <p:spPr>
          <a:xfrm>
            <a:off x="3853344" y="1879370"/>
            <a:ext cx="7252460" cy="1477328"/>
          </a:xfrm>
          <a:prstGeom prst="rect">
            <a:avLst/>
          </a:prstGeom>
        </p:spPr>
        <p:txBody>
          <a:bodyPr wrap="square">
            <a:spAutoFit/>
          </a:bodyPr>
          <a:lstStyle/>
          <a:p>
            <a:pPr lvl="0"/>
            <a:r>
              <a:rPr lang="en-GB" b="1" dirty="0">
                <a:solidFill>
                  <a:prstClr val="black"/>
                </a:solidFill>
                <a:latin typeface="Comic Sans MS" panose="030F0702030302020204" pitchFamily="66" charset="0"/>
              </a:rPr>
              <a:t>We focus today on the value of generosity. Generosity is a quality that's a lot like unselfishness. Someone showing generosity is happy to give time, money, food, or kindness to people in need. Generosity is a quality — like honesty and patience — that we all probably wish we had more of.</a:t>
            </a:r>
          </a:p>
        </p:txBody>
      </p:sp>
      <p:pic>
        <p:nvPicPr>
          <p:cNvPr id="15" name="Picture 14">
            <a:extLst>
              <a:ext uri="{FF2B5EF4-FFF2-40B4-BE49-F238E27FC236}">
                <a16:creationId xmlns:a16="http://schemas.microsoft.com/office/drawing/2014/main" xmlns="" id="{80496825-BAF5-4A8E-91F0-8374639D953E}"/>
              </a:ext>
            </a:extLst>
          </p:cNvPr>
          <p:cNvPicPr>
            <a:picLocks noChangeAspect="1"/>
          </p:cNvPicPr>
          <p:nvPr/>
        </p:nvPicPr>
        <p:blipFill>
          <a:blip r:embed="rId4"/>
          <a:stretch>
            <a:fillRect/>
          </a:stretch>
        </p:blipFill>
        <p:spPr>
          <a:xfrm>
            <a:off x="9396684" y="3285099"/>
            <a:ext cx="2677368" cy="3100069"/>
          </a:xfrm>
          <a:prstGeom prst="rect">
            <a:avLst/>
          </a:prstGeom>
        </p:spPr>
      </p:pic>
      <p:pic>
        <p:nvPicPr>
          <p:cNvPr id="10" name="Picture 9">
            <a:extLst>
              <a:ext uri="{FF2B5EF4-FFF2-40B4-BE49-F238E27FC236}">
                <a16:creationId xmlns:a16="http://schemas.microsoft.com/office/drawing/2014/main" xmlns="" id="{07D5787B-CCA8-44B3-A3DC-7F940BA81AA2}"/>
              </a:ext>
            </a:extLst>
          </p:cNvPr>
          <p:cNvPicPr>
            <a:picLocks noChangeAspect="1"/>
          </p:cNvPicPr>
          <p:nvPr/>
        </p:nvPicPr>
        <p:blipFill>
          <a:blip r:embed="rId5"/>
          <a:stretch>
            <a:fillRect/>
          </a:stretch>
        </p:blipFill>
        <p:spPr>
          <a:xfrm>
            <a:off x="549765" y="1879370"/>
            <a:ext cx="3112899" cy="2045298"/>
          </a:xfrm>
          <a:prstGeom prst="rect">
            <a:avLst/>
          </a:prstGeom>
        </p:spPr>
      </p:pic>
      <p:sp>
        <p:nvSpPr>
          <p:cNvPr id="16" name="Rectangle 15">
            <a:extLst>
              <a:ext uri="{FF2B5EF4-FFF2-40B4-BE49-F238E27FC236}">
                <a16:creationId xmlns:a16="http://schemas.microsoft.com/office/drawing/2014/main" xmlns="" id="{0675E352-FF71-4629-A651-70E47BE27C42}"/>
              </a:ext>
            </a:extLst>
          </p:cNvPr>
          <p:cNvSpPr/>
          <p:nvPr/>
        </p:nvSpPr>
        <p:spPr>
          <a:xfrm>
            <a:off x="3974018" y="3630423"/>
            <a:ext cx="4939494" cy="369332"/>
          </a:xfrm>
          <a:prstGeom prst="rect">
            <a:avLst/>
          </a:prstGeom>
        </p:spPr>
        <p:txBody>
          <a:bodyPr wrap="none">
            <a:spAutoFit/>
          </a:bodyPr>
          <a:lstStyle/>
          <a:p>
            <a:r>
              <a:rPr lang="en-GB" dirty="0">
                <a:hlinkClick r:id="rId6"/>
              </a:rPr>
              <a:t>https://www.youtube.com/watch?v=7mhyRBiIp4Q</a:t>
            </a:r>
            <a:endParaRPr lang="en-GB" dirty="0"/>
          </a:p>
        </p:txBody>
      </p:sp>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7183" y="463291"/>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fontScale="90000"/>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8" name="Subtitle 2"/>
          <p:cNvSpPr>
            <a:spLocks noGrp="1"/>
          </p:cNvSpPr>
          <p:nvPr>
            <p:ph type="subTitle" idx="1"/>
          </p:nvPr>
        </p:nvSpPr>
        <p:spPr>
          <a:xfrm>
            <a:off x="4537591" y="1057462"/>
            <a:ext cx="2634859" cy="491224"/>
          </a:xfrm>
        </p:spPr>
        <p:txBody>
          <a:bodyPr>
            <a:normAutofit/>
          </a:bodyPr>
          <a:lstStyle/>
          <a:p>
            <a:pPr lvl="0" algn="l">
              <a:lnSpc>
                <a:spcPct val="100000"/>
              </a:lnSpc>
              <a:spcBef>
                <a:spcPct val="20000"/>
              </a:spcBef>
              <a:buClr>
                <a:srgbClr val="F0A22E"/>
              </a:buClr>
              <a:buSzPct val="70000"/>
            </a:pPr>
            <a:r>
              <a:rPr lang="en-GB" sz="2200" b="1" u="sng" dirty="0">
                <a:solidFill>
                  <a:srgbClr val="FF0000"/>
                </a:solidFill>
                <a:latin typeface="Comic Sans MS" panose="030F0702030302020204" pitchFamily="66" charset="0"/>
              </a:rPr>
              <a:t>Oscar Romero</a:t>
            </a: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900" b="1" dirty="0">
              <a:latin typeface="Comic Sans MS" panose="030F0702030302020204" pitchFamily="66" charset="0"/>
            </a:endParaRPr>
          </a:p>
          <a:p>
            <a:pPr algn="l"/>
            <a:endParaRPr lang="en-GB" dirty="0">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3" name="Rectangle 2">
            <a:extLst>
              <a:ext uri="{FF2B5EF4-FFF2-40B4-BE49-F238E27FC236}">
                <a16:creationId xmlns:a16="http://schemas.microsoft.com/office/drawing/2014/main" xmlns="" id="{447E9207-F0BB-4544-BFF3-E49FEE7B9C3E}"/>
              </a:ext>
            </a:extLst>
          </p:cNvPr>
          <p:cNvSpPr/>
          <p:nvPr/>
        </p:nvSpPr>
        <p:spPr>
          <a:xfrm>
            <a:off x="2034242" y="2246485"/>
            <a:ext cx="6096000" cy="369332"/>
          </a:xfrm>
          <a:prstGeom prst="rect">
            <a:avLst/>
          </a:prstGeom>
        </p:spPr>
        <p:txBody>
          <a:bodyPr>
            <a:spAutoFit/>
          </a:bodyPr>
          <a:lstStyle/>
          <a:p>
            <a:endParaRPr lang="en-GB" dirty="0"/>
          </a:p>
        </p:txBody>
      </p:sp>
      <p:sp>
        <p:nvSpPr>
          <p:cNvPr id="4" name="Rectangle 3">
            <a:extLst>
              <a:ext uri="{FF2B5EF4-FFF2-40B4-BE49-F238E27FC236}">
                <a16:creationId xmlns:a16="http://schemas.microsoft.com/office/drawing/2014/main" xmlns="" id="{8BAC8E50-AA20-487C-99B1-AADBF1EE201D}"/>
              </a:ext>
            </a:extLst>
          </p:cNvPr>
          <p:cNvSpPr/>
          <p:nvPr/>
        </p:nvSpPr>
        <p:spPr>
          <a:xfrm>
            <a:off x="1553544" y="1818263"/>
            <a:ext cx="7710411" cy="2308324"/>
          </a:xfrm>
          <a:prstGeom prst="rect">
            <a:avLst/>
          </a:prstGeom>
        </p:spPr>
        <p:txBody>
          <a:bodyPr wrap="square">
            <a:spAutoFit/>
          </a:bodyPr>
          <a:lstStyle/>
          <a:p>
            <a:r>
              <a:rPr lang="en-GB" dirty="0">
                <a:latin typeface="Comic Sans MS" panose="030F0702030302020204" pitchFamily="66" charset="0"/>
              </a:rPr>
              <a:t>The world today desperately needs more figures like Romero – leaders with the courage, faith and love to stand up for the poor against injustice. Romero is, in particular, an inspirational figure to hundreds of millions of Catholics around the world. He didn’t simply talk about  the need to love your neighbour, but courageously named the injustices that plagued his country. He reminded us that Christ is found in people living in poverty, and that we cannot ignore the suffering of our brothers and sisters in need.</a:t>
            </a:r>
          </a:p>
        </p:txBody>
      </p:sp>
      <p:sp>
        <p:nvSpPr>
          <p:cNvPr id="7" name="TextBox 6">
            <a:extLst>
              <a:ext uri="{FF2B5EF4-FFF2-40B4-BE49-F238E27FC236}">
                <a16:creationId xmlns:a16="http://schemas.microsoft.com/office/drawing/2014/main" xmlns="" id="{110B11F9-5DCB-45FA-9FC1-C47776266F0F}"/>
              </a:ext>
            </a:extLst>
          </p:cNvPr>
          <p:cNvSpPr txBox="1"/>
          <p:nvPr/>
        </p:nvSpPr>
        <p:spPr>
          <a:xfrm>
            <a:off x="1625676" y="4396164"/>
            <a:ext cx="9280012" cy="1754326"/>
          </a:xfrm>
          <a:prstGeom prst="rect">
            <a:avLst/>
          </a:prstGeom>
          <a:noFill/>
        </p:spPr>
        <p:txBody>
          <a:bodyPr wrap="square" rtlCol="0">
            <a:spAutoFit/>
          </a:bodyPr>
          <a:lstStyle/>
          <a:p>
            <a:r>
              <a:rPr lang="en-GB" b="1" dirty="0">
                <a:latin typeface="Comic Sans MS" panose="030F0702030302020204" pitchFamily="66" charset="0"/>
              </a:rPr>
              <a:t>Let us pray for an end to the divisions and inequalities particularly the barriers to freedom faced by many throughout the world because of poverty; that all who have been formed in Gods image might have equality in pursuit of the blessings of creation.</a:t>
            </a:r>
          </a:p>
          <a:p>
            <a:r>
              <a:rPr lang="en-GB" b="1" i="1" dirty="0">
                <a:latin typeface="Comic Sans MS" panose="030F0702030302020204" pitchFamily="66" charset="0"/>
              </a:rPr>
              <a:t>Lord, in your mercy…</a:t>
            </a:r>
            <a:r>
              <a:rPr lang="en-GB" b="1" i="1" dirty="0">
                <a:solidFill>
                  <a:srgbClr val="FF0000"/>
                </a:solidFill>
                <a:latin typeface="Comic Sans MS" panose="030F0702030302020204" pitchFamily="66" charset="0"/>
              </a:rPr>
              <a:t>Hear our prayer</a:t>
            </a:r>
          </a:p>
          <a:p>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xmlns="" id="{23144251-2242-46A9-B9B5-1A991BA25397}"/>
              </a:ext>
            </a:extLst>
          </p:cNvPr>
          <p:cNvPicPr>
            <a:picLocks noChangeAspect="1"/>
          </p:cNvPicPr>
          <p:nvPr/>
        </p:nvPicPr>
        <p:blipFill>
          <a:blip r:embed="rId2"/>
          <a:stretch>
            <a:fillRect/>
          </a:stretch>
        </p:blipFill>
        <p:spPr>
          <a:xfrm>
            <a:off x="10142290" y="1352941"/>
            <a:ext cx="1733550" cy="2628900"/>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804" y="395604"/>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99814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2900" u="sng"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 We Reflect Together </a:t>
            </a:r>
            <a:endParaRPr lang="en-GB" sz="3200" u="sng"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5" name="TextBox 4"/>
          <p:cNvSpPr txBox="1"/>
          <p:nvPr/>
        </p:nvSpPr>
        <p:spPr>
          <a:xfrm>
            <a:off x="1722841" y="928293"/>
            <a:ext cx="9862355" cy="646331"/>
          </a:xfrm>
          <a:prstGeom prst="rect">
            <a:avLst/>
          </a:prstGeom>
          <a:noFill/>
        </p:spPr>
        <p:txBody>
          <a:bodyPr wrap="square" rtlCol="0">
            <a:spAutoFit/>
          </a:bodyPr>
          <a:lstStyle/>
          <a:p>
            <a:r>
              <a:rPr lang="en-GB" sz="3600" b="1" dirty="0"/>
              <a:t> </a:t>
            </a:r>
            <a:r>
              <a:rPr lang="en-GB" sz="2400" b="1" dirty="0">
                <a:latin typeface="Comic Sans MS" panose="030F0702030302020204" pitchFamily="66" charset="0"/>
              </a:rPr>
              <a:t>Amal Clooney fights for human rights on an international scale</a:t>
            </a:r>
          </a:p>
        </p:txBody>
      </p:sp>
      <p:sp>
        <p:nvSpPr>
          <p:cNvPr id="11" name="TextBox 10">
            <a:extLst>
              <a:ext uri="{FF2B5EF4-FFF2-40B4-BE49-F238E27FC236}">
                <a16:creationId xmlns:a16="http://schemas.microsoft.com/office/drawing/2014/main" xmlns="" id="{1D0BA19B-D52C-4F03-A016-B5FAAC07AD33}"/>
              </a:ext>
            </a:extLst>
          </p:cNvPr>
          <p:cNvSpPr txBox="1"/>
          <p:nvPr/>
        </p:nvSpPr>
        <p:spPr>
          <a:xfrm>
            <a:off x="1625676" y="5299499"/>
            <a:ext cx="10379978" cy="1754326"/>
          </a:xfrm>
          <a:prstGeom prst="rect">
            <a:avLst/>
          </a:prstGeom>
          <a:noFill/>
        </p:spPr>
        <p:txBody>
          <a:bodyPr wrap="square" rtlCol="0">
            <a:spAutoFit/>
          </a:bodyPr>
          <a:lstStyle/>
          <a:p>
            <a:endParaRPr lang="en-GB" b="1" dirty="0">
              <a:latin typeface="Comic Sans MS" panose="030F0702030302020204" pitchFamily="66" charset="0"/>
            </a:endParaRPr>
          </a:p>
          <a:p>
            <a:endParaRPr lang="en-GB" b="1" i="1" dirty="0">
              <a:latin typeface="Comic Sans MS" panose="030F0702030302020204" pitchFamily="66" charset="0"/>
            </a:endParaRPr>
          </a:p>
          <a:p>
            <a:r>
              <a:rPr lang="en-GB" b="1" i="1" dirty="0" smtClean="0">
                <a:latin typeface="Comic Sans MS" panose="030F0702030302020204" pitchFamily="66" charset="0"/>
              </a:rPr>
              <a:t>Lord </a:t>
            </a:r>
            <a:r>
              <a:rPr lang="en-GB" b="1" i="1" dirty="0">
                <a:latin typeface="Comic Sans MS" panose="030F0702030302020204" pitchFamily="66" charset="0"/>
              </a:rPr>
              <a:t>Fill the hearts of all people with your love and the desire to ensure justice for all their brothers and sisters.</a:t>
            </a:r>
          </a:p>
          <a:p>
            <a:r>
              <a:rPr lang="en-GB" b="1" i="1" dirty="0">
                <a:latin typeface="Comic Sans MS" panose="030F0702030302020204" pitchFamily="66" charset="0"/>
              </a:rPr>
              <a:t>Lord, in your mercy…</a:t>
            </a:r>
            <a:r>
              <a:rPr lang="en-GB" b="1" i="1" dirty="0">
                <a:solidFill>
                  <a:srgbClr val="FF0000"/>
                </a:solidFill>
                <a:latin typeface="Comic Sans MS" panose="030F0702030302020204" pitchFamily="66" charset="0"/>
              </a:rPr>
              <a:t>Hear our prayer</a:t>
            </a:r>
          </a:p>
          <a:p>
            <a:endParaRPr lang="en-GB" b="1" dirty="0">
              <a:latin typeface="Comic Sans MS" panose="030F0702030302020204" pitchFamily="66" charset="0"/>
            </a:endParaRPr>
          </a:p>
        </p:txBody>
      </p:sp>
      <p:sp>
        <p:nvSpPr>
          <p:cNvPr id="4" name="Rectangle 3">
            <a:extLst>
              <a:ext uri="{FF2B5EF4-FFF2-40B4-BE49-F238E27FC236}">
                <a16:creationId xmlns:a16="http://schemas.microsoft.com/office/drawing/2014/main" xmlns="" id="{8FF15251-BC13-4820-A6F1-4C8FF2642F94}"/>
              </a:ext>
            </a:extLst>
          </p:cNvPr>
          <p:cNvSpPr/>
          <p:nvPr/>
        </p:nvSpPr>
        <p:spPr>
          <a:xfrm>
            <a:off x="1431903" y="1773985"/>
            <a:ext cx="7833737" cy="3970318"/>
          </a:xfrm>
          <a:prstGeom prst="rect">
            <a:avLst/>
          </a:prstGeom>
        </p:spPr>
        <p:txBody>
          <a:bodyPr wrap="square">
            <a:spAutoFit/>
          </a:bodyPr>
          <a:lstStyle/>
          <a:p>
            <a:r>
              <a:rPr lang="en-GB" b="1" dirty="0">
                <a:latin typeface="Comic Sans MS" panose="030F0702030302020204" pitchFamily="66" charset="0"/>
              </a:rPr>
              <a:t>Amal Clooney has defended the rights of many people who have faced injustice. She works with some of the most vulnerable people in society. She sees some of the most horrific situations and yet sees hope. </a:t>
            </a:r>
          </a:p>
          <a:p>
            <a:r>
              <a:rPr lang="en-GB" b="1" dirty="0">
                <a:latin typeface="Comic Sans MS" panose="030F0702030302020204" pitchFamily="66" charset="0"/>
              </a:rPr>
              <a:t>   Amal is a long-standing champion and advocate for women's rights worldwide. Amal believes that "if we keep up the fight for women's rights there is nothing we can't do" but she also reinforces and emphasizes the need for women to feel they can "stand up for each other."</a:t>
            </a:r>
          </a:p>
          <a:p>
            <a:r>
              <a:rPr lang="en-GB" b="1" dirty="0">
                <a:latin typeface="Comic Sans MS" panose="030F0702030302020204" pitchFamily="66" charset="0"/>
              </a:rPr>
              <a:t>She also reinforces the complexity of women's inequality and how "the challenges that women face today are completely different based on where they’re born.“ Amal is also an educator who aims to inspire the next generation to fight for human rights in the courts of law.</a:t>
            </a:r>
          </a:p>
        </p:txBody>
      </p:sp>
      <p:sp>
        <p:nvSpPr>
          <p:cNvPr id="8" name="Rectangle 7">
            <a:extLst>
              <a:ext uri="{FF2B5EF4-FFF2-40B4-BE49-F238E27FC236}">
                <a16:creationId xmlns:a16="http://schemas.microsoft.com/office/drawing/2014/main" xmlns="" id="{C74F0C4A-8344-41C5-B8DD-9A95FDD849FD}"/>
              </a:ext>
            </a:extLst>
          </p:cNvPr>
          <p:cNvSpPr/>
          <p:nvPr/>
        </p:nvSpPr>
        <p:spPr>
          <a:xfrm>
            <a:off x="3048000" y="3105835"/>
            <a:ext cx="6096000" cy="369332"/>
          </a:xfrm>
          <a:prstGeom prst="rect">
            <a:avLst/>
          </a:prstGeom>
        </p:spPr>
        <p:txBody>
          <a:bodyPr>
            <a:spAutoFit/>
          </a:bodyPr>
          <a:lstStyle/>
          <a:p>
            <a:endParaRPr lang="en-GB" dirty="0"/>
          </a:p>
        </p:txBody>
      </p:sp>
      <p:pic>
        <p:nvPicPr>
          <p:cNvPr id="9" name="Picture 8">
            <a:extLst>
              <a:ext uri="{FF2B5EF4-FFF2-40B4-BE49-F238E27FC236}">
                <a16:creationId xmlns:a16="http://schemas.microsoft.com/office/drawing/2014/main" xmlns="" id="{44982E10-6EED-4AE0-AB90-236462C3CF7B}"/>
              </a:ext>
            </a:extLst>
          </p:cNvPr>
          <p:cNvPicPr>
            <a:picLocks noChangeAspect="1"/>
          </p:cNvPicPr>
          <p:nvPr/>
        </p:nvPicPr>
        <p:blipFill>
          <a:blip r:embed="rId2"/>
          <a:stretch>
            <a:fillRect/>
          </a:stretch>
        </p:blipFill>
        <p:spPr>
          <a:xfrm>
            <a:off x="9387281" y="1631578"/>
            <a:ext cx="2488385" cy="3317846"/>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001" y="483108"/>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165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Going Forth</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5" name="TextBox 4">
            <a:extLst>
              <a:ext uri="{FF2B5EF4-FFF2-40B4-BE49-F238E27FC236}">
                <a16:creationId xmlns:a16="http://schemas.microsoft.com/office/drawing/2014/main" xmlns="" id="{3ADDB5B2-E11F-438B-ADAD-888BC1C09955}"/>
              </a:ext>
            </a:extLst>
          </p:cNvPr>
          <p:cNvSpPr txBox="1"/>
          <p:nvPr/>
        </p:nvSpPr>
        <p:spPr>
          <a:xfrm>
            <a:off x="4627138" y="1098958"/>
            <a:ext cx="4891724" cy="369332"/>
          </a:xfrm>
          <a:prstGeom prst="rect">
            <a:avLst/>
          </a:prstGeom>
          <a:noFill/>
        </p:spPr>
        <p:txBody>
          <a:bodyPr wrap="square" rtlCol="0">
            <a:spAutoFit/>
          </a:bodyPr>
          <a:lstStyle/>
          <a:p>
            <a:r>
              <a:rPr lang="en-GB" b="1" u="sng" dirty="0">
                <a:solidFill>
                  <a:srgbClr val="FF0000"/>
                </a:solidFill>
                <a:latin typeface="Comic Sans MS" panose="030F0702030302020204" pitchFamily="66" charset="0"/>
              </a:rPr>
              <a:t>Nicolas Winton – justice for children</a:t>
            </a:r>
          </a:p>
        </p:txBody>
      </p:sp>
      <p:sp>
        <p:nvSpPr>
          <p:cNvPr id="9" name="TextBox 8">
            <a:extLst>
              <a:ext uri="{FF2B5EF4-FFF2-40B4-BE49-F238E27FC236}">
                <a16:creationId xmlns:a16="http://schemas.microsoft.com/office/drawing/2014/main" xmlns="" id="{D5E6A15A-4A54-454A-B1B7-5792B4E68556}"/>
              </a:ext>
            </a:extLst>
          </p:cNvPr>
          <p:cNvSpPr txBox="1"/>
          <p:nvPr/>
        </p:nvSpPr>
        <p:spPr>
          <a:xfrm>
            <a:off x="1384250" y="4994872"/>
            <a:ext cx="6132286" cy="2031325"/>
          </a:xfrm>
          <a:prstGeom prst="rect">
            <a:avLst/>
          </a:prstGeom>
          <a:noFill/>
        </p:spPr>
        <p:txBody>
          <a:bodyPr wrap="square" rtlCol="0">
            <a:spAutoFit/>
          </a:bodyPr>
          <a:lstStyle/>
          <a:p>
            <a:r>
              <a:rPr lang="en-GB" b="1" u="sng" dirty="0" smtClean="0">
                <a:solidFill>
                  <a:srgbClr val="FF0000"/>
                </a:solidFill>
                <a:latin typeface="Comic Sans MS" panose="030F0702030302020204" pitchFamily="66" charset="0"/>
              </a:rPr>
              <a:t>Closing Prayer: </a:t>
            </a:r>
            <a:r>
              <a:rPr lang="en-GB" b="1" dirty="0" smtClean="0">
                <a:latin typeface="Comic Sans MS" panose="030F0702030302020204" pitchFamily="66" charset="0"/>
              </a:rPr>
              <a:t>God </a:t>
            </a:r>
            <a:r>
              <a:rPr lang="en-GB" b="1" dirty="0">
                <a:latin typeface="Comic Sans MS" panose="030F0702030302020204" pitchFamily="66" charset="0"/>
              </a:rPr>
              <a:t>our Father </a:t>
            </a:r>
            <a:r>
              <a:rPr lang="en-GB" b="1" i="1" dirty="0">
                <a:latin typeface="Comic Sans MS" panose="030F0702030302020204" pitchFamily="66" charset="0"/>
              </a:rPr>
              <a:t>protect those who’ve fled their homes, especially children. We ask in Your name to restore communities, reunite families, and repair this country.</a:t>
            </a:r>
            <a:endParaRPr lang="en-GB" b="1" dirty="0">
              <a:latin typeface="Comic Sans MS" panose="030F0702030302020204" pitchFamily="66" charset="0"/>
            </a:endParaRPr>
          </a:p>
          <a:p>
            <a:r>
              <a:rPr lang="en-GB" b="1" dirty="0">
                <a:latin typeface="Comic Sans MS" panose="030F0702030302020204" pitchFamily="66" charset="0"/>
              </a:rPr>
              <a:t> </a:t>
            </a:r>
          </a:p>
          <a:p>
            <a:r>
              <a:rPr lang="en-GB" b="1" u="sng" dirty="0" smtClean="0">
                <a:solidFill>
                  <a:srgbClr val="5553C0"/>
                </a:solidFill>
                <a:latin typeface="Comic Sans MS" panose="030F0702030302020204" pitchFamily="66" charset="0"/>
              </a:rPr>
              <a:t>Closing Hymn: </a:t>
            </a:r>
            <a:r>
              <a:rPr lang="en-GB" b="1" u="sng" dirty="0">
                <a:solidFill>
                  <a:srgbClr val="5553C0"/>
                </a:solidFill>
                <a:latin typeface="Comic Sans MS" panose="030F0702030302020204" pitchFamily="66" charset="0"/>
              </a:rPr>
              <a:t>Hymn – All that I Am</a:t>
            </a:r>
          </a:p>
          <a:p>
            <a:endParaRPr lang="en-GB" dirty="0">
              <a:latin typeface="Comic Sans MS" panose="030F0702030302020204" pitchFamily="66" charset="0"/>
            </a:endParaRPr>
          </a:p>
        </p:txBody>
      </p:sp>
      <p:pic>
        <p:nvPicPr>
          <p:cNvPr id="12" name="Picture 11">
            <a:extLst>
              <a:ext uri="{FF2B5EF4-FFF2-40B4-BE49-F238E27FC236}">
                <a16:creationId xmlns:a16="http://schemas.microsoft.com/office/drawing/2014/main" xmlns="" id="{ED96CA06-C74C-45C3-9035-2370D3B47D4E}"/>
              </a:ext>
            </a:extLst>
          </p:cNvPr>
          <p:cNvPicPr>
            <a:picLocks noChangeAspect="1"/>
          </p:cNvPicPr>
          <p:nvPr/>
        </p:nvPicPr>
        <p:blipFill>
          <a:blip r:embed="rId2"/>
          <a:stretch>
            <a:fillRect/>
          </a:stretch>
        </p:blipFill>
        <p:spPr>
          <a:xfrm>
            <a:off x="10322347" y="42528"/>
            <a:ext cx="1782967" cy="1059977"/>
          </a:xfrm>
          <a:prstGeom prst="rect">
            <a:avLst/>
          </a:prstGeom>
        </p:spPr>
      </p:pic>
      <p:pic>
        <p:nvPicPr>
          <p:cNvPr id="1026" name="Picture 2" descr="Sir Nicholas Winton with some of the children he rescued before world war 2">
            <a:extLst>
              <a:ext uri="{FF2B5EF4-FFF2-40B4-BE49-F238E27FC236}">
                <a16:creationId xmlns:a16="http://schemas.microsoft.com/office/drawing/2014/main" xmlns="" id="{24CF24CF-8957-46D5-AF3D-4D5541F414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77809" y="4476936"/>
            <a:ext cx="4527505" cy="1951815"/>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xmlns="" id="{A517CA65-6D3E-496A-89E7-F27FBD425D48}"/>
              </a:ext>
            </a:extLst>
          </p:cNvPr>
          <p:cNvSpPr/>
          <p:nvPr/>
        </p:nvSpPr>
        <p:spPr>
          <a:xfrm>
            <a:off x="1553544" y="4270546"/>
            <a:ext cx="4891724" cy="369332"/>
          </a:xfrm>
          <a:prstGeom prst="rect">
            <a:avLst/>
          </a:prstGeom>
        </p:spPr>
        <p:txBody>
          <a:bodyPr wrap="none">
            <a:spAutoFit/>
          </a:bodyPr>
          <a:lstStyle/>
          <a:p>
            <a:r>
              <a:rPr lang="en-GB" dirty="0">
                <a:hlinkClick r:id="rId4" action="ppaction://hlinksldjump"/>
              </a:rPr>
              <a:t>https://www.youtube.com/watch?v=6_nFuJAF5F0</a:t>
            </a:r>
            <a:endParaRPr lang="en-GB" dirty="0"/>
          </a:p>
        </p:txBody>
      </p:sp>
      <p:sp>
        <p:nvSpPr>
          <p:cNvPr id="16" name="Rectangle 15">
            <a:extLst>
              <a:ext uri="{FF2B5EF4-FFF2-40B4-BE49-F238E27FC236}">
                <a16:creationId xmlns:a16="http://schemas.microsoft.com/office/drawing/2014/main" xmlns="" id="{08F3234E-001B-4623-A77A-C4A33386B135}"/>
              </a:ext>
            </a:extLst>
          </p:cNvPr>
          <p:cNvSpPr/>
          <p:nvPr/>
        </p:nvSpPr>
        <p:spPr>
          <a:xfrm>
            <a:off x="1384250" y="1478832"/>
            <a:ext cx="10653952" cy="2954655"/>
          </a:xfrm>
          <a:prstGeom prst="rect">
            <a:avLst/>
          </a:prstGeom>
        </p:spPr>
        <p:txBody>
          <a:bodyPr wrap="square">
            <a:spAutoFit/>
          </a:bodyPr>
          <a:lstStyle/>
          <a:p>
            <a:r>
              <a:rPr lang="en-GB" sz="1400" dirty="0">
                <a:latin typeface="Comic Sans MS" panose="030F0702030302020204" pitchFamily="66" charset="0"/>
              </a:rPr>
              <a:t>On Kristallnacht (9 and 10 November 1938), the Nazis had initiated a campaign of hatred against the Jewish population in all Nazi territories. An estimated 91 Jews were killed, 30,000 were arrested, and 267 synagogues were destroyed. Following this, the British government relaxed its immigration laws and agreed to allow in a limited number of children from Germany and Austria. This programme was known as the Kindertransport, and some 10,000 children were successfully brought to Britain. Winton asked the British government to allow some Czech children to come into the UK as well; permission was granted on the condition that each child was matched to a host family who would care for the children until they were 18, and each child had to have a guarantee of £50 paid by their family.</a:t>
            </a:r>
          </a:p>
          <a:p>
            <a:r>
              <a:rPr lang="en-GB" sz="1400" dirty="0">
                <a:latin typeface="Comic Sans MS" panose="030F0702030302020204" pitchFamily="66" charset="0"/>
              </a:rPr>
              <a:t>Winton, alongside a few volunteers – including his mother – worked tirelessly to arrange everything the children needed, including finding host families and raising funds to cover the travel expenses of the children.</a:t>
            </a:r>
          </a:p>
          <a:p>
            <a:endParaRPr lang="en-GB" sz="1400" dirty="0">
              <a:latin typeface="Comic Sans MS" panose="030F0702030302020204" pitchFamily="66" charset="0"/>
            </a:endParaRPr>
          </a:p>
          <a:p>
            <a:r>
              <a:rPr lang="en-GB" sz="1400" dirty="0">
                <a:latin typeface="Comic Sans MS" panose="030F0702030302020204" pitchFamily="66" charset="0"/>
              </a:rPr>
              <a:t>Winton was able to arrange for 669 children to come to the UK over the next few months, the majority of whom were Jewish. The last train of children was scheduled to leave on 1 September 1939. It was cancelled because war broke out; Winton believed that ‘none of the 250 children on board was heard of again’, which was an awful feeling for him.</a:t>
            </a:r>
          </a:p>
        </p:txBody>
      </p:sp>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95604"/>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83362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2624</TotalTime>
  <Words>1147</Words>
  <Application>Microsoft Office PowerPoint</Application>
  <PresentationFormat>Custom</PresentationFormat>
  <Paragraphs>55</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    Gather      Justice: Rights of the individual to be safe.</vt:lpstr>
      <vt:lpstr>             The Word of the Lord</vt:lpstr>
      <vt:lpstr>Response to the Word of God</vt:lpstr>
      <vt:lpstr>Response to the Word of God: We Reflect Together </vt:lpstr>
      <vt:lpstr>Response to the Word of God: We Reflect Together </vt:lpstr>
      <vt:lpstr>       Going Forth</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227</cp:revision>
  <dcterms:created xsi:type="dcterms:W3CDTF">2019-09-03T07:58:14Z</dcterms:created>
  <dcterms:modified xsi:type="dcterms:W3CDTF">2023-01-07T17:06:12Z</dcterms:modified>
</cp:coreProperties>
</file>