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5"/>
  </p:notesMasterIdLst>
  <p:sldIdLst>
    <p:sldId id="261" r:id="rId4"/>
    <p:sldId id="303" r:id="rId5"/>
    <p:sldId id="304" r:id="rId6"/>
    <p:sldId id="257" r:id="rId7"/>
    <p:sldId id="258" r:id="rId8"/>
    <p:sldId id="297" r:id="rId9"/>
    <p:sldId id="283" r:id="rId10"/>
    <p:sldId id="300" r:id="rId11"/>
    <p:sldId id="302" r:id="rId12"/>
    <p:sldId id="288" r:id="rId13"/>
    <p:sldId id="30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E7AF1"/>
    <a:srgbClr val="5553C0"/>
    <a:srgbClr val="2B388E"/>
    <a:srgbClr val="293181"/>
    <a:srgbClr val="FCE7AA"/>
    <a:srgbClr val="FDEDBF"/>
    <a:srgbClr val="FFFF99"/>
    <a:srgbClr val="FBE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4660"/>
  </p:normalViewPr>
  <p:slideViewPr>
    <p:cSldViewPr snapToGrid="0">
      <p:cViewPr>
        <p:scale>
          <a:sx n="123" d="100"/>
          <a:sy n="123" d="100"/>
        </p:scale>
        <p:origin x="-126" y="13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CB450-98CE-4C70-8E8C-FB500F652FA2}" type="datetimeFigureOut">
              <a:rPr lang="en-GB" smtClean="0"/>
              <a:t>07/01/2023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B0005-CA7C-48F0-A1C2-DAA07A84A0F4}" type="slidenum">
              <a:rPr lang="en-GB" smtClean="0"/>
              <a:t>‹#›</a:t>
            </a:fld>
            <a:endParaRPr lang="en-GB"/>
          </a:p>
        </p:txBody>
      </p:sp>
    </p:spTree>
    <p:extLst>
      <p:ext uri="{BB962C8B-B14F-4D97-AF65-F5344CB8AC3E}">
        <p14:creationId xmlns:p14="http://schemas.microsoft.com/office/powerpoint/2010/main" val="741383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315899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67208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14231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51009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133883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80672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7037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81092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8956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180859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444859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312716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01457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683903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976281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641933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711489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187184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833491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533367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591519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341818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978728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859777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523148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145779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704304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728491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95492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950041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528907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1966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93156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t>‹#›</a:t>
            </a:fld>
            <a:endParaRPr lang="en-GB"/>
          </a:p>
        </p:txBody>
      </p:sp>
    </p:spTree>
    <p:extLst>
      <p:ext uri="{BB962C8B-B14F-4D97-AF65-F5344CB8AC3E}">
        <p14:creationId xmlns:p14="http://schemas.microsoft.com/office/powerpoint/2010/main" val="1755551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923187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350262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3.xml"/><Relationship Id="rId5" Type="http://schemas.openxmlformats.org/officeDocument/2006/relationships/image" Target="../media/image4.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0.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1.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pn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marL="342900" indent="-342900" algn="l">
              <a:buFont typeface="Wingdings" panose="05000000000000000000" pitchFamily="2" charset="2"/>
              <a:buChar char="v"/>
            </a:pPr>
            <a:r>
              <a:rPr lang="en-GB" dirty="0" smtClean="0">
                <a:latin typeface="Arial Rounded MT Bold" panose="020F0704030504030204" pitchFamily="34" charset="0"/>
              </a:rPr>
              <a:t>We gather as one … … </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smtClean="0">
                <a:latin typeface="Arial Rounded MT Bold" panose="020F0704030504030204" pitchFamily="34" charset="0"/>
              </a:rPr>
              <a:t>Let us join our hands and make the sign of the cross</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smtClean="0">
                <a:latin typeface="Arial Rounded MT Bold" panose="020F0704030504030204" pitchFamily="34" charset="0"/>
              </a:rPr>
              <a:t>‘</a:t>
            </a:r>
            <a:r>
              <a:rPr lang="en-GB" dirty="0">
                <a:latin typeface="Arial Rounded MT Bold" panose="020F0704030504030204" pitchFamily="34" charset="0"/>
              </a:rPr>
              <a:t> </a:t>
            </a:r>
            <a:r>
              <a:rPr lang="en-GB" dirty="0" smtClean="0">
                <a:latin typeface="Arial Rounded MT Bold" panose="020F0704030504030204" pitchFamily="34" charset="0"/>
              </a:rPr>
              <a:t>In the name of the Father and of the Son and of the Holy Spirit. Amen’</a:t>
            </a:r>
            <a:endParaRPr lang="en-GB" dirty="0">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Golden Rule</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5" name="Picture 4"/>
          <p:cNvPicPr>
            <a:picLocks noChangeAspect="1"/>
          </p:cNvPicPr>
          <p:nvPr/>
        </p:nvPicPr>
        <p:blipFill>
          <a:blip r:embed="rId3"/>
          <a:stretch>
            <a:fillRect/>
          </a:stretch>
        </p:blipFill>
        <p:spPr>
          <a:xfrm>
            <a:off x="10046560" y="390698"/>
            <a:ext cx="2145440" cy="1388226"/>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5538" y="3305242"/>
            <a:ext cx="3736383" cy="28230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088"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67150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algn="l"/>
            <a:r>
              <a:rPr lang="en-GB" u="sng" dirty="0" smtClean="0">
                <a:solidFill>
                  <a:srgbClr val="5553C0"/>
                </a:solidFill>
                <a:latin typeface="Arial Rounded MT Bold" panose="020F0704030504030204" pitchFamily="34" charset="0"/>
              </a:rPr>
              <a:t>Opening Prayer</a:t>
            </a:r>
            <a:r>
              <a:rPr lang="en-GB" dirty="0" smtClean="0">
                <a:latin typeface="Arial Rounded MT Bold" panose="020F0704030504030204" pitchFamily="34" charset="0"/>
              </a:rPr>
              <a:t>:</a:t>
            </a:r>
            <a:endParaRPr lang="en-GB" dirty="0">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Golden Rule</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5" name="Picture 4"/>
          <p:cNvPicPr>
            <a:picLocks noChangeAspect="1"/>
          </p:cNvPicPr>
          <p:nvPr/>
        </p:nvPicPr>
        <p:blipFill>
          <a:blip r:embed="rId3"/>
          <a:stretch>
            <a:fillRect/>
          </a:stretch>
        </p:blipFill>
        <p:spPr>
          <a:xfrm>
            <a:off x="10046560" y="85664"/>
            <a:ext cx="2145440" cy="2022103"/>
          </a:xfrm>
          <a:prstGeom prst="rect">
            <a:avLst/>
          </a:prstGeom>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0746" y="1778923"/>
            <a:ext cx="4742803" cy="47428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858"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18344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algn="l"/>
            <a:r>
              <a:rPr lang="en-GB" b="1" u="sng" dirty="0" smtClean="0">
                <a:solidFill>
                  <a:srgbClr val="5E7AF1"/>
                </a:solidFill>
                <a:latin typeface="Arial Rounded MT Bold" panose="020F0704030504030204" pitchFamily="34" charset="0"/>
              </a:rPr>
              <a:t>Opening Hymn: </a:t>
            </a:r>
            <a:r>
              <a:rPr lang="en-GB" dirty="0" smtClean="0">
                <a:latin typeface="Arial Rounded MT Bold" panose="020F0704030504030204" pitchFamily="34" charset="0"/>
              </a:rPr>
              <a:t>Walk in the light of the Lord</a:t>
            </a:r>
            <a:endParaRPr lang="en-GB" dirty="0">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Golden Rule</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5" name="Picture 4"/>
          <p:cNvPicPr>
            <a:picLocks noChangeAspect="1"/>
          </p:cNvPicPr>
          <p:nvPr/>
        </p:nvPicPr>
        <p:blipFill>
          <a:blip r:embed="rId3"/>
          <a:stretch>
            <a:fillRect/>
          </a:stretch>
        </p:blipFill>
        <p:spPr>
          <a:xfrm>
            <a:off x="9860580" y="1181111"/>
            <a:ext cx="2145440" cy="1388226"/>
          </a:xfrm>
          <a:prstGeom prst="rect">
            <a:avLst/>
          </a:prstGeom>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2111643"/>
            <a:ext cx="60960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412546"/>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1660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170992" y="270718"/>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b="1" u="sng"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Gather:</a:t>
            </a:r>
            <a:r>
              <a:rPr lang="en-GB" sz="3200" b="1" u="sng"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a:t>
            </a:r>
            <a:r>
              <a:rPr lang="en-GB" sz="3200" b="1" u="sng"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The Golden Rule</a:t>
            </a:r>
            <a:endParaRPr lang="en-GB" sz="3200" b="1" u="sng"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endParaRPr>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788413" y="965721"/>
            <a:ext cx="11112759" cy="5792525"/>
          </a:xfrm>
        </p:spPr>
        <p:txBody>
          <a:bodyPr>
            <a:normAutofit/>
          </a:bodyPr>
          <a:lstStyle/>
          <a:p>
            <a:pPr lvl="0" algn="l">
              <a:lnSpc>
                <a:spcPct val="110000"/>
              </a:lnSpc>
              <a:spcBef>
                <a:spcPts val="600"/>
              </a:spcBef>
              <a:buClr>
                <a:srgbClr val="FE8637"/>
              </a:buClr>
              <a:buSzPct val="70000"/>
            </a:pPr>
            <a:endParaRPr lang="en-GB" sz="1700" b="1" dirty="0" smtClean="0">
              <a:solidFill>
                <a:prstClr val="black"/>
              </a:solidFill>
              <a:latin typeface="Comic Sans MS" pitchFamily="66" charset="0"/>
              <a:cs typeface="Arial" panose="020B0604020202020204" pitchFamily="34" charset="0"/>
            </a:endParaRPr>
          </a:p>
          <a:p>
            <a:pPr lvl="0" algn="l">
              <a:lnSpc>
                <a:spcPct val="110000"/>
              </a:lnSpc>
              <a:spcBef>
                <a:spcPts val="600"/>
              </a:spcBef>
              <a:buClr>
                <a:srgbClr val="FE8637"/>
              </a:buClr>
              <a:buSzPct val="70000"/>
            </a:pPr>
            <a:endParaRPr lang="en-GB" sz="2000" b="1" dirty="0" smtClean="0">
              <a:solidFill>
                <a:prstClr val="black"/>
              </a:solidFill>
              <a:latin typeface="Comic Sans MS" pitchFamily="66" charset="0"/>
              <a:cs typeface="Arial" panose="020B0604020202020204" pitchFamily="34" charset="0"/>
            </a:endParaRPr>
          </a:p>
          <a:p>
            <a:pPr lvl="0" algn="l">
              <a:lnSpc>
                <a:spcPct val="110000"/>
              </a:lnSpc>
              <a:spcBef>
                <a:spcPts val="600"/>
              </a:spcBef>
              <a:buClr>
                <a:srgbClr val="FE8637"/>
              </a:buClr>
              <a:buSzPct val="70000"/>
            </a:pPr>
            <a:r>
              <a:rPr lang="en-GB" sz="1700" b="1" dirty="0" smtClean="0">
                <a:solidFill>
                  <a:prstClr val="black"/>
                </a:solidFill>
                <a:latin typeface="Comic Sans MS" pitchFamily="66" charset="0"/>
                <a:cs typeface="Arial" panose="020B0604020202020204" pitchFamily="34" charset="0"/>
              </a:rPr>
              <a:t>Many </a:t>
            </a:r>
            <a:r>
              <a:rPr lang="en-GB" sz="1700" b="1" dirty="0">
                <a:solidFill>
                  <a:prstClr val="black"/>
                </a:solidFill>
                <a:latin typeface="Comic Sans MS" pitchFamily="66" charset="0"/>
                <a:cs typeface="Arial" panose="020B0604020202020204" pitchFamily="34" charset="0"/>
              </a:rPr>
              <a:t>cultures and religions throughout history hold in their value system some form of the Golden Rule: "So in everything, do to others what you would have them do to you" (Matt 7:12). This is how Jesus defined it in what is known as the Sermon on the Mount, a collection of Jesus' most important teachings. The Golden Rule is a call to immediate and positive action for the purpose of helping others. The Golden Rule says to treat others the way you want to be treated regardless of how they treat you. This might seem like a tall order … and it is. Living by the Golden Rule is not about what we get. It's about what we give.</a:t>
            </a:r>
          </a:p>
          <a:p>
            <a:pPr lvl="0" algn="l">
              <a:lnSpc>
                <a:spcPct val="100000"/>
              </a:lnSpc>
              <a:spcBef>
                <a:spcPts val="600"/>
              </a:spcBef>
              <a:buClr>
                <a:srgbClr val="FE8637"/>
              </a:buClr>
              <a:buSzPct val="70000"/>
            </a:pPr>
            <a:endParaRPr lang="en-GB" sz="2000" b="1" dirty="0" smtClean="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smtClean="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smtClean="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1600" b="1" dirty="0" smtClean="0">
                <a:solidFill>
                  <a:srgbClr val="FF0000"/>
                </a:solidFill>
                <a:latin typeface="Comic Sans MS" pitchFamily="66" charset="0"/>
                <a:cs typeface="Arial" panose="020B0604020202020204" pitchFamily="34" charset="0"/>
              </a:rPr>
              <a:t>What </a:t>
            </a:r>
            <a:r>
              <a:rPr lang="en-GB" sz="1600" b="1" dirty="0" smtClean="0">
                <a:solidFill>
                  <a:srgbClr val="FF0000"/>
                </a:solidFill>
                <a:latin typeface="Comic Sans MS" pitchFamily="66" charset="0"/>
                <a:cs typeface="Arial" panose="020B0604020202020204" pitchFamily="34" charset="0"/>
              </a:rPr>
              <a:t>is our mission this week?</a:t>
            </a:r>
          </a:p>
          <a:p>
            <a:pPr lvl="0" algn="l">
              <a:lnSpc>
                <a:spcPct val="100000"/>
              </a:lnSpc>
              <a:spcBef>
                <a:spcPts val="600"/>
              </a:spcBef>
              <a:buClr>
                <a:srgbClr val="FE8637"/>
              </a:buClr>
              <a:buSzPct val="70000"/>
            </a:pPr>
            <a:r>
              <a:rPr lang="en-GB" sz="1600" b="1" dirty="0" smtClean="0">
                <a:solidFill>
                  <a:prstClr val="black"/>
                </a:solidFill>
                <a:latin typeface="Comic Sans MS" pitchFamily="66" charset="0"/>
              </a:rPr>
              <a:t>Our mission </a:t>
            </a:r>
            <a:r>
              <a:rPr lang="en-GB" sz="1600" b="1" dirty="0">
                <a:solidFill>
                  <a:prstClr val="black"/>
                </a:solidFill>
                <a:latin typeface="Comic Sans MS" pitchFamily="66" charset="0"/>
              </a:rPr>
              <a:t>this week is to actively </a:t>
            </a:r>
            <a:r>
              <a:rPr lang="en-GB" sz="1600" b="1" dirty="0" smtClean="0">
                <a:solidFill>
                  <a:prstClr val="black"/>
                </a:solidFill>
                <a:latin typeface="Comic Sans MS" pitchFamily="66" charset="0"/>
              </a:rPr>
              <a:t>practise </a:t>
            </a:r>
            <a:r>
              <a:rPr lang="en-GB" sz="1600" b="1" dirty="0">
                <a:solidFill>
                  <a:prstClr val="black"/>
                </a:solidFill>
                <a:latin typeface="Comic Sans MS" pitchFamily="66" charset="0"/>
              </a:rPr>
              <a:t>the Golden Rule. </a:t>
            </a:r>
            <a:r>
              <a:rPr lang="en-GB" sz="1600" b="1" dirty="0" smtClean="0">
                <a:solidFill>
                  <a:prstClr val="black"/>
                </a:solidFill>
                <a:latin typeface="Comic Sans MS" pitchFamily="66" charset="0"/>
              </a:rPr>
              <a:t>Since we want to be respected, we aim to genuinely </a:t>
            </a:r>
            <a:r>
              <a:rPr lang="en-GB" sz="1600" b="1" dirty="0">
                <a:solidFill>
                  <a:prstClr val="black"/>
                </a:solidFill>
                <a:latin typeface="Comic Sans MS" pitchFamily="66" charset="0"/>
              </a:rPr>
              <a:t>respect others' points of </a:t>
            </a:r>
            <a:r>
              <a:rPr lang="en-GB" sz="1600" b="1" dirty="0" smtClean="0">
                <a:solidFill>
                  <a:prstClr val="black"/>
                </a:solidFill>
                <a:latin typeface="Comic Sans MS" pitchFamily="66" charset="0"/>
              </a:rPr>
              <a:t>views and ideas; to </a:t>
            </a:r>
            <a:r>
              <a:rPr lang="en-GB" sz="1600" b="1" dirty="0">
                <a:solidFill>
                  <a:prstClr val="black"/>
                </a:solidFill>
                <a:latin typeface="Comic Sans MS" pitchFamily="66" charset="0"/>
              </a:rPr>
              <a:t>listen to them without judgment. As we want to be encouraged, supported, and complimented, we </a:t>
            </a:r>
            <a:r>
              <a:rPr lang="en-GB" sz="1600" b="1" dirty="0" smtClean="0">
                <a:solidFill>
                  <a:prstClr val="black"/>
                </a:solidFill>
                <a:latin typeface="Comic Sans MS" pitchFamily="66" charset="0"/>
              </a:rPr>
              <a:t>will go </a:t>
            </a:r>
            <a:r>
              <a:rPr lang="en-GB" sz="1600" b="1" dirty="0">
                <a:solidFill>
                  <a:prstClr val="black"/>
                </a:solidFill>
                <a:latin typeface="Comic Sans MS" pitchFamily="66" charset="0"/>
              </a:rPr>
              <a:t>out of our way to make others feel good about their </a:t>
            </a:r>
            <a:r>
              <a:rPr lang="en-GB" sz="1600" b="1" dirty="0" smtClean="0">
                <a:solidFill>
                  <a:prstClr val="black"/>
                </a:solidFill>
                <a:latin typeface="Comic Sans MS" pitchFamily="66" charset="0"/>
              </a:rPr>
              <a:t>efforts and help </a:t>
            </a:r>
            <a:r>
              <a:rPr lang="en-GB" sz="1600" b="1" dirty="0">
                <a:solidFill>
                  <a:prstClr val="black"/>
                </a:solidFill>
                <a:latin typeface="Comic Sans MS" pitchFamily="66" charset="0"/>
              </a:rPr>
              <a:t>them if they need </a:t>
            </a:r>
            <a:r>
              <a:rPr lang="en-GB" sz="1600" b="1" dirty="0" smtClean="0">
                <a:solidFill>
                  <a:prstClr val="black"/>
                </a:solidFill>
                <a:latin typeface="Comic Sans MS" pitchFamily="66" charset="0"/>
              </a:rPr>
              <a:t>it. </a:t>
            </a:r>
            <a:endParaRPr lang="en-GB" sz="1600" dirty="0">
              <a:latin typeface="Arial Rounded MT Bold" panose="020F0704030504030204" pitchFamily="34" charset="0"/>
            </a:endParaRPr>
          </a:p>
        </p:txBody>
      </p:sp>
      <p:pic>
        <p:nvPicPr>
          <p:cNvPr id="2" name="Picture 1"/>
          <p:cNvPicPr>
            <a:picLocks noChangeAspect="1"/>
          </p:cNvPicPr>
          <p:nvPr/>
        </p:nvPicPr>
        <p:blipFill>
          <a:blip r:embed="rId5"/>
          <a:stretch>
            <a:fillRect/>
          </a:stretch>
        </p:blipFill>
        <p:spPr>
          <a:xfrm>
            <a:off x="10046023" y="270718"/>
            <a:ext cx="2145978" cy="1390008"/>
          </a:xfrm>
          <a:prstGeom prst="rect">
            <a:avLst/>
          </a:prstGeom>
        </p:spPr>
      </p:pic>
      <p:pic>
        <p:nvPicPr>
          <p:cNvPr id="4" name="Picture 3"/>
          <p:cNvPicPr>
            <a:picLocks noChangeAspect="1"/>
          </p:cNvPicPr>
          <p:nvPr/>
        </p:nvPicPr>
        <p:blipFill>
          <a:blip r:embed="rId6"/>
          <a:stretch>
            <a:fillRect/>
          </a:stretch>
        </p:blipFill>
        <p:spPr>
          <a:xfrm>
            <a:off x="4731951" y="3660242"/>
            <a:ext cx="2606251" cy="1466526"/>
          </a:xfrm>
          <a:prstGeom prst="rect">
            <a:avLst/>
          </a:prstGeom>
        </p:spPr>
      </p:pic>
      <p:pic>
        <p:nvPicPr>
          <p:cNvPr id="51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0394" y="437020"/>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71332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990232" y="377454"/>
            <a:ext cx="11336693" cy="874388"/>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88000" tIns="0" bIns="0" anchor="ctr">
            <a:normAutofit/>
          </a:bodyPr>
          <a:lstStyle/>
          <a:p>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Word of the Lord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3" name="Rectangle 2"/>
          <p:cNvSpPr/>
          <p:nvPr/>
        </p:nvSpPr>
        <p:spPr>
          <a:xfrm>
            <a:off x="548641" y="1958403"/>
            <a:ext cx="7789592" cy="3539430"/>
          </a:xfrm>
          <a:prstGeom prst="rect">
            <a:avLst/>
          </a:prstGeom>
        </p:spPr>
        <p:txBody>
          <a:bodyPr wrap="square">
            <a:spAutoFit/>
          </a:bodyPr>
          <a:lstStyle/>
          <a:p>
            <a:pPr fontAlgn="base"/>
            <a:r>
              <a:rPr lang="en-GB" sz="1600" b="1" dirty="0" smtClean="0">
                <a:solidFill>
                  <a:srgbClr val="000000"/>
                </a:solidFill>
                <a:latin typeface="Comic Sans MS" panose="030F0702030302020204" pitchFamily="66" charset="0"/>
              </a:rPr>
              <a:t>A reading from St. John’s Gospel</a:t>
            </a:r>
          </a:p>
          <a:p>
            <a:pPr fontAlgn="base"/>
            <a:endParaRPr lang="en-GB" sz="1600" b="1" dirty="0" smtClean="0">
              <a:solidFill>
                <a:srgbClr val="000000"/>
              </a:solidFill>
              <a:latin typeface="Comic Sans MS" panose="030F0702030302020204" pitchFamily="66" charset="0"/>
            </a:endParaRPr>
          </a:p>
          <a:p>
            <a:pPr fontAlgn="base"/>
            <a:r>
              <a:rPr lang="en-GB" sz="1600" b="1" dirty="0" smtClean="0">
                <a:solidFill>
                  <a:srgbClr val="000000"/>
                </a:solidFill>
                <a:latin typeface="Comic Sans MS" panose="030F0702030302020204" pitchFamily="66" charset="0"/>
              </a:rPr>
              <a:t>As </a:t>
            </a:r>
            <a:r>
              <a:rPr lang="en-GB" sz="1600" b="1" dirty="0">
                <a:solidFill>
                  <a:srgbClr val="000000"/>
                </a:solidFill>
                <a:latin typeface="Comic Sans MS" panose="030F0702030302020204" pitchFamily="66" charset="0"/>
              </a:rPr>
              <a:t>the Father has loved me, so have I loved you. Now remain in my love. </a:t>
            </a:r>
            <a:r>
              <a:rPr lang="en-GB" sz="1600" b="1" dirty="0" smtClean="0">
                <a:solidFill>
                  <a:srgbClr val="000000"/>
                </a:solidFill>
                <a:latin typeface="Comic Sans MS" panose="030F0702030302020204" pitchFamily="66" charset="0"/>
              </a:rPr>
              <a:t>If </a:t>
            </a:r>
            <a:r>
              <a:rPr lang="en-GB" sz="1600" b="1" dirty="0">
                <a:solidFill>
                  <a:srgbClr val="000000"/>
                </a:solidFill>
                <a:latin typeface="Comic Sans MS" panose="030F0702030302020204" pitchFamily="66" charset="0"/>
              </a:rPr>
              <a:t>you keep my commands, you will remain in my love, just as I have kept my Father’s commands and remain in his love. </a:t>
            </a:r>
            <a:r>
              <a:rPr lang="en-GB" sz="1600" b="1" dirty="0" smtClean="0">
                <a:solidFill>
                  <a:srgbClr val="000000"/>
                </a:solidFill>
                <a:latin typeface="Comic Sans MS" panose="030F0702030302020204" pitchFamily="66" charset="0"/>
              </a:rPr>
              <a:t>I </a:t>
            </a:r>
            <a:r>
              <a:rPr lang="en-GB" sz="1600" b="1" dirty="0">
                <a:solidFill>
                  <a:srgbClr val="000000"/>
                </a:solidFill>
                <a:latin typeface="Comic Sans MS" panose="030F0702030302020204" pitchFamily="66" charset="0"/>
              </a:rPr>
              <a:t>have told you this so that my joy may be in you and that your joy may be complete. </a:t>
            </a:r>
            <a:r>
              <a:rPr lang="en-GB" sz="1600" b="1" dirty="0" smtClean="0">
                <a:solidFill>
                  <a:srgbClr val="000000"/>
                </a:solidFill>
                <a:latin typeface="Comic Sans MS" panose="030F0702030302020204" pitchFamily="66" charset="0"/>
              </a:rPr>
              <a:t>My </a:t>
            </a:r>
            <a:r>
              <a:rPr lang="en-GB" sz="1600" b="1" dirty="0">
                <a:solidFill>
                  <a:srgbClr val="000000"/>
                </a:solidFill>
                <a:latin typeface="Comic Sans MS" panose="030F0702030302020204" pitchFamily="66" charset="0"/>
              </a:rPr>
              <a:t>command is this: Love each other as I have loved you. </a:t>
            </a:r>
            <a:r>
              <a:rPr lang="en-GB" sz="1600" b="1" dirty="0" smtClean="0">
                <a:solidFill>
                  <a:srgbClr val="000000"/>
                </a:solidFill>
                <a:latin typeface="Comic Sans MS" panose="030F0702030302020204" pitchFamily="66" charset="0"/>
              </a:rPr>
              <a:t>Greater </a:t>
            </a:r>
            <a:r>
              <a:rPr lang="en-GB" sz="1600" b="1" dirty="0">
                <a:solidFill>
                  <a:srgbClr val="000000"/>
                </a:solidFill>
                <a:latin typeface="Comic Sans MS" panose="030F0702030302020204" pitchFamily="66" charset="0"/>
              </a:rPr>
              <a:t>love has no one than this: to lay down one’s life for one’s friends. </a:t>
            </a:r>
            <a:r>
              <a:rPr lang="en-GB" sz="1600" b="1" dirty="0" smtClean="0">
                <a:solidFill>
                  <a:srgbClr val="000000"/>
                </a:solidFill>
                <a:latin typeface="Comic Sans MS" panose="030F0702030302020204" pitchFamily="66" charset="0"/>
              </a:rPr>
              <a:t>You </a:t>
            </a:r>
            <a:r>
              <a:rPr lang="en-GB" sz="1600" b="1" dirty="0">
                <a:solidFill>
                  <a:srgbClr val="000000"/>
                </a:solidFill>
                <a:latin typeface="Comic Sans MS" panose="030F0702030302020204" pitchFamily="66" charset="0"/>
              </a:rPr>
              <a:t>are my friends if you do what I command. </a:t>
            </a:r>
            <a:r>
              <a:rPr lang="en-GB" sz="1600" b="1" dirty="0" smtClean="0">
                <a:solidFill>
                  <a:srgbClr val="000000"/>
                </a:solidFill>
                <a:latin typeface="Comic Sans MS" panose="030F0702030302020204" pitchFamily="66" charset="0"/>
              </a:rPr>
              <a:t>I </a:t>
            </a:r>
            <a:r>
              <a:rPr lang="en-GB" sz="1600" b="1" dirty="0">
                <a:solidFill>
                  <a:srgbClr val="000000"/>
                </a:solidFill>
                <a:latin typeface="Comic Sans MS" panose="030F0702030302020204" pitchFamily="66" charset="0"/>
              </a:rPr>
              <a:t>no longer call you servants, because a servant does not know his master’s business. Instead, I have called you friends, for everything that I learned from my Father I have made known to </a:t>
            </a:r>
            <a:r>
              <a:rPr lang="en-GB" sz="1600" b="1" dirty="0" err="1" smtClean="0">
                <a:solidFill>
                  <a:srgbClr val="000000"/>
                </a:solidFill>
                <a:latin typeface="Comic Sans MS" panose="030F0702030302020204" pitchFamily="66" charset="0"/>
              </a:rPr>
              <a:t>you.This</a:t>
            </a:r>
            <a:r>
              <a:rPr lang="en-GB" sz="1600" b="1" dirty="0" smtClean="0">
                <a:solidFill>
                  <a:srgbClr val="000000"/>
                </a:solidFill>
                <a:latin typeface="Comic Sans MS" panose="030F0702030302020204" pitchFamily="66" charset="0"/>
              </a:rPr>
              <a:t> </a:t>
            </a:r>
            <a:r>
              <a:rPr lang="en-GB" sz="1600" b="1" dirty="0">
                <a:solidFill>
                  <a:srgbClr val="000000"/>
                </a:solidFill>
                <a:latin typeface="Comic Sans MS" panose="030F0702030302020204" pitchFamily="66" charset="0"/>
              </a:rPr>
              <a:t>is my command: Love each other</a:t>
            </a:r>
            <a:r>
              <a:rPr lang="en-GB" sz="1600" b="1" dirty="0" smtClean="0">
                <a:solidFill>
                  <a:srgbClr val="000000"/>
                </a:solidFill>
                <a:latin typeface="Comic Sans MS" panose="030F0702030302020204" pitchFamily="66" charset="0"/>
              </a:rPr>
              <a:t>.</a:t>
            </a:r>
          </a:p>
          <a:p>
            <a:pPr fontAlgn="base"/>
            <a:endParaRPr lang="en-GB" sz="1600" b="1" dirty="0">
              <a:solidFill>
                <a:srgbClr val="000000"/>
              </a:solidFill>
              <a:latin typeface="Comic Sans MS" panose="030F0702030302020204" pitchFamily="66" charset="0"/>
            </a:endParaRPr>
          </a:p>
          <a:p>
            <a:pPr fontAlgn="base"/>
            <a:r>
              <a:rPr lang="en-GB" sz="1600" b="1" dirty="0" smtClean="0">
                <a:solidFill>
                  <a:srgbClr val="000000"/>
                </a:solidFill>
                <a:latin typeface="Comic Sans MS" panose="030F0702030302020204" pitchFamily="66" charset="0"/>
              </a:rPr>
              <a:t>The Word of the Lord          </a:t>
            </a:r>
            <a:r>
              <a:rPr lang="en-GB" sz="1600" b="1" dirty="0" smtClean="0">
                <a:solidFill>
                  <a:srgbClr val="FF0000"/>
                </a:solidFill>
                <a:latin typeface="Comic Sans MS" panose="030F0702030302020204" pitchFamily="66" charset="0"/>
              </a:rPr>
              <a:t>Response: Thanks be to God</a:t>
            </a:r>
            <a:endParaRPr lang="en-GB" sz="1600" b="1" i="0" dirty="0">
              <a:solidFill>
                <a:srgbClr val="FF0000"/>
              </a:solidFill>
              <a:effectLst/>
              <a:latin typeface="Comic Sans MS" panose="030F0702030302020204" pitchFamily="66" charset="0"/>
            </a:endParaRPr>
          </a:p>
        </p:txBody>
      </p:sp>
      <p:sp>
        <p:nvSpPr>
          <p:cNvPr id="5" name="TextBox 4"/>
          <p:cNvSpPr txBox="1"/>
          <p:nvPr/>
        </p:nvSpPr>
        <p:spPr>
          <a:xfrm>
            <a:off x="1238596" y="1374290"/>
            <a:ext cx="9659389" cy="461665"/>
          </a:xfrm>
          <a:prstGeom prst="rect">
            <a:avLst/>
          </a:prstGeom>
          <a:noFill/>
        </p:spPr>
        <p:txBody>
          <a:bodyPr wrap="square" rtlCol="0">
            <a:spAutoFit/>
          </a:bodyPr>
          <a:lstStyle/>
          <a:p>
            <a:r>
              <a:rPr lang="en-GB" sz="2400" b="1" u="sng" dirty="0" smtClean="0">
                <a:solidFill>
                  <a:srgbClr val="FF0000"/>
                </a:solidFill>
              </a:rPr>
              <a:t>Gospel Reading</a:t>
            </a:r>
            <a:endParaRPr lang="en-GB" sz="2400" b="1" u="sng" dirty="0">
              <a:solidFill>
                <a:srgbClr val="FF0000"/>
              </a:solidFill>
            </a:endParaRPr>
          </a:p>
        </p:txBody>
      </p:sp>
      <p:pic>
        <p:nvPicPr>
          <p:cNvPr id="8" name="Picture 7"/>
          <p:cNvPicPr>
            <a:picLocks noChangeAspect="1"/>
          </p:cNvPicPr>
          <p:nvPr/>
        </p:nvPicPr>
        <p:blipFill>
          <a:blip r:embed="rId5"/>
          <a:stretch>
            <a:fillRect/>
          </a:stretch>
        </p:blipFill>
        <p:spPr>
          <a:xfrm>
            <a:off x="8625922" y="2458059"/>
            <a:ext cx="3075709" cy="2049191"/>
          </a:xfrm>
          <a:prstGeom prst="rect">
            <a:avLst/>
          </a:prstGeom>
        </p:spPr>
      </p:pic>
      <p:sp>
        <p:nvSpPr>
          <p:cNvPr id="2" name="TextBox 1"/>
          <p:cNvSpPr txBox="1"/>
          <p:nvPr/>
        </p:nvSpPr>
        <p:spPr>
          <a:xfrm>
            <a:off x="290945" y="5619805"/>
            <a:ext cx="11294307" cy="880241"/>
          </a:xfrm>
          <a:prstGeom prst="rect">
            <a:avLst/>
          </a:prstGeom>
          <a:noFill/>
        </p:spPr>
        <p:txBody>
          <a:bodyPr wrap="square" rtlCol="0">
            <a:spAutoFit/>
          </a:bodyPr>
          <a:lstStyle/>
          <a:p>
            <a:pPr lvl="0">
              <a:spcBef>
                <a:spcPct val="20000"/>
              </a:spcBef>
              <a:buClr>
                <a:srgbClr val="F0A22E"/>
              </a:buClr>
              <a:buSzPct val="70000"/>
            </a:pPr>
            <a:r>
              <a:rPr lang="en-GB" sz="1600" b="1" i="1" dirty="0" smtClean="0">
                <a:latin typeface="Comic Sans MS" panose="030F0702030302020204" pitchFamily="66" charset="0"/>
              </a:rPr>
              <a:t>Lord, We </a:t>
            </a:r>
            <a:r>
              <a:rPr lang="en-GB" sz="1600" b="1" i="1" dirty="0">
                <a:latin typeface="Comic Sans MS" panose="030F0702030302020204" pitchFamily="66" charset="0"/>
              </a:rPr>
              <a:t>pray that you will keep us mindful of </a:t>
            </a:r>
            <a:r>
              <a:rPr lang="en-GB" sz="1600" b="1" i="1" dirty="0" smtClean="0">
                <a:latin typeface="Comic Sans MS" panose="030F0702030302020204" pitchFamily="66" charset="0"/>
              </a:rPr>
              <a:t>your great </a:t>
            </a:r>
            <a:r>
              <a:rPr lang="en-GB" sz="1600" b="1" i="1" dirty="0">
                <a:latin typeface="Comic Sans MS" panose="030F0702030302020204" pitchFamily="66" charset="0"/>
              </a:rPr>
              <a:t>command </a:t>
            </a:r>
            <a:r>
              <a:rPr lang="en-GB" sz="1600" b="1" i="1" dirty="0" smtClean="0">
                <a:latin typeface="Comic Sans MS" panose="030F0702030302020204" pitchFamily="66" charset="0"/>
              </a:rPr>
              <a:t>to, </a:t>
            </a:r>
            <a:r>
              <a:rPr lang="en-GB" sz="1600" b="1" i="1" dirty="0">
                <a:latin typeface="Comic Sans MS" panose="030F0702030302020204" pitchFamily="66" charset="0"/>
              </a:rPr>
              <a:t>"treat others as we want to be treated" and that you will help us find ways to </a:t>
            </a:r>
            <a:r>
              <a:rPr lang="en-GB" sz="1600" b="1" i="1" dirty="0" smtClean="0">
                <a:latin typeface="Comic Sans MS" panose="030F0702030302020204" pitchFamily="66" charset="0"/>
              </a:rPr>
              <a:t>apply that </a:t>
            </a:r>
            <a:r>
              <a:rPr lang="en-GB" sz="1600" b="1" i="1" dirty="0">
                <a:latin typeface="Comic Sans MS" panose="030F0702030302020204" pitchFamily="66" charset="0"/>
              </a:rPr>
              <a:t>principle in our daily lives. </a:t>
            </a:r>
            <a:endParaRPr lang="en-GB" sz="1600" b="1" i="1" dirty="0" smtClean="0">
              <a:latin typeface="Comic Sans MS" panose="030F0702030302020204" pitchFamily="66" charset="0"/>
            </a:endParaRPr>
          </a:p>
          <a:p>
            <a:pPr lvl="0">
              <a:spcBef>
                <a:spcPct val="20000"/>
              </a:spcBef>
              <a:buClr>
                <a:srgbClr val="F0A22E"/>
              </a:buClr>
              <a:buSzPct val="70000"/>
            </a:pPr>
            <a:r>
              <a:rPr lang="en-GB" sz="1600" b="1" i="1" dirty="0" smtClean="0">
                <a:latin typeface="Comic Sans MS" panose="030F0702030302020204" pitchFamily="66" charset="0"/>
              </a:rPr>
              <a:t>Lord, in your mercy….</a:t>
            </a:r>
            <a:r>
              <a:rPr lang="en-GB" sz="1600" b="1" i="1" dirty="0" smtClean="0">
                <a:solidFill>
                  <a:srgbClr val="FF0000"/>
                </a:solidFill>
                <a:latin typeface="Comic Sans MS" panose="030F0702030302020204" pitchFamily="66" charset="0"/>
              </a:rPr>
              <a:t>Hear our prayer</a:t>
            </a:r>
            <a:endParaRPr lang="en-GB" sz="1600" b="1" i="1" dirty="0">
              <a:solidFill>
                <a:srgbClr val="FF0000"/>
              </a:solidFill>
              <a:latin typeface="Comic Sans MS" panose="030F0702030302020204" pitchFamily="66" charset="0"/>
            </a:endParaRPr>
          </a:p>
        </p:txBody>
      </p:sp>
      <p:pic>
        <p:nvPicPr>
          <p:cNvPr id="614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6060" y="483138"/>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68049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9011"/>
            <a:ext cx="10923037" cy="636687"/>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God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970383" y="1483952"/>
            <a:ext cx="11221617" cy="3535918"/>
          </a:xfrm>
        </p:spPr>
        <p:txBody>
          <a:bodyPr>
            <a:normAutofit/>
          </a:bodyPr>
          <a:lstStyle/>
          <a:p>
            <a:pPr lvl="0" algn="l">
              <a:lnSpc>
                <a:spcPct val="100000"/>
              </a:lnSpc>
              <a:spcBef>
                <a:spcPts val="0"/>
              </a:spcBef>
            </a:pPr>
            <a:endParaRPr lang="en-GB" sz="1800" b="1" dirty="0" smtClean="0">
              <a:solidFill>
                <a:prstClr val="black"/>
              </a:solidFill>
            </a:endParaRPr>
          </a:p>
          <a:p>
            <a:pPr lvl="0" algn="l">
              <a:lnSpc>
                <a:spcPct val="100000"/>
              </a:lnSpc>
              <a:spcBef>
                <a:spcPts val="0"/>
              </a:spcBef>
            </a:pPr>
            <a:r>
              <a:rPr lang="en-GB" sz="1800" b="1" dirty="0">
                <a:solidFill>
                  <a:prstClr val="black"/>
                </a:solidFill>
                <a:latin typeface="Comic Sans MS" panose="030F0702030302020204" pitchFamily="66" charset="0"/>
              </a:rPr>
              <a:t>W</a:t>
            </a:r>
            <a:r>
              <a:rPr lang="en-GB" sz="1800" b="1" dirty="0" smtClean="0">
                <a:solidFill>
                  <a:prstClr val="black"/>
                </a:solidFill>
                <a:latin typeface="Comic Sans MS" panose="030F0702030302020204" pitchFamily="66" charset="0"/>
              </a:rPr>
              <a:t>e focus today on the value of mutual respect</a:t>
            </a:r>
            <a:r>
              <a:rPr lang="en-GB" sz="1800" b="1" dirty="0">
                <a:solidFill>
                  <a:prstClr val="black"/>
                </a:solidFill>
                <a:latin typeface="Comic Sans MS" panose="030F0702030302020204" pitchFamily="66" charset="0"/>
              </a:rPr>
              <a:t>. Mutual Respect </a:t>
            </a:r>
            <a:r>
              <a:rPr lang="en-GB" sz="1800" b="1" dirty="0" smtClean="0">
                <a:solidFill>
                  <a:prstClr val="black"/>
                </a:solidFill>
                <a:latin typeface="Comic Sans MS" panose="030F0702030302020204" pitchFamily="66" charset="0"/>
              </a:rPr>
              <a:t>means we </a:t>
            </a:r>
            <a:r>
              <a:rPr lang="en-GB" sz="1800" b="1" dirty="0">
                <a:solidFill>
                  <a:prstClr val="black"/>
                </a:solidFill>
                <a:latin typeface="Comic Sans MS" panose="030F0702030302020204" pitchFamily="66" charset="0"/>
              </a:rPr>
              <a:t>might not always agree with other people, but we </a:t>
            </a:r>
            <a:r>
              <a:rPr lang="en-GB" sz="1800" b="1" dirty="0" smtClean="0">
                <a:solidFill>
                  <a:prstClr val="black"/>
                </a:solidFill>
                <a:latin typeface="Comic Sans MS" panose="030F0702030302020204" pitchFamily="66" charset="0"/>
              </a:rPr>
              <a:t>show </a:t>
            </a:r>
            <a:r>
              <a:rPr lang="en-GB" sz="1800" b="1" dirty="0">
                <a:solidFill>
                  <a:prstClr val="black"/>
                </a:solidFill>
                <a:latin typeface="Comic Sans MS" panose="030F0702030302020204" pitchFamily="66" charset="0"/>
              </a:rPr>
              <a:t>respect for their thoughts and feelings. We can give respect to </a:t>
            </a:r>
            <a:r>
              <a:rPr lang="en-GB" sz="1800" b="1" dirty="0" smtClean="0">
                <a:solidFill>
                  <a:prstClr val="black"/>
                </a:solidFill>
                <a:latin typeface="Comic Sans MS" panose="030F0702030302020204" pitchFamily="66" charset="0"/>
              </a:rPr>
              <a:t>others </a:t>
            </a:r>
            <a:r>
              <a:rPr lang="en-GB" sz="1800" b="1" dirty="0">
                <a:solidFill>
                  <a:prstClr val="black"/>
                </a:solidFill>
                <a:latin typeface="Comic Sans MS" panose="030F0702030302020204" pitchFamily="66" charset="0"/>
              </a:rPr>
              <a:t>and we can expect other people to show us respect</a:t>
            </a:r>
            <a:r>
              <a:rPr lang="en-GB" sz="1800" b="1" dirty="0" smtClean="0">
                <a:solidFill>
                  <a:prstClr val="black"/>
                </a:solidFill>
                <a:latin typeface="Comic Sans MS" panose="030F0702030302020204" pitchFamily="66" charset="0"/>
              </a:rPr>
              <a:t>. Good relationships are built on this. Respect means </a:t>
            </a:r>
            <a:r>
              <a:rPr lang="en-GB" sz="1800" b="1" dirty="0">
                <a:solidFill>
                  <a:prstClr val="black"/>
                </a:solidFill>
                <a:latin typeface="Comic Sans MS" panose="030F0702030302020204" pitchFamily="66" charset="0"/>
              </a:rPr>
              <a:t>'to value someone highly for what they say or do' or 'to treat people politely and thoughtfully, to show we value them.'</a:t>
            </a: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smtClean="0">
              <a:ln>
                <a:noFill/>
              </a:ln>
              <a:solidFill>
                <a:prstClr val="black"/>
              </a:solidFill>
              <a:effectLst/>
              <a:uLnTx/>
              <a:uFillTx/>
              <a:latin typeface="Arial Rounded MT Bold" panose="020F0704030504030204" pitchFamily="34" charset="0"/>
              <a:ea typeface="+mn-ea"/>
              <a:cs typeface="+mn-cs"/>
            </a:endParaRPr>
          </a:p>
        </p:txBody>
      </p:sp>
      <p:sp>
        <p:nvSpPr>
          <p:cNvPr id="3" name="TextBox 2"/>
          <p:cNvSpPr txBox="1"/>
          <p:nvPr/>
        </p:nvSpPr>
        <p:spPr>
          <a:xfrm>
            <a:off x="224445" y="4874549"/>
            <a:ext cx="9135686" cy="280076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lvl="0">
              <a:defRPr/>
            </a:pPr>
            <a:r>
              <a:rPr lang="en-GB" b="1" i="1" dirty="0" smtClean="0">
                <a:solidFill>
                  <a:prstClr val="black"/>
                </a:solidFill>
                <a:latin typeface="Comic Sans MS" panose="030F0702030302020204" pitchFamily="66" charset="0"/>
              </a:rPr>
              <a:t>Lord</a:t>
            </a:r>
            <a:r>
              <a:rPr lang="en-GB" b="1" i="1" dirty="0">
                <a:solidFill>
                  <a:prstClr val="black"/>
                </a:solidFill>
                <a:latin typeface="Comic Sans MS" panose="030F0702030302020204" pitchFamily="66" charset="0"/>
              </a:rPr>
              <a:t>, </a:t>
            </a:r>
            <a:r>
              <a:rPr lang="en-GB" b="1" i="1" dirty="0" smtClean="0">
                <a:solidFill>
                  <a:prstClr val="black"/>
                </a:solidFill>
                <a:latin typeface="Comic Sans MS" panose="030F0702030302020204" pitchFamily="66" charset="0"/>
              </a:rPr>
              <a:t>help me </a:t>
            </a:r>
            <a:r>
              <a:rPr lang="en-GB" b="1" i="1" dirty="0">
                <a:solidFill>
                  <a:prstClr val="black"/>
                </a:solidFill>
                <a:latin typeface="Comic Sans MS" panose="030F0702030302020204" pitchFamily="66" charset="0"/>
              </a:rPr>
              <a:t>to be respectful of others even though sometimes I disagree with them. Help me to live my life in a way that </a:t>
            </a:r>
            <a:r>
              <a:rPr lang="en-GB" b="1" i="1" dirty="0" smtClean="0">
                <a:solidFill>
                  <a:prstClr val="black"/>
                </a:solidFill>
                <a:latin typeface="Comic Sans MS" panose="030F0702030302020204" pitchFamily="66" charset="0"/>
              </a:rPr>
              <a:t>shows I value others for who they are.</a:t>
            </a:r>
          </a:p>
          <a:p>
            <a:pPr lvl="0">
              <a:defRPr/>
            </a:pPr>
            <a:r>
              <a:rPr lang="en-GB" b="1" i="1" dirty="0" smtClean="0">
                <a:solidFill>
                  <a:prstClr val="black"/>
                </a:solidFill>
                <a:latin typeface="Comic Sans MS" panose="030F0702030302020204" pitchFamily="66" charset="0"/>
              </a:rPr>
              <a:t>Lord in your mercy…..Hear our prayer.</a:t>
            </a:r>
            <a:endParaRPr kumimoji="0" lang="en-GB" b="1" i="1" u="none" strike="noStrike" kern="1200" cap="none" spc="0" normalizeH="0" baseline="0" noProof="0" dirty="0" smtClean="0">
              <a:ln>
                <a:noFill/>
              </a:ln>
              <a:solidFill>
                <a:prstClr val="black"/>
              </a:solidFill>
              <a:effectLst/>
              <a:uLnTx/>
              <a:uFillTx/>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1" u="none" strike="noStrike" kern="1200" cap="none" spc="0" normalizeH="0" baseline="0" noProof="0" dirty="0" smtClean="0">
              <a:ln>
                <a:noFill/>
              </a:ln>
              <a:solidFill>
                <a:prstClr val="black"/>
              </a:solidFill>
              <a:effectLst/>
              <a:uLnTx/>
              <a:uFillTx/>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14" name="TextBox 13"/>
          <p:cNvSpPr txBox="1"/>
          <p:nvPr/>
        </p:nvSpPr>
        <p:spPr>
          <a:xfrm>
            <a:off x="1800524" y="1080766"/>
            <a:ext cx="9310255" cy="707886"/>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smtClean="0">
                <a:ln>
                  <a:noFill/>
                </a:ln>
                <a:solidFill>
                  <a:prstClr val="black"/>
                </a:solidFill>
                <a:effectLst/>
                <a:uLnTx/>
                <a:uFillTx/>
                <a:latin typeface="Calibri" panose="020F0502020204030204"/>
                <a:ea typeface="+mn-ea"/>
                <a:cs typeface="+mn-cs"/>
              </a:rPr>
              <a:t>                     </a:t>
            </a:r>
            <a:r>
              <a:rPr kumimoji="0" lang="en-GB" sz="4000" b="1" i="0" u="sng" strike="noStrike" kern="1200" cap="none" spc="0" normalizeH="0" baseline="0" noProof="0" dirty="0" smtClean="0">
                <a:ln>
                  <a:noFill/>
                </a:ln>
                <a:solidFill>
                  <a:srgbClr val="FF0000"/>
                </a:solidFill>
                <a:effectLst/>
                <a:uLnTx/>
                <a:uFillTx/>
                <a:latin typeface="Calibri" panose="020F0502020204030204"/>
              </a:rPr>
              <a:t>Mutual </a:t>
            </a:r>
            <a:r>
              <a:rPr lang="en-GB" sz="4000" b="1" u="sng" noProof="0" dirty="0" smtClean="0">
                <a:solidFill>
                  <a:srgbClr val="FF0000"/>
                </a:solidFill>
                <a:latin typeface="Calibri" panose="020F0502020204030204"/>
              </a:rPr>
              <a:t>R</a:t>
            </a:r>
            <a:r>
              <a:rPr lang="en-GB" sz="4000" b="1" u="sng" dirty="0" err="1" smtClean="0">
                <a:solidFill>
                  <a:srgbClr val="FF0000"/>
                </a:solidFill>
                <a:latin typeface="Calibri" panose="020F0502020204030204"/>
              </a:rPr>
              <a:t>espect</a:t>
            </a:r>
            <a:endParaRPr kumimoji="0" lang="en-GB" sz="4000" b="1" i="0" u="sng" strike="noStrike" kern="1200" cap="none" spc="0" normalizeH="0" baseline="0" noProof="0" dirty="0">
              <a:ln>
                <a:noFill/>
              </a:ln>
              <a:solidFill>
                <a:srgbClr val="FF0000"/>
              </a:solidFill>
              <a:effectLst/>
              <a:uLnTx/>
              <a:uFillTx/>
              <a:latin typeface="Calibri" panose="020F0502020204030204"/>
            </a:endParaRPr>
          </a:p>
        </p:txBody>
      </p:sp>
      <p:pic>
        <p:nvPicPr>
          <p:cNvPr id="2" name="Picture 1"/>
          <p:cNvPicPr>
            <a:picLocks noChangeAspect="1"/>
          </p:cNvPicPr>
          <p:nvPr/>
        </p:nvPicPr>
        <p:blipFill>
          <a:blip r:embed="rId5"/>
          <a:stretch>
            <a:fillRect/>
          </a:stretch>
        </p:blipFill>
        <p:spPr>
          <a:xfrm>
            <a:off x="4204261" y="3272604"/>
            <a:ext cx="3253835" cy="2065377"/>
          </a:xfrm>
          <a:prstGeom prst="rect">
            <a:avLst/>
          </a:prstGeom>
        </p:spPr>
      </p:pic>
      <p:pic>
        <p:nvPicPr>
          <p:cNvPr id="717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4445" y="43664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66874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206618"/>
            <a:ext cx="12262403" cy="765785"/>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Reflect Together </a:t>
            </a:r>
          </a:p>
        </p:txBody>
      </p:sp>
      <p:sp>
        <p:nvSpPr>
          <p:cNvPr id="8" name="Subtitle 2"/>
          <p:cNvSpPr>
            <a:spLocks noGrp="1"/>
          </p:cNvSpPr>
          <p:nvPr>
            <p:ph type="subTitle" idx="1"/>
          </p:nvPr>
        </p:nvSpPr>
        <p:spPr>
          <a:xfrm>
            <a:off x="1722842" y="1315616"/>
            <a:ext cx="10248334" cy="5299785"/>
          </a:xfrm>
        </p:spPr>
        <p:txBody>
          <a:bodyPr>
            <a:normAutofit/>
          </a:bodyPr>
          <a:lstStyle/>
          <a:p>
            <a:pPr lvl="0" algn="l">
              <a:lnSpc>
                <a:spcPct val="100000"/>
              </a:lnSpc>
              <a:spcBef>
                <a:spcPct val="20000"/>
              </a:spcBef>
              <a:buClr>
                <a:srgbClr val="F0A22E"/>
              </a:buClr>
              <a:buSzPct val="70000"/>
            </a:pPr>
            <a:endParaRPr lang="en-GB" sz="2200" b="1" dirty="0" smtClean="0">
              <a:solidFill>
                <a:srgbClr val="4E3B30"/>
              </a:solidFill>
              <a:latin typeface="Comic Sans MS" panose="030F0702030302020204" pitchFamily="66" charset="0"/>
            </a:endParaRPr>
          </a:p>
          <a:p>
            <a:pPr lvl="0" algn="l">
              <a:lnSpc>
                <a:spcPct val="100000"/>
              </a:lnSpc>
              <a:spcBef>
                <a:spcPct val="20000"/>
              </a:spcBef>
              <a:buClr>
                <a:srgbClr val="F0A22E"/>
              </a:buClr>
              <a:buSzPct val="70000"/>
            </a:pPr>
            <a:endParaRPr lang="en-GB" sz="2200" b="1" dirty="0">
              <a:solidFill>
                <a:srgbClr val="4E3B30"/>
              </a:solidFill>
              <a:latin typeface="Comic Sans MS" panose="030F0702030302020204" pitchFamily="66" charset="0"/>
            </a:endParaRPr>
          </a:p>
          <a:p>
            <a:pPr lvl="0" algn="l">
              <a:lnSpc>
                <a:spcPct val="100000"/>
              </a:lnSpc>
              <a:spcBef>
                <a:spcPct val="20000"/>
              </a:spcBef>
              <a:buClr>
                <a:srgbClr val="F0A22E"/>
              </a:buClr>
              <a:buSzPct val="70000"/>
            </a:pPr>
            <a:r>
              <a:rPr lang="en-GB" sz="2200" b="1" dirty="0" smtClean="0">
                <a:latin typeface="Comic Sans MS" panose="030F0702030302020204" pitchFamily="66" charset="0"/>
              </a:rPr>
              <a:t> </a:t>
            </a:r>
          </a:p>
          <a:p>
            <a:pPr lvl="0" algn="l">
              <a:lnSpc>
                <a:spcPct val="100000"/>
              </a:lnSpc>
              <a:spcBef>
                <a:spcPct val="20000"/>
              </a:spcBef>
              <a:buClr>
                <a:srgbClr val="F0A22E"/>
              </a:buClr>
              <a:buSzPct val="70000"/>
            </a:pPr>
            <a:endParaRPr lang="en-GB" sz="2200" b="1" dirty="0" smtClean="0">
              <a:latin typeface="Comic Sans MS" panose="030F0702030302020204" pitchFamily="66" charset="0"/>
            </a:endParaRPr>
          </a:p>
          <a:p>
            <a:pPr lvl="0" algn="l">
              <a:lnSpc>
                <a:spcPct val="100000"/>
              </a:lnSpc>
              <a:spcBef>
                <a:spcPct val="20000"/>
              </a:spcBef>
              <a:buClr>
                <a:srgbClr val="F0A22E"/>
              </a:buClr>
              <a:buSzPct val="70000"/>
            </a:pPr>
            <a:endParaRPr lang="en-GB" sz="2200" b="1" dirty="0">
              <a:latin typeface="Comic Sans MS" panose="030F0702030302020204" pitchFamily="66" charset="0"/>
            </a:endParaRPr>
          </a:p>
          <a:p>
            <a:pPr lvl="0" algn="l">
              <a:lnSpc>
                <a:spcPct val="100000"/>
              </a:lnSpc>
              <a:spcBef>
                <a:spcPct val="20000"/>
              </a:spcBef>
              <a:buClr>
                <a:srgbClr val="F0A22E"/>
              </a:buClr>
              <a:buSzPct val="70000"/>
            </a:pPr>
            <a:endParaRPr lang="en-GB" sz="2200" b="1" dirty="0" smtClean="0">
              <a:latin typeface="Comic Sans MS" panose="030F0702030302020204" pitchFamily="66" charset="0"/>
            </a:endParaRPr>
          </a:p>
          <a:p>
            <a:pPr lvl="0" algn="l">
              <a:lnSpc>
                <a:spcPct val="100000"/>
              </a:lnSpc>
              <a:spcBef>
                <a:spcPct val="20000"/>
              </a:spcBef>
              <a:buClr>
                <a:srgbClr val="F0A22E"/>
              </a:buClr>
              <a:buSzPct val="70000"/>
            </a:pPr>
            <a:endParaRPr lang="en-GB" sz="2200" b="1" dirty="0" smtClean="0">
              <a:latin typeface="Comic Sans MS" panose="030F0702030302020204" pitchFamily="66" charset="0"/>
            </a:endParaRPr>
          </a:p>
          <a:p>
            <a:pPr algn="l"/>
            <a:endParaRPr lang="en-GB" b="1" dirty="0" smtClean="0">
              <a:latin typeface="Comic Sans MS" panose="030F0702030302020204" pitchFamily="66" charset="0"/>
            </a:endParaRPr>
          </a:p>
          <a:p>
            <a:pPr algn="l"/>
            <a:endParaRPr lang="en-GB" sz="2000" b="1" dirty="0" smtClean="0">
              <a:latin typeface="Comic Sans MS" panose="030F0702030302020204" pitchFamily="66" charset="0"/>
            </a:endParaRPr>
          </a:p>
          <a:p>
            <a:pPr algn="l"/>
            <a:endParaRPr lang="en-GB" sz="2000" b="1" dirty="0">
              <a:latin typeface="Comic Sans MS" panose="030F0702030302020204" pitchFamily="66" charset="0"/>
            </a:endParaRPr>
          </a:p>
          <a:p>
            <a:pPr algn="l"/>
            <a:endParaRPr lang="en-GB" sz="2000" b="1" dirty="0" smtClean="0">
              <a:latin typeface="Comic Sans MS" panose="030F0702030302020204" pitchFamily="66" charset="0"/>
            </a:endParaRPr>
          </a:p>
          <a:p>
            <a:pPr algn="l"/>
            <a:endParaRPr lang="en-GB" sz="2000" b="1" dirty="0">
              <a:latin typeface="Comic Sans MS" panose="030F0702030302020204" pitchFamily="66" charset="0"/>
            </a:endParaRPr>
          </a:p>
          <a:p>
            <a:pPr algn="l"/>
            <a:endParaRPr lang="en-GB"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5" name="TextBox 4"/>
          <p:cNvSpPr txBox="1"/>
          <p:nvPr/>
        </p:nvSpPr>
        <p:spPr>
          <a:xfrm>
            <a:off x="2377440" y="972403"/>
            <a:ext cx="7115695" cy="523220"/>
          </a:xfrm>
          <a:prstGeom prst="rect">
            <a:avLst/>
          </a:prstGeom>
          <a:noFill/>
        </p:spPr>
        <p:txBody>
          <a:bodyPr wrap="square" rtlCol="0">
            <a:spAutoFit/>
          </a:bodyPr>
          <a:lstStyle/>
          <a:p>
            <a:pPr algn="ctr"/>
            <a:r>
              <a:rPr lang="en-GB" sz="2800" b="1" dirty="0" smtClean="0">
                <a:solidFill>
                  <a:srgbClr val="FF0000"/>
                </a:solidFill>
                <a:latin typeface="Comic Sans MS" panose="030F0702030302020204" pitchFamily="66" charset="0"/>
              </a:rPr>
              <a:t>St. John Henry </a:t>
            </a:r>
            <a:r>
              <a:rPr lang="en-GB" sz="2800" b="1" dirty="0">
                <a:solidFill>
                  <a:srgbClr val="FF0000"/>
                </a:solidFill>
                <a:latin typeface="Comic Sans MS" panose="030F0702030302020204" pitchFamily="66" charset="0"/>
              </a:rPr>
              <a:t>N</a:t>
            </a:r>
            <a:r>
              <a:rPr lang="en-GB" sz="2800" b="1" dirty="0" smtClean="0">
                <a:solidFill>
                  <a:srgbClr val="FF0000"/>
                </a:solidFill>
                <a:latin typeface="Comic Sans MS" panose="030F0702030302020204" pitchFamily="66" charset="0"/>
              </a:rPr>
              <a:t>ewman</a:t>
            </a:r>
            <a:endParaRPr lang="en-GB" sz="2800" b="1" dirty="0">
              <a:solidFill>
                <a:srgbClr val="FF0000"/>
              </a:solidFill>
              <a:latin typeface="Comic Sans MS" panose="030F0702030302020204" pitchFamily="66" charset="0"/>
            </a:endParaRPr>
          </a:p>
        </p:txBody>
      </p:sp>
      <p:sp>
        <p:nvSpPr>
          <p:cNvPr id="10" name="TextBox 9"/>
          <p:cNvSpPr txBox="1"/>
          <p:nvPr/>
        </p:nvSpPr>
        <p:spPr>
          <a:xfrm>
            <a:off x="1384250" y="3401729"/>
            <a:ext cx="10106169" cy="3416320"/>
          </a:xfrm>
          <a:prstGeom prst="rect">
            <a:avLst/>
          </a:prstGeom>
          <a:noFill/>
        </p:spPr>
        <p:txBody>
          <a:bodyPr wrap="square" rtlCol="0">
            <a:spAutoFit/>
          </a:bodyPr>
          <a:lstStyle/>
          <a:p>
            <a:r>
              <a:rPr lang="en-GB" b="1" dirty="0">
                <a:latin typeface="Comic Sans MS" panose="030F0702030302020204" pitchFamily="66" charset="0"/>
              </a:rPr>
              <a:t>Saint John Henry Newman died a Cardinal of the Catholic Church, honoured internationally, but it </a:t>
            </a:r>
            <a:r>
              <a:rPr lang="en-GB" b="1" dirty="0" smtClean="0">
                <a:latin typeface="Comic Sans MS" panose="030F0702030302020204" pitchFamily="66" charset="0"/>
              </a:rPr>
              <a:t>was </a:t>
            </a:r>
            <a:r>
              <a:rPr lang="en-GB" b="1" dirty="0">
                <a:latin typeface="Comic Sans MS" panose="030F0702030302020204" pitchFamily="66" charset="0"/>
              </a:rPr>
              <a:t>his ability to touch and enlighten the hearts of so many, from so many different walks of life, </a:t>
            </a:r>
            <a:r>
              <a:rPr lang="en-GB" b="1" dirty="0" smtClean="0">
                <a:latin typeface="Comic Sans MS" panose="030F0702030302020204" pitchFamily="66" charset="0"/>
              </a:rPr>
              <a:t>that makes him an example to follow. A </a:t>
            </a:r>
            <a:r>
              <a:rPr lang="en-GB" b="1" dirty="0">
                <a:latin typeface="Comic Sans MS" panose="030F0702030302020204" pitchFamily="66" charset="0"/>
              </a:rPr>
              <a:t>deeply spiritual man he was always available to </a:t>
            </a:r>
            <a:r>
              <a:rPr lang="en-GB" b="1" dirty="0" smtClean="0">
                <a:latin typeface="Comic Sans MS" panose="030F0702030302020204" pitchFamily="66" charset="0"/>
              </a:rPr>
              <a:t>people, </a:t>
            </a:r>
            <a:r>
              <a:rPr lang="en-GB" b="1" dirty="0">
                <a:latin typeface="Comic Sans MS" panose="030F0702030302020204" pitchFamily="66" charset="0"/>
              </a:rPr>
              <a:t>rich and </a:t>
            </a:r>
            <a:r>
              <a:rPr lang="en-GB" b="1" dirty="0" smtClean="0">
                <a:latin typeface="Comic Sans MS" panose="030F0702030302020204" pitchFamily="66" charset="0"/>
              </a:rPr>
              <a:t>poor. Newman </a:t>
            </a:r>
            <a:r>
              <a:rPr lang="en-GB" b="1" dirty="0">
                <a:latin typeface="Comic Sans MS" panose="030F0702030302020204" pitchFamily="66" charset="0"/>
              </a:rPr>
              <a:t>visited Bilston during the second cholera </a:t>
            </a:r>
            <a:r>
              <a:rPr lang="en-GB" b="1" dirty="0" smtClean="0">
                <a:latin typeface="Comic Sans MS" panose="030F0702030302020204" pitchFamily="66" charset="0"/>
              </a:rPr>
              <a:t>outbreak of 1849 and ministered to the sick. </a:t>
            </a:r>
            <a:r>
              <a:rPr lang="en-GB" b="1" dirty="0">
                <a:latin typeface="Comic Sans MS" panose="030F0702030302020204" pitchFamily="66" charset="0"/>
              </a:rPr>
              <a:t>H</a:t>
            </a:r>
            <a:r>
              <a:rPr lang="en-GB" b="1" dirty="0" smtClean="0">
                <a:latin typeface="Comic Sans MS" panose="030F0702030302020204" pitchFamily="66" charset="0"/>
              </a:rPr>
              <a:t>is </a:t>
            </a:r>
            <a:r>
              <a:rPr lang="en-GB" b="1" dirty="0">
                <a:latin typeface="Comic Sans MS" panose="030F0702030302020204" pitchFamily="66" charset="0"/>
              </a:rPr>
              <a:t>love of God and the poor was central to his life and </a:t>
            </a:r>
            <a:r>
              <a:rPr lang="en-GB" b="1" dirty="0" smtClean="0">
                <a:latin typeface="Comic Sans MS" panose="030F0702030302020204" pitchFamily="66" charset="0"/>
              </a:rPr>
              <a:t>work. When </a:t>
            </a:r>
            <a:r>
              <a:rPr lang="en-GB" b="1" dirty="0">
                <a:latin typeface="Comic Sans MS" panose="030F0702030302020204" pitchFamily="66" charset="0"/>
              </a:rPr>
              <a:t>he </a:t>
            </a:r>
            <a:r>
              <a:rPr lang="en-GB" b="1" dirty="0" smtClean="0">
                <a:latin typeface="Comic Sans MS" panose="030F0702030302020204" pitchFamily="66" charset="0"/>
              </a:rPr>
              <a:t>died, </a:t>
            </a:r>
            <a:r>
              <a:rPr lang="en-GB" b="1" dirty="0">
                <a:latin typeface="Comic Sans MS" panose="030F0702030302020204" pitchFamily="66" charset="0"/>
              </a:rPr>
              <a:t>the streets of Birmingham were lined with thousands whose lives he had touched and inspired.</a:t>
            </a:r>
          </a:p>
          <a:p>
            <a:endParaRPr lang="en-GB" b="1" i="1" dirty="0" smtClean="0">
              <a:latin typeface="Comic Sans MS" panose="030F0702030302020204" pitchFamily="66" charset="0"/>
            </a:endParaRPr>
          </a:p>
          <a:p>
            <a:r>
              <a:rPr lang="en-GB" b="1" i="1" dirty="0" smtClean="0">
                <a:latin typeface="Comic Sans MS" panose="030F0702030302020204" pitchFamily="66" charset="0"/>
              </a:rPr>
              <a:t> As St John Henry Newman prayed so we pray: </a:t>
            </a:r>
          </a:p>
          <a:p>
            <a:r>
              <a:rPr lang="en-GB" b="1" i="1" dirty="0" smtClean="0">
                <a:latin typeface="Comic Sans MS" panose="030F0702030302020204" pitchFamily="66" charset="0"/>
              </a:rPr>
              <a:t>Lord, Shine </a:t>
            </a:r>
            <a:r>
              <a:rPr lang="en-GB" b="1" i="1" dirty="0">
                <a:latin typeface="Comic Sans MS" panose="030F0702030302020204" pitchFamily="66" charset="0"/>
              </a:rPr>
              <a:t>through me, and be so in me that every soul I come in contact </a:t>
            </a:r>
            <a:r>
              <a:rPr lang="en-GB" b="1" i="1" dirty="0" smtClean="0">
                <a:latin typeface="Comic Sans MS" panose="030F0702030302020204" pitchFamily="66" charset="0"/>
              </a:rPr>
              <a:t>with may </a:t>
            </a:r>
            <a:r>
              <a:rPr lang="en-GB" b="1" i="1" dirty="0">
                <a:latin typeface="Comic Sans MS" panose="030F0702030302020204" pitchFamily="66" charset="0"/>
              </a:rPr>
              <a:t>feel your presence in my soul. </a:t>
            </a:r>
            <a:endParaRPr lang="en-GB" b="1" i="1" dirty="0" smtClean="0">
              <a:latin typeface="Comic Sans MS" panose="030F0702030302020204" pitchFamily="66" charset="0"/>
            </a:endParaRPr>
          </a:p>
          <a:p>
            <a:r>
              <a:rPr lang="en-GB" b="1" i="1" dirty="0" smtClean="0">
                <a:latin typeface="Comic Sans MS" panose="030F0702030302020204" pitchFamily="66" charset="0"/>
              </a:rPr>
              <a:t>Lord, in your mercy….</a:t>
            </a:r>
            <a:r>
              <a:rPr lang="en-GB" b="1" i="1" dirty="0" smtClean="0">
                <a:solidFill>
                  <a:srgbClr val="FF0000"/>
                </a:solidFill>
                <a:latin typeface="Comic Sans MS" panose="030F0702030302020204" pitchFamily="66" charset="0"/>
              </a:rPr>
              <a:t>Hear our prayer</a:t>
            </a:r>
            <a:endParaRPr lang="en-GB" b="1" i="1" dirty="0">
              <a:solidFill>
                <a:srgbClr val="FF0000"/>
              </a:solidFill>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4028723" y="1495623"/>
            <a:ext cx="3898669" cy="1834668"/>
          </a:xfrm>
          <a:prstGeom prst="rect">
            <a:avLst/>
          </a:prstGeom>
        </p:spPr>
      </p:pic>
      <p:pic>
        <p:nvPicPr>
          <p:cNvPr id="4" name="Picture 3"/>
          <p:cNvPicPr>
            <a:picLocks noChangeAspect="1"/>
          </p:cNvPicPr>
          <p:nvPr/>
        </p:nvPicPr>
        <p:blipFill>
          <a:blip r:embed="rId4"/>
          <a:stretch>
            <a:fillRect/>
          </a:stretch>
        </p:blipFill>
        <p:spPr>
          <a:xfrm>
            <a:off x="8894997" y="277399"/>
            <a:ext cx="3297003" cy="2135558"/>
          </a:xfrm>
          <a:prstGeom prst="rect">
            <a:avLst/>
          </a:prstGeom>
        </p:spPr>
      </p:pic>
      <p:pic>
        <p:nvPicPr>
          <p:cNvPr id="819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0840" y="43407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37042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Ascension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hursday</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8" name="TextBox 7"/>
          <p:cNvSpPr txBox="1"/>
          <p:nvPr/>
        </p:nvSpPr>
        <p:spPr>
          <a:xfrm>
            <a:off x="1467377" y="5020532"/>
            <a:ext cx="10285883" cy="2154436"/>
          </a:xfrm>
          <a:prstGeom prst="rect">
            <a:avLst/>
          </a:prstGeom>
          <a:noFill/>
        </p:spPr>
        <p:txBody>
          <a:bodyPr wrap="square" rtlCol="0">
            <a:spAutoFit/>
          </a:bodyPr>
          <a:lstStyle/>
          <a:p>
            <a:endParaRPr lang="en-GB" b="1" dirty="0">
              <a:latin typeface="Comic Sans MS" panose="030F0702030302020204" pitchFamily="66" charset="0"/>
            </a:endParaRPr>
          </a:p>
          <a:p>
            <a:r>
              <a:rPr lang="en-GB" sz="1600" b="1" i="1" dirty="0">
                <a:latin typeface="Comic Sans MS" panose="030F0702030302020204" pitchFamily="66" charset="0"/>
              </a:rPr>
              <a:t>O God of earth and </a:t>
            </a:r>
            <a:r>
              <a:rPr lang="en-GB" sz="1600" b="1" i="1" dirty="0" smtClean="0">
                <a:latin typeface="Comic Sans MS" panose="030F0702030302020204" pitchFamily="66" charset="0"/>
              </a:rPr>
              <a:t>sky, as </a:t>
            </a:r>
            <a:r>
              <a:rPr lang="en-GB" sz="1600" b="1" i="1" dirty="0">
                <a:latin typeface="Comic Sans MS" panose="030F0702030302020204" pitchFamily="66" charset="0"/>
              </a:rPr>
              <a:t>Jesus came among us in Bethlehem to raise us up to heaven,</a:t>
            </a:r>
          </a:p>
          <a:p>
            <a:r>
              <a:rPr lang="en-GB" sz="1600" b="1" i="1" dirty="0">
                <a:latin typeface="Comic Sans MS" panose="030F0702030302020204" pitchFamily="66" charset="0"/>
              </a:rPr>
              <a:t>so today we recall his departing from us at Jerusalem to be in all places.</a:t>
            </a:r>
          </a:p>
          <a:p>
            <a:r>
              <a:rPr lang="en-GB" sz="1600" b="1" i="1" dirty="0">
                <a:latin typeface="Comic Sans MS" panose="030F0702030302020204" pitchFamily="66" charset="0"/>
              </a:rPr>
              <a:t>Though he is hidden from our </a:t>
            </a:r>
            <a:r>
              <a:rPr lang="en-GB" sz="1600" b="1" i="1" dirty="0" smtClean="0">
                <a:latin typeface="Comic Sans MS" panose="030F0702030302020204" pitchFamily="66" charset="0"/>
              </a:rPr>
              <a:t>sight, enable </a:t>
            </a:r>
            <a:r>
              <a:rPr lang="en-GB" sz="1600" b="1" i="1" dirty="0">
                <a:latin typeface="Comic Sans MS" panose="030F0702030302020204" pitchFamily="66" charset="0"/>
              </a:rPr>
              <a:t>us to </a:t>
            </a:r>
            <a:r>
              <a:rPr lang="en-GB" sz="1600" b="1" i="1" dirty="0" smtClean="0">
                <a:latin typeface="Comic Sans MS" panose="030F0702030302020204" pitchFamily="66" charset="0"/>
              </a:rPr>
              <a:t>continue His work by </a:t>
            </a:r>
            <a:r>
              <a:rPr lang="en-GB" sz="1600" b="1" i="1" dirty="0">
                <a:latin typeface="Comic Sans MS" panose="030F0702030302020204" pitchFamily="66" charset="0"/>
              </a:rPr>
              <a:t>the power and grace of the Holy </a:t>
            </a:r>
            <a:r>
              <a:rPr lang="en-GB" sz="1600" b="1" i="1" dirty="0" smtClean="0">
                <a:latin typeface="Comic Sans MS" panose="030F0702030302020204" pitchFamily="66" charset="0"/>
              </a:rPr>
              <a:t>Spirit.</a:t>
            </a:r>
            <a:endParaRPr lang="en-GB" sz="1600" b="1" i="1" dirty="0">
              <a:latin typeface="Comic Sans MS" panose="030F0702030302020204" pitchFamily="66" charset="0"/>
            </a:endParaRPr>
          </a:p>
          <a:p>
            <a:r>
              <a:rPr lang="en-GB" sz="1600" b="1" i="1" dirty="0" err="1" smtClean="0">
                <a:latin typeface="Comic Sans MS" panose="030F0702030302020204" pitchFamily="66" charset="0"/>
              </a:rPr>
              <a:t>Lord,in</a:t>
            </a:r>
            <a:r>
              <a:rPr lang="en-GB" sz="1600" b="1" i="1" dirty="0" smtClean="0">
                <a:latin typeface="Comic Sans MS" panose="030F0702030302020204" pitchFamily="66" charset="0"/>
              </a:rPr>
              <a:t> your mercy….</a:t>
            </a:r>
            <a:r>
              <a:rPr lang="en-GB" sz="1600" b="1" i="1" dirty="0" smtClean="0">
                <a:solidFill>
                  <a:srgbClr val="FF0000"/>
                </a:solidFill>
                <a:latin typeface="Comic Sans MS" panose="030F0702030302020204" pitchFamily="66" charset="0"/>
              </a:rPr>
              <a:t>Hear our prayer</a:t>
            </a:r>
          </a:p>
          <a:p>
            <a:endParaRPr lang="en-GB" b="1" i="1" dirty="0">
              <a:latin typeface="Comic Sans MS" panose="030F0702030302020204" pitchFamily="66" charset="0"/>
            </a:endParaRPr>
          </a:p>
          <a:p>
            <a:endParaRPr lang="en-GB" b="1" dirty="0">
              <a:latin typeface="Comic Sans MS" panose="030F0702030302020204" pitchFamily="66" charset="0"/>
            </a:endParaRPr>
          </a:p>
        </p:txBody>
      </p:sp>
      <p:pic>
        <p:nvPicPr>
          <p:cNvPr id="2" name="Picture 1"/>
          <p:cNvPicPr>
            <a:picLocks noChangeAspect="1"/>
          </p:cNvPicPr>
          <p:nvPr/>
        </p:nvPicPr>
        <p:blipFill>
          <a:blip r:embed="rId3"/>
          <a:stretch>
            <a:fillRect/>
          </a:stretch>
        </p:blipFill>
        <p:spPr>
          <a:xfrm>
            <a:off x="10046022" y="332509"/>
            <a:ext cx="2145978" cy="1390008"/>
          </a:xfrm>
          <a:prstGeom prst="rect">
            <a:avLst/>
          </a:prstGeom>
        </p:spPr>
      </p:pic>
      <p:pic>
        <p:nvPicPr>
          <p:cNvPr id="4" name="Picture 3"/>
          <p:cNvPicPr>
            <a:picLocks noChangeAspect="1"/>
          </p:cNvPicPr>
          <p:nvPr/>
        </p:nvPicPr>
        <p:blipFill>
          <a:blip r:embed="rId4"/>
          <a:stretch>
            <a:fillRect/>
          </a:stretch>
        </p:blipFill>
        <p:spPr>
          <a:xfrm>
            <a:off x="4164676" y="1144981"/>
            <a:ext cx="3936309" cy="1968155"/>
          </a:xfrm>
          <a:prstGeom prst="rect">
            <a:avLst/>
          </a:prstGeom>
        </p:spPr>
      </p:pic>
      <p:sp>
        <p:nvSpPr>
          <p:cNvPr id="7" name="Rectangle 6"/>
          <p:cNvSpPr/>
          <p:nvPr/>
        </p:nvSpPr>
        <p:spPr>
          <a:xfrm>
            <a:off x="1384250" y="3263108"/>
            <a:ext cx="10602703" cy="2554545"/>
          </a:xfrm>
          <a:prstGeom prst="rect">
            <a:avLst/>
          </a:prstGeom>
        </p:spPr>
        <p:txBody>
          <a:bodyPr wrap="square">
            <a:spAutoFit/>
          </a:bodyPr>
          <a:lstStyle/>
          <a:p>
            <a:r>
              <a:rPr lang="en-GB" sz="1600" b="1" dirty="0">
                <a:latin typeface="Comic Sans MS" panose="030F0702030302020204" pitchFamily="66" charset="0"/>
              </a:rPr>
              <a:t>Ascension Day is traditionally celebrated </a:t>
            </a:r>
            <a:r>
              <a:rPr lang="en-GB" sz="1600" b="1" dirty="0" smtClean="0">
                <a:latin typeface="Comic Sans MS" panose="030F0702030302020204" pitchFamily="66" charset="0"/>
              </a:rPr>
              <a:t>on the </a:t>
            </a:r>
            <a:r>
              <a:rPr lang="en-GB" sz="1600" b="1" dirty="0">
                <a:latin typeface="Comic Sans MS" panose="030F0702030302020204" pitchFamily="66" charset="0"/>
              </a:rPr>
              <a:t>40th day after Easter </a:t>
            </a:r>
            <a:r>
              <a:rPr lang="en-GB" sz="1600" b="1" dirty="0" smtClean="0">
                <a:latin typeface="Comic Sans MS" panose="030F0702030302020204" pitchFamily="66" charset="0"/>
              </a:rPr>
              <a:t>Sunday. It commemorates Jesus’ ascension </a:t>
            </a:r>
            <a:r>
              <a:rPr lang="en-GB" sz="1600" b="1" dirty="0">
                <a:latin typeface="Comic Sans MS" panose="030F0702030302020204" pitchFamily="66" charset="0"/>
              </a:rPr>
              <a:t>into </a:t>
            </a:r>
            <a:r>
              <a:rPr lang="en-GB" sz="1600" b="1" dirty="0" smtClean="0">
                <a:latin typeface="Comic Sans MS" panose="030F0702030302020204" pitchFamily="66" charset="0"/>
              </a:rPr>
              <a:t>heaven. 40 </a:t>
            </a:r>
            <a:r>
              <a:rPr lang="en-GB" sz="1600" b="1" dirty="0">
                <a:latin typeface="Comic Sans MS" panose="030F0702030302020204" pitchFamily="66" charset="0"/>
              </a:rPr>
              <a:t>days after the resurrection, Jesus and his disciples went to </a:t>
            </a:r>
            <a:r>
              <a:rPr lang="en-GB" sz="1600" b="1" dirty="0" smtClean="0">
                <a:latin typeface="Comic Sans MS" panose="030F0702030302020204" pitchFamily="66" charset="0"/>
              </a:rPr>
              <a:t>the Mount </a:t>
            </a:r>
            <a:r>
              <a:rPr lang="en-GB" sz="1600" b="1" dirty="0">
                <a:latin typeface="Comic Sans MS" panose="030F0702030302020204" pitchFamily="66" charset="0"/>
              </a:rPr>
              <a:t>of </a:t>
            </a:r>
            <a:r>
              <a:rPr lang="en-GB" sz="1600" b="1" dirty="0" smtClean="0">
                <a:latin typeface="Comic Sans MS" panose="030F0702030302020204" pitchFamily="66" charset="0"/>
              </a:rPr>
              <a:t>Olives, </a:t>
            </a:r>
            <a:r>
              <a:rPr lang="en-GB" sz="1600" b="1" dirty="0">
                <a:latin typeface="Comic Sans MS" panose="030F0702030302020204" pitchFamily="66" charset="0"/>
              </a:rPr>
              <a:t>near Jerusalem. The Bible says Jesus promised the disciples that they would soon receive the Holy Spirit, and asked them to remain in Jerusalem until the Spirit had come. As he blessed them he began to ascend into heaven to take his seat at the right hand of God. The Ascension is meaningful to Christians as it signifies the end of </a:t>
            </a:r>
            <a:r>
              <a:rPr lang="en-GB" sz="1600" b="1" dirty="0" smtClean="0">
                <a:latin typeface="Comic Sans MS" panose="030F0702030302020204" pitchFamily="66" charset="0"/>
              </a:rPr>
              <a:t>Jesus’ </a:t>
            </a:r>
            <a:r>
              <a:rPr lang="en-GB" sz="1600" b="1" dirty="0">
                <a:latin typeface="Comic Sans MS" panose="030F0702030302020204" pitchFamily="66" charset="0"/>
              </a:rPr>
              <a:t>work on </a:t>
            </a:r>
            <a:r>
              <a:rPr lang="en-GB" sz="1600" b="1" dirty="0" smtClean="0">
                <a:latin typeface="Comic Sans MS" panose="030F0702030302020204" pitchFamily="66" charset="0"/>
              </a:rPr>
              <a:t>earth </a:t>
            </a:r>
            <a:r>
              <a:rPr lang="en-GB" sz="1600" b="1" dirty="0">
                <a:latin typeface="Comic Sans MS" panose="030F0702030302020204" pitchFamily="66" charset="0"/>
              </a:rPr>
              <a:t>and allowed him to prepare a place for followers in </a:t>
            </a:r>
            <a:r>
              <a:rPr lang="en-GB" sz="1600" b="1" dirty="0" smtClean="0">
                <a:latin typeface="Comic Sans MS" panose="030F0702030302020204" pitchFamily="66" charset="0"/>
              </a:rPr>
              <a:t>heaven while sending His Spirit to help us continue His work on earth.</a:t>
            </a:r>
            <a:endParaRPr lang="en-GB" sz="1600" b="1" dirty="0">
              <a:latin typeface="Comic Sans MS" panose="030F0702030302020204" pitchFamily="66" charset="0"/>
            </a:endParaRPr>
          </a:p>
          <a:p>
            <a:endParaRPr lang="en-GB" sz="1600" b="1" dirty="0">
              <a:latin typeface="Comic Sans MS" panose="030F0702030302020204" pitchFamily="66" charset="0"/>
            </a:endParaRPr>
          </a:p>
          <a:p>
            <a:endParaRPr lang="en-GB" sz="1600" b="1" dirty="0">
              <a:latin typeface="Comic Sans MS" panose="030F0702030302020204" pitchFamily="66" charset="0"/>
            </a:endParaRPr>
          </a:p>
          <a:p>
            <a:endParaRPr lang="en-GB" sz="1600" b="1" dirty="0">
              <a:latin typeface="Comic Sans MS" panose="030F0702030302020204" pitchFamily="66" charset="0"/>
            </a:endParaRPr>
          </a:p>
        </p:txBody>
      </p:sp>
      <p:pic>
        <p:nvPicPr>
          <p:cNvPr id="921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088" y="459890"/>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69194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Friday: We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Reflect Together </a:t>
            </a:r>
          </a:p>
        </p:txBody>
      </p:sp>
      <p:sp>
        <p:nvSpPr>
          <p:cNvPr id="13" name="Title 5"/>
          <p:cNvSpPr txBox="1">
            <a:spLocks/>
          </p:cNvSpPr>
          <p:nvPr/>
        </p:nvSpPr>
        <p:spPr>
          <a:xfrm rot="5400000">
            <a:off x="-2457544" y="3019794"/>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0" name="TextBox 9"/>
          <p:cNvSpPr txBox="1"/>
          <p:nvPr/>
        </p:nvSpPr>
        <p:spPr>
          <a:xfrm>
            <a:off x="1625674" y="4946073"/>
            <a:ext cx="8815086" cy="338554"/>
          </a:xfrm>
          <a:prstGeom prst="rect">
            <a:avLst/>
          </a:prstGeom>
          <a:noFill/>
        </p:spPr>
        <p:txBody>
          <a:bodyPr wrap="square" rtlCol="0">
            <a:spAutoFit/>
          </a:bodyPr>
          <a:lstStyle/>
          <a:p>
            <a:endParaRPr lang="en-GB" sz="1600" b="1" i="1" dirty="0">
              <a:latin typeface="Comic Sans MS" panose="030F0702030302020204" pitchFamily="66" charset="0"/>
            </a:endParaRPr>
          </a:p>
        </p:txBody>
      </p:sp>
      <p:pic>
        <p:nvPicPr>
          <p:cNvPr id="2" name="Picture 1"/>
          <p:cNvPicPr>
            <a:picLocks noChangeAspect="1"/>
          </p:cNvPicPr>
          <p:nvPr/>
        </p:nvPicPr>
        <p:blipFill>
          <a:blip r:embed="rId3"/>
          <a:stretch>
            <a:fillRect/>
          </a:stretch>
        </p:blipFill>
        <p:spPr>
          <a:xfrm>
            <a:off x="10266218" y="332509"/>
            <a:ext cx="1961004" cy="1270195"/>
          </a:xfrm>
          <a:prstGeom prst="rect">
            <a:avLst/>
          </a:prstGeom>
        </p:spPr>
      </p:pic>
      <p:pic>
        <p:nvPicPr>
          <p:cNvPr id="5" name="Picture 4"/>
          <p:cNvPicPr>
            <a:picLocks noChangeAspect="1"/>
          </p:cNvPicPr>
          <p:nvPr/>
        </p:nvPicPr>
        <p:blipFill>
          <a:blip r:embed="rId4"/>
          <a:stretch>
            <a:fillRect/>
          </a:stretch>
        </p:blipFill>
        <p:spPr>
          <a:xfrm>
            <a:off x="1546366" y="1728537"/>
            <a:ext cx="3672176" cy="4753866"/>
          </a:xfrm>
          <a:prstGeom prst="rect">
            <a:avLst/>
          </a:prstGeom>
        </p:spPr>
      </p:pic>
      <p:sp>
        <p:nvSpPr>
          <p:cNvPr id="12" name="TextBox 11"/>
          <p:cNvSpPr txBox="1"/>
          <p:nvPr/>
        </p:nvSpPr>
        <p:spPr>
          <a:xfrm>
            <a:off x="5384247" y="1728537"/>
            <a:ext cx="6560469" cy="5632311"/>
          </a:xfrm>
          <a:prstGeom prst="rect">
            <a:avLst/>
          </a:prstGeom>
          <a:noFill/>
        </p:spPr>
        <p:txBody>
          <a:bodyPr wrap="square" rtlCol="0">
            <a:spAutoFit/>
          </a:bodyPr>
          <a:lstStyle/>
          <a:p>
            <a:r>
              <a:rPr lang="en-GB" sz="1400" b="1" dirty="0" smtClean="0">
                <a:latin typeface="Comic Sans MS" panose="030F0702030302020204" pitchFamily="66" charset="0"/>
              </a:rPr>
              <a:t>The Golden Rule is not just a Christian teaching but is present in all religions.</a:t>
            </a:r>
          </a:p>
          <a:p>
            <a:endParaRPr lang="en-GB" sz="1400" b="1" dirty="0" smtClean="0">
              <a:latin typeface="Comic Sans MS" panose="030F0702030302020204" pitchFamily="66" charset="0"/>
            </a:endParaRPr>
          </a:p>
          <a:p>
            <a:r>
              <a:rPr lang="en-GB" sz="1400" b="1" dirty="0" smtClean="0">
                <a:latin typeface="Comic Sans MS" panose="030F0702030302020204" pitchFamily="66" charset="0"/>
              </a:rPr>
              <a:t>Sikhism teaches that, “I am a stranger to no one and no one is a stranger to me. I am a friend to all”.</a:t>
            </a:r>
          </a:p>
          <a:p>
            <a:endParaRPr lang="en-GB" sz="1400" b="1" dirty="0">
              <a:latin typeface="Comic Sans MS" panose="030F0702030302020204" pitchFamily="66" charset="0"/>
            </a:endParaRPr>
          </a:p>
          <a:p>
            <a:r>
              <a:rPr lang="en-GB" sz="1400" b="1" dirty="0" smtClean="0">
                <a:latin typeface="Comic Sans MS" panose="030F0702030302020204" pitchFamily="66" charset="0"/>
              </a:rPr>
              <a:t>Hinduism states: “Do not do to others what would cause pain if done to you”.</a:t>
            </a:r>
          </a:p>
          <a:p>
            <a:endParaRPr lang="en-GB" sz="1400" b="1" dirty="0">
              <a:latin typeface="Comic Sans MS" panose="030F0702030302020204" pitchFamily="66" charset="0"/>
            </a:endParaRPr>
          </a:p>
          <a:p>
            <a:r>
              <a:rPr lang="en-GB" sz="1400" b="1" dirty="0" smtClean="0">
                <a:latin typeface="Comic Sans MS" panose="030F0702030302020204" pitchFamily="66" charset="0"/>
              </a:rPr>
              <a:t>Islam teaches: “Not one of you truly believes until you wish for others what you wish for yourself”.</a:t>
            </a:r>
          </a:p>
          <a:p>
            <a:endParaRPr lang="en-GB" sz="1400" b="1" dirty="0">
              <a:latin typeface="Comic Sans MS" panose="030F0702030302020204" pitchFamily="66" charset="0"/>
            </a:endParaRPr>
          </a:p>
          <a:p>
            <a:r>
              <a:rPr lang="en-GB" sz="1400" b="1" dirty="0" smtClean="0">
                <a:latin typeface="Comic Sans MS" panose="030F0702030302020204" pitchFamily="66" charset="0"/>
              </a:rPr>
              <a:t>Judaism states: “What is hateful to you, do not do to your neighbour”.</a:t>
            </a:r>
          </a:p>
          <a:p>
            <a:endParaRPr lang="en-GB" sz="1600" b="1" dirty="0">
              <a:latin typeface="Comic Sans MS" panose="030F0702030302020204" pitchFamily="66" charset="0"/>
            </a:endParaRPr>
          </a:p>
          <a:p>
            <a:r>
              <a:rPr lang="en-GB" sz="1400" b="1" i="1" dirty="0">
                <a:latin typeface="Comic Sans MS" panose="030F0702030302020204" pitchFamily="66" charset="0"/>
              </a:rPr>
              <a:t>Lord, </a:t>
            </a:r>
            <a:r>
              <a:rPr lang="en-GB" sz="1400" b="1" i="1" dirty="0" smtClean="0">
                <a:latin typeface="Comic Sans MS" panose="030F0702030302020204" pitchFamily="66" charset="0"/>
              </a:rPr>
              <a:t>help us to </a:t>
            </a:r>
            <a:r>
              <a:rPr lang="en-GB" sz="1400" b="1" i="1" dirty="0">
                <a:latin typeface="Comic Sans MS" panose="030F0702030302020204" pitchFamily="66" charset="0"/>
              </a:rPr>
              <a:t>place </a:t>
            </a:r>
            <a:r>
              <a:rPr lang="en-GB" sz="1400" b="1" i="1" dirty="0" smtClean="0">
                <a:latin typeface="Comic Sans MS" panose="030F0702030302020204" pitchFamily="66" charset="0"/>
              </a:rPr>
              <a:t>ourselves </a:t>
            </a:r>
            <a:r>
              <a:rPr lang="en-GB" sz="1400" b="1" i="1" dirty="0">
                <a:latin typeface="Comic Sans MS" panose="030F0702030302020204" pitchFamily="66" charset="0"/>
              </a:rPr>
              <a:t>in the shoes of another </a:t>
            </a:r>
            <a:r>
              <a:rPr lang="en-GB" sz="1400" b="1" i="1" dirty="0" smtClean="0">
                <a:latin typeface="Comic Sans MS" panose="030F0702030302020204" pitchFamily="66" charset="0"/>
              </a:rPr>
              <a:t>person and show understanding and compassion towards them.</a:t>
            </a:r>
          </a:p>
          <a:p>
            <a:r>
              <a:rPr lang="en-GB" sz="1400" b="1" i="1" dirty="0" smtClean="0">
                <a:latin typeface="Comic Sans MS" panose="030F0702030302020204" pitchFamily="66" charset="0"/>
              </a:rPr>
              <a:t>Lord, in your mercy…Hear our prayer</a:t>
            </a:r>
          </a:p>
          <a:p>
            <a:endParaRPr lang="en-GB" sz="1400" b="1" i="1" dirty="0">
              <a:latin typeface="Comic Sans MS" panose="030F0702030302020204" pitchFamily="66" charset="0"/>
            </a:endParaRPr>
          </a:p>
          <a:p>
            <a:r>
              <a:rPr lang="en-GB" sz="1400" b="1" i="1" dirty="0">
                <a:latin typeface="Comic Sans MS" panose="030F0702030302020204" pitchFamily="66" charset="0"/>
              </a:rPr>
              <a:t>Lord, </a:t>
            </a:r>
            <a:r>
              <a:rPr lang="en-GB" sz="1400" b="1" i="1" dirty="0" smtClean="0">
                <a:latin typeface="Comic Sans MS" panose="030F0702030302020204" pitchFamily="66" charset="0"/>
              </a:rPr>
              <a:t>help us not to be </a:t>
            </a:r>
            <a:r>
              <a:rPr lang="en-GB" sz="1400" b="1" i="1" dirty="0">
                <a:latin typeface="Comic Sans MS" panose="030F0702030302020204" pitchFamily="66" charset="0"/>
              </a:rPr>
              <a:t>blind to the needs and troubles of others. </a:t>
            </a:r>
            <a:r>
              <a:rPr lang="en-GB" sz="1400" b="1" i="1" dirty="0" smtClean="0">
                <a:latin typeface="Comic Sans MS" panose="030F0702030302020204" pitchFamily="66" charset="0"/>
              </a:rPr>
              <a:t>Let us look </a:t>
            </a:r>
            <a:r>
              <a:rPr lang="en-GB" sz="1400" b="1" i="1" dirty="0">
                <a:latin typeface="Comic Sans MS" panose="030F0702030302020204" pitchFamily="66" charset="0"/>
              </a:rPr>
              <a:t>to help even before </a:t>
            </a:r>
            <a:r>
              <a:rPr lang="en-GB" sz="1400" b="1" i="1" dirty="0" smtClean="0">
                <a:latin typeface="Comic Sans MS" panose="030F0702030302020204" pitchFamily="66" charset="0"/>
              </a:rPr>
              <a:t>we are </a:t>
            </a:r>
            <a:r>
              <a:rPr lang="en-GB" sz="1400" b="1" i="1" dirty="0">
                <a:latin typeface="Comic Sans MS" panose="030F0702030302020204" pitchFamily="66" charset="0"/>
              </a:rPr>
              <a:t>asked</a:t>
            </a:r>
            <a:r>
              <a:rPr lang="en-GB" sz="1400" b="1" i="1" dirty="0" smtClean="0">
                <a:latin typeface="Comic Sans MS" panose="030F0702030302020204" pitchFamily="66" charset="0"/>
              </a:rPr>
              <a:t>.</a:t>
            </a:r>
          </a:p>
          <a:p>
            <a:r>
              <a:rPr lang="en-GB" sz="1400" b="1" i="1" dirty="0" smtClean="0">
                <a:latin typeface="Comic Sans MS" panose="030F0702030302020204" pitchFamily="66" charset="0"/>
              </a:rPr>
              <a:t>Lord, in your mercy….hear our prayer</a:t>
            </a:r>
            <a:endParaRPr lang="en-GB" sz="1400" b="1" dirty="0">
              <a:latin typeface="Comic Sans MS" panose="030F0702030302020204" pitchFamily="66" charset="0"/>
            </a:endParaRPr>
          </a:p>
          <a:p>
            <a:endParaRPr lang="en-GB" sz="1600" b="1" dirty="0">
              <a:latin typeface="Comic Sans MS" panose="030F0702030302020204" pitchFamily="66" charset="0"/>
            </a:endParaRPr>
          </a:p>
          <a:p>
            <a:endParaRPr lang="en-GB" sz="1600" b="1" dirty="0" smtClean="0">
              <a:latin typeface="Comic Sans MS" panose="030F0702030302020204" pitchFamily="66" charset="0"/>
            </a:endParaRPr>
          </a:p>
          <a:p>
            <a:endParaRPr lang="en-GB" sz="1600" b="1" dirty="0">
              <a:latin typeface="Comic Sans MS" panose="030F0702030302020204" pitchFamily="66" charset="0"/>
            </a:endParaRPr>
          </a:p>
          <a:p>
            <a:endParaRPr lang="en-GB" sz="1600" b="1" dirty="0">
              <a:latin typeface="Comic Sans MS" panose="030F0702030302020204" pitchFamily="66" charset="0"/>
            </a:endParaRPr>
          </a:p>
        </p:txBody>
      </p:sp>
      <p:pic>
        <p:nvPicPr>
          <p:cNvPr id="1024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3350"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61547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440575"/>
            <a:ext cx="10923037" cy="595123"/>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Going Forth</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257327" cy="2216532"/>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970383" y="1392952"/>
            <a:ext cx="11221617" cy="3626918"/>
          </a:xfrm>
        </p:spPr>
        <p:txBody>
          <a:bodyPr>
            <a:normAutofit fontScale="92500" lnSpcReduction="20000"/>
          </a:bodyPr>
          <a:lstStyle/>
          <a:p>
            <a:pPr algn="l"/>
            <a:endParaRPr lang="en-GB" dirty="0" smtClean="0">
              <a:latin typeface="Arial Rounded MT Bold" panose="020F0704030504030204" pitchFamily="34" charset="0"/>
            </a:endParaRPr>
          </a:p>
          <a:p>
            <a:pPr algn="l"/>
            <a:endParaRPr lang="en-GB" dirty="0">
              <a:latin typeface="Arial Rounded MT Bold" panose="020F0704030504030204" pitchFamily="34" charset="0"/>
            </a:endParaRPr>
          </a:p>
          <a:p>
            <a:pPr algn="l"/>
            <a:r>
              <a:rPr lang="en-GB" dirty="0" smtClean="0">
                <a:latin typeface="Arial Rounded MT Bold" panose="020F0704030504030204" pitchFamily="34" charset="0"/>
              </a:rPr>
              <a:t>Let us say the Morning Offering together:</a:t>
            </a:r>
          </a:p>
          <a:p>
            <a:pPr algn="l"/>
            <a:endParaRPr lang="en-GB" dirty="0">
              <a:latin typeface="Arial Rounded MT Bold" panose="020F0704030504030204" pitchFamily="34" charset="0"/>
            </a:endParaRPr>
          </a:p>
          <a:p>
            <a:pPr algn="l"/>
            <a:r>
              <a:rPr lang="en-GB" dirty="0" smtClean="0">
                <a:latin typeface="Arial Rounded MT Bold" panose="020F0704030504030204" pitchFamily="34" charset="0"/>
              </a:rPr>
              <a:t>Loving God, as I begin this day </a:t>
            </a:r>
          </a:p>
          <a:p>
            <a:pPr algn="l"/>
            <a:r>
              <a:rPr lang="en-GB" dirty="0" smtClean="0">
                <a:latin typeface="Arial Rounded MT Bold" panose="020F0704030504030204" pitchFamily="34" charset="0"/>
              </a:rPr>
              <a:t>help me to live my life to the best of my ability,</a:t>
            </a:r>
          </a:p>
          <a:p>
            <a:pPr algn="l"/>
            <a:r>
              <a:rPr lang="en-GB" dirty="0" smtClean="0">
                <a:latin typeface="Arial Rounded MT Bold" panose="020F0704030504030204" pitchFamily="34" charset="0"/>
              </a:rPr>
              <a:t>To be open to those who need me,</a:t>
            </a:r>
          </a:p>
          <a:p>
            <a:pPr algn="l"/>
            <a:r>
              <a:rPr lang="en-GB" dirty="0" smtClean="0">
                <a:latin typeface="Arial Rounded MT Bold" panose="020F0704030504030204" pitchFamily="34" charset="0"/>
              </a:rPr>
              <a:t>To respond to those who love me,</a:t>
            </a:r>
          </a:p>
          <a:p>
            <a:pPr algn="l"/>
            <a:r>
              <a:rPr lang="en-GB" dirty="0" smtClean="0">
                <a:latin typeface="Arial Rounded MT Bold" panose="020F0704030504030204" pitchFamily="34" charset="0"/>
              </a:rPr>
              <a:t>To forgive those who hurt me, and,</a:t>
            </a:r>
          </a:p>
          <a:p>
            <a:pPr algn="l"/>
            <a:r>
              <a:rPr lang="en-GB" dirty="0" smtClean="0">
                <a:latin typeface="Arial Rounded MT Bold" panose="020F0704030504030204" pitchFamily="34" charset="0"/>
              </a:rPr>
              <a:t>To appreciate the world in which I live.  Amen</a:t>
            </a: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smtClean="0">
              <a:ln>
                <a:noFill/>
              </a:ln>
              <a:solidFill>
                <a:prstClr val="black"/>
              </a:solidFill>
              <a:effectLst/>
              <a:uLnTx/>
              <a:uFillTx/>
              <a:latin typeface="Arial Rounded MT Bold" panose="020F0704030504030204" pitchFamily="34" charset="0"/>
              <a:ea typeface="+mn-ea"/>
              <a:cs typeface="+mn-cs"/>
            </a:endParaRPr>
          </a:p>
        </p:txBody>
      </p:sp>
      <p:pic>
        <p:nvPicPr>
          <p:cNvPr id="2" name="Picture 1"/>
          <p:cNvPicPr>
            <a:picLocks noChangeAspect="1"/>
          </p:cNvPicPr>
          <p:nvPr/>
        </p:nvPicPr>
        <p:blipFill>
          <a:blip r:embed="rId5"/>
          <a:stretch>
            <a:fillRect/>
          </a:stretch>
        </p:blipFill>
        <p:spPr>
          <a:xfrm>
            <a:off x="7834881" y="1265806"/>
            <a:ext cx="4171140" cy="4608052"/>
          </a:xfrm>
          <a:prstGeom prst="rect">
            <a:avLst/>
          </a:prstGeom>
        </p:spPr>
      </p:pic>
      <p:pic>
        <p:nvPicPr>
          <p:cNvPr id="1126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9140" y="497456"/>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48912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algn="l"/>
            <a:r>
              <a:rPr lang="en-GB" b="1" u="sng" dirty="0" smtClean="0">
                <a:solidFill>
                  <a:srgbClr val="5E7AF1"/>
                </a:solidFill>
                <a:latin typeface="Arial Rounded MT Bold" panose="020F0704030504030204" pitchFamily="34" charset="0"/>
              </a:rPr>
              <a:t>Opening Hymn: </a:t>
            </a:r>
            <a:r>
              <a:rPr lang="en-GB" dirty="0" smtClean="0">
                <a:latin typeface="Arial Rounded MT Bold" panose="020F0704030504030204" pitchFamily="34" charset="0"/>
              </a:rPr>
              <a:t>Walk in the light of the Lord</a:t>
            </a:r>
            <a:endParaRPr lang="en-GB" dirty="0">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Golden Rule</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5" name="Picture 4"/>
          <p:cNvPicPr>
            <a:picLocks noChangeAspect="1"/>
          </p:cNvPicPr>
          <p:nvPr/>
        </p:nvPicPr>
        <p:blipFill>
          <a:blip r:embed="rId3"/>
          <a:stretch>
            <a:fillRect/>
          </a:stretch>
        </p:blipFill>
        <p:spPr>
          <a:xfrm>
            <a:off x="9860580" y="1181111"/>
            <a:ext cx="2145440" cy="1388226"/>
          </a:xfrm>
          <a:prstGeom prst="rect">
            <a:avLst/>
          </a:prstGeom>
        </p:spPr>
      </p:pic>
      <p:pic>
        <p:nvPicPr>
          <p:cNvPr id="4098" name="Picture 2" descr="LOVE ONE ANOTHER, AS I HAVE LOVED YOU - YouTub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5966" y="2112101"/>
            <a:ext cx="6106924" cy="4580194"/>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088" y="49126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957001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2728</TotalTime>
  <Words>1281</Words>
  <Application>Microsoft Office PowerPoint</Application>
  <PresentationFormat>Custom</PresentationFormat>
  <Paragraphs>92</Paragraphs>
  <Slides>11</Slides>
  <Notes>0</Notes>
  <HiddenSlides>0</HiddenSlides>
  <MMClips>0</MMClips>
  <ScaleCrop>false</ScaleCrop>
  <HeadingPairs>
    <vt:vector size="4" baseType="variant">
      <vt:variant>
        <vt:lpstr>Theme</vt:lpstr>
      </vt:variant>
      <vt:variant>
        <vt:i4>3</vt:i4>
      </vt:variant>
      <vt:variant>
        <vt:lpstr>Slide Titles</vt:lpstr>
      </vt:variant>
      <vt:variant>
        <vt:i4>11</vt:i4>
      </vt:variant>
    </vt:vector>
  </HeadingPairs>
  <TitlesOfParts>
    <vt:vector size="14" baseType="lpstr">
      <vt:lpstr>Office Theme</vt:lpstr>
      <vt:lpstr>1_Office Theme</vt:lpstr>
      <vt:lpstr>2_Office Theme</vt:lpstr>
      <vt:lpstr>Gather: The Golden Rule    </vt:lpstr>
      <vt:lpstr>Gather: The Golden Rule    </vt:lpstr>
      <vt:lpstr>Gather: The Golden Rule    </vt:lpstr>
      <vt:lpstr>Gather:           The Golden Rule</vt:lpstr>
      <vt:lpstr>           The Word of the Lord</vt:lpstr>
      <vt:lpstr>Response to the Word of God</vt:lpstr>
      <vt:lpstr> We Reflect Together </vt:lpstr>
      <vt:lpstr>Ascension Thursday</vt:lpstr>
      <vt:lpstr>Friday: We Reflect Together </vt:lpstr>
      <vt:lpstr>       Going Forth</vt:lpstr>
      <vt:lpstr>Gather: The Golden Rule    </vt:lpstr>
    </vt:vector>
  </TitlesOfParts>
  <Company>St Thomas More Catholic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Morning Prayer</dc:title>
  <dc:creator>James Churm</dc:creator>
  <cp:lastModifiedBy>Dawn</cp:lastModifiedBy>
  <cp:revision>252</cp:revision>
  <dcterms:created xsi:type="dcterms:W3CDTF">2019-09-03T07:58:14Z</dcterms:created>
  <dcterms:modified xsi:type="dcterms:W3CDTF">2023-01-07T18:37:55Z</dcterms:modified>
</cp:coreProperties>
</file>