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305" r:id="rId3"/>
    <p:sldId id="306" r:id="rId4"/>
    <p:sldId id="307" r:id="rId5"/>
    <p:sldId id="308" r:id="rId6"/>
    <p:sldId id="309"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E6596-A060-2C0C-DE94-914A60EA56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7E4756F-DF48-0F4D-ED6D-7EC6C43AFD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A4BC47-2287-56B3-EADF-3F14A4B6138A}"/>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5" name="Footer Placeholder 4">
            <a:extLst>
              <a:ext uri="{FF2B5EF4-FFF2-40B4-BE49-F238E27FC236}">
                <a16:creationId xmlns:a16="http://schemas.microsoft.com/office/drawing/2014/main" id="{5439CCB4-AD21-958B-C43E-A26A01B1DA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4482B1-AAFB-1454-F839-EAFD3C95DB77}"/>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3960507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927F0-3DE0-DEF0-0719-CD9799103B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BAAB4C-636A-5430-CDDD-ED1D264BC6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EB5776-FF96-30CD-99A2-52D8B20262D5}"/>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5" name="Footer Placeholder 4">
            <a:extLst>
              <a:ext uri="{FF2B5EF4-FFF2-40B4-BE49-F238E27FC236}">
                <a16:creationId xmlns:a16="http://schemas.microsoft.com/office/drawing/2014/main" id="{511158C2-D564-8ABF-ACD6-CFA00EEC23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ABBC7A-8A98-47EC-42C8-40A4B02BADBC}"/>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789238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FE9B4-AFA6-ED29-7ADE-36C54D18579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4FE4DE-2096-3DAB-80C2-0512EE9747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76A68F-FFD0-A1EE-04ED-7349D4963483}"/>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5" name="Footer Placeholder 4">
            <a:extLst>
              <a:ext uri="{FF2B5EF4-FFF2-40B4-BE49-F238E27FC236}">
                <a16:creationId xmlns:a16="http://schemas.microsoft.com/office/drawing/2014/main" id="{358F67B7-71E0-2043-94EA-D50880AB07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2378A9-2B86-8946-C053-7E5792D4B502}"/>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4066667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63960-2438-68CC-DAD8-01666F896E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F43C84-0440-F919-708D-9369329CA5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0773F1-8AA1-2511-0623-9F2756A2788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48C93A3-864F-A7EE-D73C-41DA14F8225A}"/>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6" name="Footer Placeholder 5">
            <a:extLst>
              <a:ext uri="{FF2B5EF4-FFF2-40B4-BE49-F238E27FC236}">
                <a16:creationId xmlns:a16="http://schemas.microsoft.com/office/drawing/2014/main" id="{B82F2B77-9A01-40A6-985A-A2C4F323F6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EF9079-2050-07CD-65CD-8BDB34231831}"/>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2033116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0BDC2-8A89-2DCC-2E50-0FA0D4B1EA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72CECF-1535-B078-7946-6D49F98303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0EC26C-BA15-0620-2E38-0691119CBD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63BC79F-0896-2F97-E342-0A1CB54FE9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1BE7708-0DD5-73E5-945B-024CCF13DD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EA3E3E5-C345-808F-EF74-CACCA627DDEE}"/>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8" name="Footer Placeholder 7">
            <a:extLst>
              <a:ext uri="{FF2B5EF4-FFF2-40B4-BE49-F238E27FC236}">
                <a16:creationId xmlns:a16="http://schemas.microsoft.com/office/drawing/2014/main" id="{95034114-E9E1-48A7-84C0-1BC3F5617B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FBE492D-BD0B-1F1F-B3B4-8A46F5024794}"/>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2842193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25632-C1CB-EE3E-505A-96E6873819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42D6940-0FCE-C3C4-9925-78D3BD701808}"/>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4" name="Footer Placeholder 3">
            <a:extLst>
              <a:ext uri="{FF2B5EF4-FFF2-40B4-BE49-F238E27FC236}">
                <a16:creationId xmlns:a16="http://schemas.microsoft.com/office/drawing/2014/main" id="{52798A6D-631E-E1AE-C4BE-72C73440BDA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DD3E3C3-F56D-7945-F35A-435B3B2FCC39}"/>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3247944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F82B6C-FD95-EB5C-0D4F-C8EFBB176B43}"/>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3" name="Footer Placeholder 2">
            <a:extLst>
              <a:ext uri="{FF2B5EF4-FFF2-40B4-BE49-F238E27FC236}">
                <a16:creationId xmlns:a16="http://schemas.microsoft.com/office/drawing/2014/main" id="{DC8DE3C7-ED06-1094-ED0C-308DE6DF245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80E67DB-CA15-869F-932A-FA7B63A2755C}"/>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1319616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6DDD1-FF2D-F4C2-1E77-676AC9C57C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23BC63-0CB0-41BA-CC99-4A792F8EAC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300389E-0991-D3E0-71C0-54580DBEC9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3329CC-76CD-B46D-8E21-D891495008E6}"/>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6" name="Footer Placeholder 5">
            <a:extLst>
              <a:ext uri="{FF2B5EF4-FFF2-40B4-BE49-F238E27FC236}">
                <a16:creationId xmlns:a16="http://schemas.microsoft.com/office/drawing/2014/main" id="{EDB4FFD7-DA85-C7A9-29CE-494E8D9CC6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290724-E162-89DC-438C-ECD216812420}"/>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2225008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C36CF-6889-E13F-8C2F-C142544EC7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08C80E-6A29-088A-3988-A2DA6BA1D1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14F78E-0FC3-B973-6545-B394A8BBA7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D64C9A-EEE5-4DB7-175E-149036441A35}"/>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6" name="Footer Placeholder 5">
            <a:extLst>
              <a:ext uri="{FF2B5EF4-FFF2-40B4-BE49-F238E27FC236}">
                <a16:creationId xmlns:a16="http://schemas.microsoft.com/office/drawing/2014/main" id="{A28C2303-751F-EB47-8CFF-805D1D0008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6EFBC3-AD79-DF79-26F6-16F12B2B3911}"/>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2469700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E2B7-3B65-3059-6905-99B2E76B0E8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9A72C2-F979-4A74-1FEE-0CAEE4BE5FF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18DBB9-2DCF-2E8D-58B5-4E1039C82944}"/>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5" name="Footer Placeholder 4">
            <a:extLst>
              <a:ext uri="{FF2B5EF4-FFF2-40B4-BE49-F238E27FC236}">
                <a16:creationId xmlns:a16="http://schemas.microsoft.com/office/drawing/2014/main" id="{84C64E4A-F3B5-7F07-3864-808A72C07A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87AA61-EEAE-B67C-69DF-558039A1A6DA}"/>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326466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83495E-90E0-6AE5-0A82-E9AA951D220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F6F5B6-3013-FCD2-AB07-433543F3D1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B0F5B3-8486-D680-9641-64A6BCD10868}"/>
              </a:ext>
            </a:extLst>
          </p:cNvPr>
          <p:cNvSpPr>
            <a:spLocks noGrp="1"/>
          </p:cNvSpPr>
          <p:nvPr>
            <p:ph type="dt" sz="half" idx="10"/>
          </p:nvPr>
        </p:nvSpPr>
        <p:spPr/>
        <p:txBody>
          <a:bodyPr/>
          <a:lstStyle/>
          <a:p>
            <a:fld id="{057AB62E-9B14-412B-A21A-7639A95A1533}" type="datetimeFigureOut">
              <a:rPr lang="en-GB" smtClean="0"/>
              <a:t>17/11/2022</a:t>
            </a:fld>
            <a:endParaRPr lang="en-GB"/>
          </a:p>
        </p:txBody>
      </p:sp>
      <p:sp>
        <p:nvSpPr>
          <p:cNvPr id="5" name="Footer Placeholder 4">
            <a:extLst>
              <a:ext uri="{FF2B5EF4-FFF2-40B4-BE49-F238E27FC236}">
                <a16:creationId xmlns:a16="http://schemas.microsoft.com/office/drawing/2014/main" id="{EA2E17F8-5B6A-D537-D7E2-891C4D25BC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3ADAC2-A574-3BD3-023A-ACA73EDEADCB}"/>
              </a:ext>
            </a:extLst>
          </p:cNvPr>
          <p:cNvSpPr>
            <a:spLocks noGrp="1"/>
          </p:cNvSpPr>
          <p:nvPr>
            <p:ph type="sldNum" sz="quarter" idx="12"/>
          </p:nvPr>
        </p:nvSpPr>
        <p:spPr/>
        <p:txBody>
          <a:bodyPr/>
          <a:lstStyle/>
          <a:p>
            <a:fld id="{9700AAC8-3189-4EEC-AD6E-4ED98412937A}" type="slidenum">
              <a:rPr lang="en-GB" smtClean="0"/>
              <a:t>‹#›</a:t>
            </a:fld>
            <a:endParaRPr lang="en-GB"/>
          </a:p>
        </p:txBody>
      </p:sp>
    </p:spTree>
    <p:extLst>
      <p:ext uri="{BB962C8B-B14F-4D97-AF65-F5344CB8AC3E}">
        <p14:creationId xmlns:p14="http://schemas.microsoft.com/office/powerpoint/2010/main" val="1982015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4971A3-F6F5-EE0F-A100-6F3DC0C91F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086360-5A7C-B924-1595-10131B0BA7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E03FC9-E1ED-6803-5C34-4A8C894806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7AB62E-9B14-412B-A21A-7639A95A1533}" type="datetimeFigureOut">
              <a:rPr lang="en-GB" smtClean="0"/>
              <a:t>17/11/2022</a:t>
            </a:fld>
            <a:endParaRPr lang="en-GB"/>
          </a:p>
        </p:txBody>
      </p:sp>
      <p:sp>
        <p:nvSpPr>
          <p:cNvPr id="5" name="Footer Placeholder 4">
            <a:extLst>
              <a:ext uri="{FF2B5EF4-FFF2-40B4-BE49-F238E27FC236}">
                <a16:creationId xmlns:a16="http://schemas.microsoft.com/office/drawing/2014/main" id="{AE732375-98CD-020A-7C84-A77E922BC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1E84941-1E91-56B8-4169-25DF40954D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00AAC8-3189-4EEC-AD6E-4ED98412937A}" type="slidenum">
              <a:rPr lang="en-GB" smtClean="0"/>
              <a:t>‹#›</a:t>
            </a:fld>
            <a:endParaRPr lang="en-GB"/>
          </a:p>
        </p:txBody>
      </p:sp>
    </p:spTree>
    <p:extLst>
      <p:ext uri="{BB962C8B-B14F-4D97-AF65-F5344CB8AC3E}">
        <p14:creationId xmlns:p14="http://schemas.microsoft.com/office/powerpoint/2010/main" val="28832108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url?sa=i&amp;rct=j&amp;q=&amp;esrc=s&amp;frm=1&amp;source=images&amp;cd=&amp;cad=rja&amp;docid=i10zxVRnLs7DMM&amp;tbnid=mNLNKizV7YyVoM:&amp;ved=0CAUQjRw&amp;url=http://www.blessedmotherchurch.com/sacraments.php&amp;ei=QBt4Ut65OIe60QWZ3IHwCQ&amp;bvm=bv.55819444,d.d2k&amp;psig=AFQjCNEL-CSXP0ztsZKYhiFGCtvxEIEKFg&amp;ust=1383689355015063"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uk/url?sa=i&amp;rct=j&amp;q=&amp;esrc=s&amp;frm=1&amp;source=images&amp;cd=&amp;cad=rja&amp;docid=bG6jUw38MVDykM&amp;tbnid=s8gHpKcrMoIgxM:&amp;ved=0CAUQjRw&amp;url=http://old.post-gazette.com/localnews/20000625priest2.asp&amp;ei=jxp4UtzOJMrY0QWXp4D4Dg&amp;bvm=bv.55819444,d.d2k&amp;psig=AFQjCNHK6J9rVh4oK0od7wrlswkLMleegQ&amp;ust=138368922508834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06090"/>
          </a:xfrm>
        </p:spPr>
        <p:txBody>
          <a:bodyPr>
            <a:normAutofit/>
          </a:bodyPr>
          <a:lstStyle/>
          <a:p>
            <a:r>
              <a:rPr lang="en-GB" dirty="0"/>
              <a:t>Read Church’s Story 3 Pages 80-83</a:t>
            </a:r>
          </a:p>
        </p:txBody>
      </p:sp>
      <p:sp>
        <p:nvSpPr>
          <p:cNvPr id="3" name="Content Placeholder 2"/>
          <p:cNvSpPr>
            <a:spLocks noGrp="1"/>
          </p:cNvSpPr>
          <p:nvPr>
            <p:ph idx="1"/>
          </p:nvPr>
        </p:nvSpPr>
        <p:spPr/>
        <p:txBody>
          <a:bodyPr/>
          <a:lstStyle/>
          <a:p>
            <a:endParaRPr lang="en-GB"/>
          </a:p>
        </p:txBody>
      </p:sp>
      <p:pic>
        <p:nvPicPr>
          <p:cNvPr id="4" name="Picture 10" descr="http://www.blessedmotherchurch.com/images/sacrament_lgcrop.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740" y="1124744"/>
            <a:ext cx="9173210" cy="5733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257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9100" y="149226"/>
            <a:ext cx="2946400" cy="403225"/>
          </a:xfrm>
        </p:spPr>
        <p:txBody>
          <a:bodyPr/>
          <a:lstStyle/>
          <a:p>
            <a:r>
              <a:rPr lang="en-US" altLang="en-US" sz="2000">
                <a:latin typeface="Century Gothic" pitchFamily="34" charset="0"/>
              </a:rPr>
              <a:t>The Calling.</a:t>
            </a:r>
          </a:p>
        </p:txBody>
      </p:sp>
      <p:sp>
        <p:nvSpPr>
          <p:cNvPr id="4" name="Text Placeholder 3"/>
          <p:cNvSpPr>
            <a:spLocks noGrp="1"/>
          </p:cNvSpPr>
          <p:nvPr>
            <p:ph type="body" sz="half" idx="2"/>
          </p:nvPr>
        </p:nvSpPr>
        <p:spPr>
          <a:xfrm>
            <a:off x="1689100" y="801688"/>
            <a:ext cx="6495132" cy="5765800"/>
          </a:xfrm>
        </p:spPr>
        <p:txBody>
          <a:bodyPr>
            <a:noAutofit/>
          </a:bodyPr>
          <a:lstStyle/>
          <a:p>
            <a:pPr>
              <a:defRPr/>
            </a:pPr>
            <a:r>
              <a:rPr sz="2000" dirty="0">
                <a:latin typeface="Century Gothic"/>
                <a:cs typeface="Century Gothic"/>
              </a:rPr>
              <a:t>When a man feels that God is calling him to be a priest, he will need to pray and seek guidance from an experienced priest, who will  see if he is serious about the choice and suitable for taking on such a great responsibility. </a:t>
            </a:r>
          </a:p>
          <a:p>
            <a:pPr>
              <a:defRPr/>
            </a:pPr>
            <a:endParaRPr sz="2000" dirty="0">
              <a:latin typeface="Century Gothic"/>
              <a:cs typeface="Century Gothic"/>
            </a:endParaRPr>
          </a:p>
          <a:p>
            <a:pPr>
              <a:defRPr/>
            </a:pPr>
            <a:r>
              <a:rPr sz="2000" dirty="0">
                <a:latin typeface="Century Gothic"/>
                <a:cs typeface="Century Gothic"/>
              </a:rPr>
              <a:t>If the man still feels that God is calling him, he will need to be accepted by a Bishop, then he will begin many years of training in a seminary. </a:t>
            </a:r>
          </a:p>
          <a:p>
            <a:pPr>
              <a:defRPr/>
            </a:pPr>
            <a:endParaRPr sz="2000" dirty="0">
              <a:latin typeface="Century Gothic"/>
              <a:cs typeface="Century Gothic"/>
            </a:endParaRPr>
          </a:p>
          <a:p>
            <a:pPr>
              <a:defRPr/>
            </a:pPr>
            <a:r>
              <a:rPr sz="2000" dirty="0">
                <a:latin typeface="Century Gothic"/>
                <a:cs typeface="Century Gothic"/>
              </a:rPr>
              <a:t>He will pray, learn more about his Faith, communicate the Good News and have experience of living and serving in the parish community. </a:t>
            </a:r>
          </a:p>
          <a:p>
            <a:pPr>
              <a:defRPr/>
            </a:pPr>
            <a:endParaRPr sz="2000" dirty="0">
              <a:latin typeface="Century Gothic"/>
              <a:cs typeface="Century Gothic"/>
            </a:endParaRPr>
          </a:p>
          <a:p>
            <a:pPr>
              <a:defRPr/>
            </a:pPr>
            <a:r>
              <a:rPr sz="2000" dirty="0">
                <a:latin typeface="Century Gothic"/>
                <a:cs typeface="Century Gothic"/>
              </a:rPr>
              <a:t>At the end of the training, he will make promises of celibacy and obedience to their bishop. </a:t>
            </a:r>
          </a:p>
        </p:txBody>
      </p:sp>
      <p:pic>
        <p:nvPicPr>
          <p:cNvPr id="6" name="Picture 5" descr="Screen Shot 2012-10-18 at 10.31.4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0298" y="952495"/>
            <a:ext cx="1871989" cy="3793898"/>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8453957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1000"/>
                                        <p:tgtEl>
                                          <p:spTgt spid="4">
                                            <p:txEl>
                                              <p:pRg st="0" end="0"/>
                                            </p:txEl>
                                          </p:spTgt>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Effect transition="in" filter="wipe(left)">
                                      <p:cBhvr>
                                        <p:cTn id="11" dur="1000"/>
                                        <p:tgtEl>
                                          <p:spTgt spid="4">
                                            <p:txEl>
                                              <p:pRg st="2" end="2"/>
                                            </p:txEl>
                                          </p:spTgt>
                                        </p:tgtEl>
                                      </p:cBhvr>
                                    </p:animEffect>
                                  </p:childTnLst>
                                </p:cTn>
                              </p:par>
                            </p:childTnLst>
                          </p:cTn>
                        </p:par>
                        <p:par>
                          <p:cTn id="12" fill="hold" nodeType="afterGroup">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Effect transition="in" filter="wipe(left)">
                                      <p:cBhvr>
                                        <p:cTn id="15" dur="1000"/>
                                        <p:tgtEl>
                                          <p:spTgt spid="4">
                                            <p:txEl>
                                              <p:pRg st="4" end="4"/>
                                            </p:txEl>
                                          </p:spTgt>
                                        </p:tgtEl>
                                      </p:cBhvr>
                                    </p:animEffect>
                                  </p:childTnLst>
                                </p:cTn>
                              </p:par>
                            </p:childTnLst>
                          </p:cTn>
                        </p:par>
                        <p:par>
                          <p:cTn id="16" fill="hold" nodeType="afterGroup">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wipe(left)">
                                      <p:cBhvr>
                                        <p:cTn id="19" dur="1000"/>
                                        <p:tgtEl>
                                          <p:spTgt spid="4">
                                            <p:txEl>
                                              <p:pRg st="6" end="6"/>
                                            </p:txEl>
                                          </p:spTgt>
                                        </p:tgtEl>
                                      </p:cBhvr>
                                    </p:animEffect>
                                  </p:childTnLst>
                                </p:cTn>
                              </p:par>
                            </p:childTnLst>
                          </p:cTn>
                        </p:par>
                        <p:par>
                          <p:cTn id="20" fill="hold" nodeType="afterGroup">
                            <p:stCondLst>
                              <p:cond delay="4000"/>
                            </p:stCondLst>
                            <p:childTnLst>
                              <p:par>
                                <p:cTn id="21" presetID="26" presetClass="emph" presetSubtype="0" fill="hold" grpId="0" nodeType="afterEffect">
                                  <p:stCondLst>
                                    <p:cond delay="0"/>
                                  </p:stCondLst>
                                  <p:childTnLst>
                                    <p:animEffect transition="out" filter="fade">
                                      <p:cBhvr>
                                        <p:cTn id="22" dur="500" tmFilter="0, 0; .2, .5; .8, .5; 1, 0"/>
                                        <p:tgtEl>
                                          <p:spTgt spid="2"/>
                                        </p:tgtEl>
                                      </p:cBhvr>
                                    </p:animEffect>
                                    <p:animScale>
                                      <p:cBhvr>
                                        <p:cTn id="23" dur="250" autoRev="1" fill="hold"/>
                                        <p:tgtEl>
                                          <p:spTgt spid="2"/>
                                        </p:tgtEl>
                                      </p:cBhvr>
                                      <p:by x="105000" y="105000"/>
                                    </p:animScale>
                                  </p:childTnLst>
                                </p:cTn>
                              </p:par>
                            </p:childTnLst>
                          </p:cTn>
                        </p:par>
                        <p:par>
                          <p:cTn id="24" fill="hold" nodeType="afterGroup">
                            <p:stCondLst>
                              <p:cond delay="4500"/>
                            </p:stCondLst>
                            <p:childTnLst>
                              <p:par>
                                <p:cTn id="25" presetID="53" presetClass="entr" presetSubtype="16"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8464" y="228600"/>
            <a:ext cx="2967037" cy="584200"/>
          </a:xfrm>
        </p:spPr>
        <p:txBody>
          <a:bodyPr/>
          <a:lstStyle/>
          <a:p>
            <a:r>
              <a:rPr lang="en-US" altLang="en-US">
                <a:latin typeface="Century Gothic" pitchFamily="34" charset="0"/>
              </a:rPr>
              <a:t>Holy Orders.</a:t>
            </a:r>
          </a:p>
        </p:txBody>
      </p:sp>
      <p:sp>
        <p:nvSpPr>
          <p:cNvPr id="4" name="Text Placeholder 3"/>
          <p:cNvSpPr>
            <a:spLocks noGrp="1"/>
          </p:cNvSpPr>
          <p:nvPr>
            <p:ph type="body" sz="half" idx="2"/>
          </p:nvPr>
        </p:nvSpPr>
        <p:spPr>
          <a:xfrm>
            <a:off x="1668463" y="1060451"/>
            <a:ext cx="8604001" cy="4773613"/>
          </a:xfrm>
        </p:spPr>
        <p:txBody>
          <a:bodyPr wrap="square" numCol="1" anchor="t" anchorCtr="0" compatLnSpc="1">
            <a:prstTxWarp prst="textNoShape">
              <a:avLst/>
            </a:prstTxWarp>
          </a:bodyPr>
          <a:lstStyle/>
          <a:p>
            <a:r>
              <a:rPr altLang="en-US" sz="2000" dirty="0">
                <a:latin typeface="Century Gothic" pitchFamily="34" charset="0"/>
                <a:ea typeface="MS PGothic" pitchFamily="34" charset="-128"/>
              </a:rPr>
              <a:t>At the end of his training, if the man is still committed to being a priest and is sure God is calling him to this life and if the bishop accepts him, he will be ordained – that is he receives the sacrament of Holy Orders or Ordination.</a:t>
            </a:r>
          </a:p>
          <a:p>
            <a:endParaRPr altLang="en-US" sz="2000" dirty="0">
              <a:latin typeface="Century Gothic" pitchFamily="34" charset="0"/>
              <a:ea typeface="MS PGothic" pitchFamily="34" charset="-128"/>
            </a:endParaRPr>
          </a:p>
          <a:p>
            <a:r>
              <a:rPr altLang="en-US" sz="2000" dirty="0">
                <a:latin typeface="Century Gothic" pitchFamily="34" charset="0"/>
                <a:ea typeface="MS PGothic" pitchFamily="34" charset="-128"/>
              </a:rPr>
              <a:t>This sacrament is celebrated during Mass and it is the bishop who ordains. The man being ordained is called an ‘ordinand’. The ordinand’s family and friends gather for the celebration. </a:t>
            </a:r>
          </a:p>
          <a:p>
            <a:endParaRPr altLang="en-US" dirty="0">
              <a:latin typeface="Century Gothic" pitchFamily="34" charset="0"/>
              <a:ea typeface="MS PGothic" pitchFamily="34" charset="-128"/>
            </a:endParaRPr>
          </a:p>
        </p:txBody>
      </p:sp>
      <p:pic>
        <p:nvPicPr>
          <p:cNvPr id="5" name="Picture 4" descr="Screen Shot 2012-10-18 at 10.35.5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9536" y="4148076"/>
            <a:ext cx="3902996" cy="2156421"/>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5" descr="Screen Shot 2012-10-18 at 12.14.1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78765">
            <a:off x="6363667" y="4210327"/>
            <a:ext cx="3982560" cy="2031918"/>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8050486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1000"/>
                                        <p:tgtEl>
                                          <p:spTgt spid="4">
                                            <p:txEl>
                                              <p:pRg st="0" end="0"/>
                                            </p:txEl>
                                          </p:spTgt>
                                        </p:tgtEl>
                                      </p:cBhvr>
                                    </p:animEffect>
                                  </p:childTnLst>
                                </p:cTn>
                              </p:par>
                            </p:childTnLst>
                          </p:cTn>
                        </p:par>
                        <p:par>
                          <p:cTn id="12" fill="hold" nodeType="afterGroup">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left)">
                                      <p:cBhvr>
                                        <p:cTn id="15" dur="1000"/>
                                        <p:tgtEl>
                                          <p:spTgt spid="4">
                                            <p:txEl>
                                              <p:pRg st="2" end="2"/>
                                            </p:txEl>
                                          </p:spTgt>
                                        </p:tgtEl>
                                      </p:cBhvr>
                                    </p:animEffect>
                                  </p:childTnLst>
                                </p:cTn>
                              </p:par>
                              <p:par>
                                <p:cTn id="16" presetID="5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childTnLst>
                          </p:cTn>
                        </p:par>
                        <p:par>
                          <p:cTn id="21" fill="hold" nodeType="afterGroup">
                            <p:stCondLst>
                              <p:cond delay="2500"/>
                            </p:stCondLst>
                            <p:childTnLst>
                              <p:par>
                                <p:cTn id="22" presetID="53" presetClass="entr" presetSubtype="16"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0226" y="228600"/>
            <a:ext cx="2835275" cy="573088"/>
          </a:xfrm>
        </p:spPr>
        <p:txBody>
          <a:bodyPr>
            <a:normAutofit fontScale="90000"/>
          </a:bodyPr>
          <a:lstStyle/>
          <a:p>
            <a:pPr>
              <a:defRPr/>
            </a:pPr>
            <a:r>
              <a:rPr lang="en-US" dirty="0">
                <a:latin typeface="Century Gothic"/>
                <a:ea typeface="+mj-ea"/>
                <a:cs typeface="Century Gothic"/>
              </a:rPr>
              <a:t>Gospel and Litany.</a:t>
            </a:r>
          </a:p>
        </p:txBody>
      </p:sp>
      <p:sp>
        <p:nvSpPr>
          <p:cNvPr id="4" name="Text Placeholder 3"/>
          <p:cNvSpPr>
            <a:spLocks noGrp="1"/>
          </p:cNvSpPr>
          <p:nvPr>
            <p:ph type="body" sz="half" idx="2"/>
          </p:nvPr>
        </p:nvSpPr>
        <p:spPr>
          <a:xfrm>
            <a:off x="1802681" y="785913"/>
            <a:ext cx="8400231" cy="4708525"/>
          </a:xfrm>
        </p:spPr>
        <p:txBody>
          <a:bodyPr>
            <a:normAutofit/>
          </a:bodyPr>
          <a:lstStyle/>
          <a:p>
            <a:pPr>
              <a:defRPr/>
            </a:pPr>
            <a:r>
              <a:rPr sz="2000" dirty="0">
                <a:latin typeface="Century Gothic"/>
                <a:cs typeface="Century Gothic"/>
              </a:rPr>
              <a:t>After the Gospel and homily, the ordinand is called forward from the parish family to stand in front of the bishop who asks him if he has freely chosen to be ordained and will promise to be a good and faithful priest. </a:t>
            </a:r>
          </a:p>
          <a:p>
            <a:pPr>
              <a:defRPr/>
            </a:pPr>
            <a:endParaRPr sz="2000" dirty="0">
              <a:latin typeface="Century Gothic"/>
              <a:cs typeface="Century Gothic"/>
            </a:endParaRPr>
          </a:p>
          <a:p>
            <a:pPr>
              <a:defRPr/>
            </a:pPr>
            <a:r>
              <a:rPr sz="2000" dirty="0">
                <a:latin typeface="Century Gothic"/>
                <a:cs typeface="Century Gothic"/>
              </a:rPr>
              <a:t>The ordinand lies flat on the ground in front of the altar while the Litany of the Saints is sung. </a:t>
            </a:r>
          </a:p>
        </p:txBody>
      </p:sp>
      <p:pic>
        <p:nvPicPr>
          <p:cNvPr id="5" name="Picture 4" descr="Screen Shot 2012-10-18 at 10.32.5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692300">
            <a:off x="5164419" y="3380606"/>
            <a:ext cx="5271895" cy="2849212"/>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5" descr="Screen Shot 2012-10-18 at 10.36.56.png"/>
          <p:cNvPicPr>
            <a:picLocks noChangeAspect="1"/>
          </p:cNvPicPr>
          <p:nvPr/>
        </p:nvPicPr>
        <p:blipFill rotWithShape="1">
          <a:blip r:embed="rId3">
            <a:extLst>
              <a:ext uri="{28A0092B-C50C-407E-A947-70E740481C1C}">
                <a14:useLocalDpi xmlns:a14="http://schemas.microsoft.com/office/drawing/2010/main" val="0"/>
              </a:ext>
            </a:extLst>
          </a:blip>
          <a:srcRect l="12025" r="36886"/>
          <a:stretch/>
        </p:blipFill>
        <p:spPr>
          <a:xfrm>
            <a:off x="1991545" y="3467695"/>
            <a:ext cx="3074585" cy="3102299"/>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8048117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1000"/>
                                        <p:tgtEl>
                                          <p:spTgt spid="4">
                                            <p:txEl>
                                              <p:pRg st="0" end="0"/>
                                            </p:txEl>
                                          </p:spTgt>
                                        </p:tgtEl>
                                      </p:cBhvr>
                                    </p:animEffect>
                                  </p:childTnLst>
                                </p:cTn>
                              </p:par>
                            </p:childTnLst>
                          </p:cTn>
                        </p:par>
                        <p:par>
                          <p:cTn id="12" fill="hold" nodeType="afterGroup">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left)">
                                      <p:cBhvr>
                                        <p:cTn id="15" dur="1000"/>
                                        <p:tgtEl>
                                          <p:spTgt spid="4">
                                            <p:txEl>
                                              <p:pRg st="2" end="2"/>
                                            </p:txEl>
                                          </p:spTgt>
                                        </p:tgtEl>
                                      </p:cBhvr>
                                    </p:animEffect>
                                  </p:childTnLst>
                                </p:cTn>
                              </p:par>
                              <p:par>
                                <p:cTn id="16" presetID="5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par>
                          <p:cTn id="21" fill="hold" nodeType="afterGroup">
                            <p:stCondLst>
                              <p:cond delay="2500"/>
                            </p:stCondLst>
                            <p:childTnLst>
                              <p:par>
                                <p:cTn id="22" presetID="53"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6238" y="228600"/>
            <a:ext cx="2989262" cy="819150"/>
          </a:xfrm>
        </p:spPr>
        <p:txBody>
          <a:bodyPr>
            <a:normAutofit fontScale="90000"/>
          </a:bodyPr>
          <a:lstStyle/>
          <a:p>
            <a:pPr>
              <a:defRPr/>
            </a:pPr>
            <a:r>
              <a:rPr lang="en-US" dirty="0">
                <a:latin typeface="Century Gothic"/>
                <a:ea typeface="+mj-ea"/>
                <a:cs typeface="Century Gothic"/>
              </a:rPr>
              <a:t>The Laying on of Hands.</a:t>
            </a:r>
          </a:p>
        </p:txBody>
      </p:sp>
      <p:sp>
        <p:nvSpPr>
          <p:cNvPr id="4" name="Text Placeholder 3"/>
          <p:cNvSpPr>
            <a:spLocks noGrp="1"/>
          </p:cNvSpPr>
          <p:nvPr>
            <p:ph type="body" sz="half" idx="2"/>
          </p:nvPr>
        </p:nvSpPr>
        <p:spPr>
          <a:xfrm>
            <a:off x="1646238" y="1158876"/>
            <a:ext cx="8914258" cy="5089525"/>
          </a:xfrm>
        </p:spPr>
        <p:txBody>
          <a:bodyPr>
            <a:normAutofit/>
          </a:bodyPr>
          <a:lstStyle/>
          <a:p>
            <a:pPr>
              <a:defRPr/>
            </a:pPr>
            <a:r>
              <a:rPr sz="1800" b="1" dirty="0">
                <a:latin typeface="Century Gothic"/>
                <a:cs typeface="Century Gothic"/>
              </a:rPr>
              <a:t>The bishop lays his hands on the head of the ordinand and prays the prayer of consecration (a prayer asking God to bless and make holy the ordinand, to help him be a faithful witness and co-worker with the bishop.) </a:t>
            </a:r>
          </a:p>
          <a:p>
            <a:pPr>
              <a:defRPr/>
            </a:pPr>
            <a:endParaRPr sz="1800" b="1" dirty="0">
              <a:latin typeface="Century Gothic"/>
              <a:cs typeface="Century Gothic"/>
            </a:endParaRPr>
          </a:p>
          <a:p>
            <a:pPr>
              <a:defRPr/>
            </a:pPr>
            <a:r>
              <a:rPr sz="1800" b="1" dirty="0">
                <a:latin typeface="Century Gothic"/>
                <a:cs typeface="Century Gothic"/>
              </a:rPr>
              <a:t>The man is now ordained as a priest. </a:t>
            </a:r>
          </a:p>
          <a:p>
            <a:pPr>
              <a:defRPr/>
            </a:pPr>
            <a:endParaRPr sz="1800" b="1" dirty="0">
              <a:latin typeface="Century Gothic"/>
              <a:cs typeface="Century Gothic"/>
            </a:endParaRPr>
          </a:p>
          <a:p>
            <a:pPr>
              <a:defRPr/>
            </a:pPr>
            <a:r>
              <a:rPr sz="1800" b="1" dirty="0">
                <a:latin typeface="Century Gothic"/>
                <a:cs typeface="Century Gothic"/>
              </a:rPr>
              <a:t>The newly ordained priest receives his stole, (the garment that goes round his neck) and the chasuble, which is the top </a:t>
            </a:r>
            <a:r>
              <a:rPr sz="1800" b="1" dirty="0" err="1">
                <a:latin typeface="Century Gothic"/>
                <a:cs typeface="Century Gothic"/>
              </a:rPr>
              <a:t>coloured</a:t>
            </a:r>
            <a:r>
              <a:rPr sz="1800" b="1" dirty="0">
                <a:latin typeface="Century Gothic"/>
                <a:cs typeface="Century Gothic"/>
              </a:rPr>
              <a:t> vestment worn for the celebration of Mass.</a:t>
            </a:r>
          </a:p>
          <a:p>
            <a:pPr>
              <a:defRPr/>
            </a:pPr>
            <a:endParaRPr dirty="0">
              <a:latin typeface="Century Gothic"/>
              <a:cs typeface="Century Gothic"/>
            </a:endParaRPr>
          </a:p>
        </p:txBody>
      </p:sp>
      <p:pic>
        <p:nvPicPr>
          <p:cNvPr id="5" name="Picture 4" descr="Screen Shot 2012-10-18 at 10.30.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9536" y="4437112"/>
            <a:ext cx="3247414" cy="2116580"/>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5" descr="Screen Shot 2012-10-18 at 10.42.5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44678">
            <a:off x="6852485" y="4368100"/>
            <a:ext cx="3619447" cy="2037046"/>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Picture 6" descr="Screen Shot 2012-10-18 at 10.35.18.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59218" y="5301208"/>
            <a:ext cx="2561777" cy="1418200"/>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180902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3000"/>
                            </p:stCondLst>
                            <p:childTnLst>
                              <p:par>
                                <p:cTn id="5" presetID="26" presetClass="emph" presetSubtype="0" fill="hold" grpId="0" nodeType="after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par>
                          <p:cTn id="8" fill="hold" nodeType="afterGroup">
                            <p:stCondLst>
                              <p:cond delay="3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1000"/>
                                        <p:tgtEl>
                                          <p:spTgt spid="4">
                                            <p:txEl>
                                              <p:pRg st="0" end="0"/>
                                            </p:txEl>
                                          </p:spTgt>
                                        </p:tgtEl>
                                      </p:cBhvr>
                                    </p:animEffect>
                                  </p:childTnLst>
                                </p:cTn>
                              </p:par>
                            </p:childTnLst>
                          </p:cTn>
                        </p:par>
                        <p:par>
                          <p:cTn id="12" fill="hold" nodeType="afterGroup">
                            <p:stCondLst>
                              <p:cond delay="4500"/>
                            </p:stCondLst>
                            <p:childTnLst>
                              <p:par>
                                <p:cTn id="13" presetID="22" presetClass="entr" presetSubtype="8"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left)">
                                      <p:cBhvr>
                                        <p:cTn id="15" dur="1000"/>
                                        <p:tgtEl>
                                          <p:spTgt spid="4">
                                            <p:txEl>
                                              <p:pRg st="2" end="2"/>
                                            </p:txEl>
                                          </p:spTgt>
                                        </p:tgtEl>
                                      </p:cBhvr>
                                    </p:animEffect>
                                  </p:childTnLst>
                                </p:cTn>
                              </p:par>
                            </p:childTnLst>
                          </p:cTn>
                        </p:par>
                        <p:par>
                          <p:cTn id="16" fill="hold" nodeType="afterGroup">
                            <p:stCondLst>
                              <p:cond delay="5500"/>
                            </p:stCondLst>
                            <p:childTnLst>
                              <p:par>
                                <p:cTn id="17" presetID="22" presetClass="entr" presetSubtype="8" fill="hold" grpId="0" nodeType="after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wipe(left)">
                                      <p:cBhvr>
                                        <p:cTn id="19" dur="1000"/>
                                        <p:tgtEl>
                                          <p:spTgt spid="4">
                                            <p:txEl>
                                              <p:pRg st="4" end="4"/>
                                            </p:txEl>
                                          </p:spTgt>
                                        </p:tgtEl>
                                      </p:cBhvr>
                                    </p:animEffect>
                                  </p:childTnLst>
                                </p:cTn>
                              </p:par>
                            </p:childTnLst>
                          </p:cTn>
                        </p:par>
                        <p:par>
                          <p:cTn id="20" fill="hold" nodeType="afterGroup">
                            <p:stCondLst>
                              <p:cond delay="65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nodeType="afterGroup">
                            <p:stCondLst>
                              <p:cond delay="7000"/>
                            </p:stCondLst>
                            <p:childTnLst>
                              <p:par>
                                <p:cTn id="27" presetID="53" presetClass="entr" presetSubtype="16"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childTnLst>
                          </p:cTn>
                        </p:par>
                        <p:par>
                          <p:cTn id="32" fill="hold" nodeType="afterGroup">
                            <p:stCondLst>
                              <p:cond delay="7500"/>
                            </p:stCondLst>
                            <p:childTnLst>
                              <p:par>
                                <p:cTn id="33" presetID="53" presetClass="entr" presetSubtype="16"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8464" y="228601"/>
            <a:ext cx="2967037" cy="874713"/>
          </a:xfrm>
        </p:spPr>
        <p:txBody>
          <a:bodyPr>
            <a:normAutofit fontScale="90000"/>
          </a:bodyPr>
          <a:lstStyle/>
          <a:p>
            <a:r>
              <a:rPr lang="en-US" altLang="en-US">
                <a:latin typeface="Century Gothic" pitchFamily="34" charset="0"/>
              </a:rPr>
              <a:t>Anointing and Welcome</a:t>
            </a:r>
          </a:p>
        </p:txBody>
      </p:sp>
      <p:sp>
        <p:nvSpPr>
          <p:cNvPr id="4" name="Text Placeholder 3"/>
          <p:cNvSpPr>
            <a:spLocks noGrp="1"/>
          </p:cNvSpPr>
          <p:nvPr>
            <p:ph type="body" sz="half" idx="2"/>
          </p:nvPr>
        </p:nvSpPr>
        <p:spPr>
          <a:xfrm>
            <a:off x="1668463" y="1292226"/>
            <a:ext cx="3097212" cy="5133975"/>
          </a:xfrm>
        </p:spPr>
        <p:txBody>
          <a:bodyPr wrap="square" numCol="1" anchor="t" anchorCtr="0" compatLnSpc="1">
            <a:prstTxWarp prst="textNoShape">
              <a:avLst/>
            </a:prstTxWarp>
            <a:normAutofit lnSpcReduction="10000"/>
          </a:bodyPr>
          <a:lstStyle/>
          <a:p>
            <a:pPr>
              <a:lnSpc>
                <a:spcPct val="90000"/>
              </a:lnSpc>
            </a:pPr>
            <a:r>
              <a:rPr altLang="en-US" sz="1500">
                <a:latin typeface="Century Gothic" pitchFamily="34" charset="0"/>
                <a:ea typeface="MS PGothic" pitchFamily="34" charset="-128"/>
              </a:rPr>
              <a:t>The bishop anoints the priest’s hands with the Oil of Chrism to make them holy. </a:t>
            </a:r>
          </a:p>
          <a:p>
            <a:pPr>
              <a:lnSpc>
                <a:spcPct val="90000"/>
              </a:lnSpc>
            </a:pPr>
            <a:endParaRPr altLang="en-US" sz="1500">
              <a:latin typeface="Century Gothic" pitchFamily="34" charset="0"/>
              <a:ea typeface="MS PGothic" pitchFamily="34" charset="-128"/>
            </a:endParaRPr>
          </a:p>
          <a:p>
            <a:pPr>
              <a:lnSpc>
                <a:spcPct val="90000"/>
              </a:lnSpc>
            </a:pPr>
            <a:r>
              <a:rPr altLang="en-US" sz="1500">
                <a:latin typeface="Century Gothic" pitchFamily="34" charset="0"/>
                <a:ea typeface="MS PGothic" pitchFamily="34" charset="-128"/>
              </a:rPr>
              <a:t>He is given a paten with a host on it and a chalice with wine in it. The bishop says, ‘Accept from the holy people of God, the gifts to be offered to him’. </a:t>
            </a:r>
          </a:p>
          <a:p>
            <a:pPr>
              <a:lnSpc>
                <a:spcPct val="90000"/>
              </a:lnSpc>
            </a:pPr>
            <a:endParaRPr altLang="en-US" sz="1500">
              <a:latin typeface="Century Gothic" pitchFamily="34" charset="0"/>
              <a:ea typeface="MS PGothic" pitchFamily="34" charset="-128"/>
            </a:endParaRPr>
          </a:p>
          <a:p>
            <a:pPr>
              <a:lnSpc>
                <a:spcPct val="90000"/>
              </a:lnSpc>
            </a:pPr>
            <a:r>
              <a:rPr altLang="en-US" sz="1500">
                <a:latin typeface="Century Gothic" pitchFamily="34" charset="0"/>
                <a:ea typeface="MS PGothic" pitchFamily="34" charset="-128"/>
              </a:rPr>
              <a:t>The bishop and all the other priests present give the new priest a sign of peace to welcome and congratulate him. </a:t>
            </a:r>
          </a:p>
          <a:p>
            <a:pPr>
              <a:lnSpc>
                <a:spcPct val="90000"/>
              </a:lnSpc>
            </a:pPr>
            <a:endParaRPr altLang="en-US" sz="1500">
              <a:latin typeface="Century Gothic" pitchFamily="34" charset="0"/>
              <a:ea typeface="MS PGothic" pitchFamily="34" charset="-128"/>
            </a:endParaRPr>
          </a:p>
          <a:p>
            <a:pPr>
              <a:lnSpc>
                <a:spcPct val="90000"/>
              </a:lnSpc>
            </a:pPr>
            <a:r>
              <a:rPr altLang="en-US" sz="1500">
                <a:latin typeface="Century Gothic" pitchFamily="34" charset="0"/>
                <a:ea typeface="MS PGothic" pitchFamily="34" charset="-128"/>
              </a:rPr>
              <a:t>The newly ordained priest is now prepared to serve the family of God in the parish to which the bishop has appointed him. </a:t>
            </a:r>
          </a:p>
          <a:p>
            <a:pPr>
              <a:lnSpc>
                <a:spcPct val="90000"/>
              </a:lnSpc>
            </a:pPr>
            <a:endParaRPr altLang="en-US" sz="1500">
              <a:latin typeface="Century Gothic" pitchFamily="34" charset="0"/>
              <a:ea typeface="MS PGothic" pitchFamily="34" charset="-128"/>
            </a:endParaRPr>
          </a:p>
        </p:txBody>
      </p:sp>
      <p:pic>
        <p:nvPicPr>
          <p:cNvPr id="7" name="Picture 6" descr="Screen Shot 2012-10-18 at 12.27.00.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5835" y="2137784"/>
            <a:ext cx="3006610" cy="1991060"/>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Picture 7" descr="Screen Shot 2012-10-18 at 12.30.16.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66232">
            <a:off x="7934466" y="1075233"/>
            <a:ext cx="2550099" cy="1945060"/>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 name="Picture 8" descr="Screen Shot 2012-10-18 at 12.26.05.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68307" y="222388"/>
            <a:ext cx="3041215" cy="1660255"/>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Picture 4" descr="Screen Shot 2012-10-18 at 12.27.17.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79506">
            <a:off x="8262820" y="3459185"/>
            <a:ext cx="2037936" cy="1951295"/>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5" descr="Screen Shot 2012-10-18 at 12.29.00.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309286">
            <a:off x="5910996" y="4397279"/>
            <a:ext cx="2486374" cy="2305136"/>
          </a:xfrm>
          <a:prstGeom prst="rect">
            <a:avLst/>
          </a:prstGeom>
          <a:solidFill>
            <a:srgbClr val="FFFFFF">
              <a:shade val="85000"/>
            </a:srgbClr>
          </a:solidFill>
          <a:ln w="38100" cap="sq" cmpd="sng">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1056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1000"/>
                                        <p:tgtEl>
                                          <p:spTgt spid="4">
                                            <p:txEl>
                                              <p:pRg st="0" end="0"/>
                                            </p:txEl>
                                          </p:spTgt>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Effect transition="in" filter="wipe(left)">
                                      <p:cBhvr>
                                        <p:cTn id="11" dur="1000"/>
                                        <p:tgtEl>
                                          <p:spTgt spid="4">
                                            <p:txEl>
                                              <p:pRg st="2" end="2"/>
                                            </p:txEl>
                                          </p:spTgt>
                                        </p:tgtEl>
                                      </p:cBhvr>
                                    </p:animEffect>
                                  </p:childTnLst>
                                </p:cTn>
                              </p:par>
                            </p:childTnLst>
                          </p:cTn>
                        </p:par>
                        <p:par>
                          <p:cTn id="12" fill="hold" nodeType="afterGroup">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Effect transition="in" filter="wipe(left)">
                                      <p:cBhvr>
                                        <p:cTn id="15" dur="1000"/>
                                        <p:tgtEl>
                                          <p:spTgt spid="4">
                                            <p:txEl>
                                              <p:pRg st="4" end="4"/>
                                            </p:txEl>
                                          </p:spTgt>
                                        </p:tgtEl>
                                      </p:cBhvr>
                                    </p:animEffect>
                                  </p:childTnLst>
                                </p:cTn>
                              </p:par>
                            </p:childTnLst>
                          </p:cTn>
                        </p:par>
                        <p:par>
                          <p:cTn id="16" fill="hold" nodeType="afterGroup">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wipe(left)">
                                      <p:cBhvr>
                                        <p:cTn id="19" dur="1000"/>
                                        <p:tgtEl>
                                          <p:spTgt spid="4">
                                            <p:txEl>
                                              <p:pRg st="6" end="6"/>
                                            </p:txEl>
                                          </p:spTgt>
                                        </p:tgtEl>
                                      </p:cBhvr>
                                    </p:animEffect>
                                  </p:childTnLst>
                                </p:cTn>
                              </p:par>
                            </p:childTnLst>
                          </p:cTn>
                        </p:par>
                        <p:par>
                          <p:cTn id="20" fill="hold" nodeType="afterGroup">
                            <p:stCondLst>
                              <p:cond delay="4000"/>
                            </p:stCondLst>
                            <p:childTnLst>
                              <p:par>
                                <p:cTn id="21" presetID="26" presetClass="emph" presetSubtype="0" fill="hold" grpId="0" nodeType="afterEffect">
                                  <p:stCondLst>
                                    <p:cond delay="0"/>
                                  </p:stCondLst>
                                  <p:childTnLst>
                                    <p:animEffect transition="out" filter="fade">
                                      <p:cBhvr>
                                        <p:cTn id="22" dur="500" tmFilter="0, 0; .2, .5; .8, .5; 1, 0"/>
                                        <p:tgtEl>
                                          <p:spTgt spid="2"/>
                                        </p:tgtEl>
                                      </p:cBhvr>
                                    </p:animEffect>
                                    <p:animScale>
                                      <p:cBhvr>
                                        <p:cTn id="23" dur="250" autoRev="1" fill="hold"/>
                                        <p:tgtEl>
                                          <p:spTgt spid="2"/>
                                        </p:tgtEl>
                                      </p:cBhvr>
                                      <p:by x="105000" y="105000"/>
                                    </p:animScale>
                                  </p:childTnLst>
                                </p:cTn>
                              </p:par>
                            </p:childTnLst>
                          </p:cTn>
                        </p:par>
                        <p:par>
                          <p:cTn id="24" fill="hold" nodeType="afterGroup">
                            <p:stCondLst>
                              <p:cond delay="4500"/>
                            </p:stCondLst>
                            <p:childTnLst>
                              <p:par>
                                <p:cTn id="25" presetID="53" presetClass="entr" presetSubtype="16"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par>
                          <p:cTn id="30" fill="hold" nodeType="afterGroup">
                            <p:stCondLst>
                              <p:cond delay="5000"/>
                            </p:stCondLst>
                            <p:childTnLst>
                              <p:par>
                                <p:cTn id="31" presetID="53" presetClass="entr" presetSubtype="16"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nodeType="afterGroup">
                            <p:stCondLst>
                              <p:cond delay="5500"/>
                            </p:stCondLst>
                            <p:childTnLst>
                              <p:par>
                                <p:cTn id="37" presetID="53" presetClass="entr" presetSubtype="16"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par>
                          <p:cTn id="42" fill="hold" nodeType="afterGroup">
                            <p:stCondLst>
                              <p:cond delay="6000"/>
                            </p:stCondLst>
                            <p:childTnLst>
                              <p:par>
                                <p:cTn id="43" presetID="53" presetClass="entr" presetSubtype="16"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nodeType="afterGroup">
                            <p:stCondLst>
                              <p:cond delay="6500"/>
                            </p:stCondLst>
                            <p:childTnLst>
                              <p:par>
                                <p:cTn id="49" presetID="53" presetClass="entr" presetSubtype="16"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 fill="hold"/>
                                        <p:tgtEl>
                                          <p:spTgt spid="6"/>
                                        </p:tgtEl>
                                        <p:attrNameLst>
                                          <p:attrName>ppt_w</p:attrName>
                                        </p:attrNameLst>
                                      </p:cBhvr>
                                      <p:tavLst>
                                        <p:tav tm="0">
                                          <p:val>
                                            <p:fltVal val="0"/>
                                          </p:val>
                                        </p:tav>
                                        <p:tav tm="100000">
                                          <p:val>
                                            <p:strVal val="#ppt_w"/>
                                          </p:val>
                                        </p:tav>
                                      </p:tavLst>
                                    </p:anim>
                                    <p:anim calcmode="lin" valueType="num">
                                      <p:cBhvr>
                                        <p:cTn id="52" dur="500" fill="hold"/>
                                        <p:tgtEl>
                                          <p:spTgt spid="6"/>
                                        </p:tgtEl>
                                        <p:attrNameLst>
                                          <p:attrName>ppt_h</p:attrName>
                                        </p:attrNameLst>
                                      </p:cBhvr>
                                      <p:tavLst>
                                        <p:tav tm="0">
                                          <p:val>
                                            <p:fltVal val="0"/>
                                          </p:val>
                                        </p:tav>
                                        <p:tav tm="100000">
                                          <p:val>
                                            <p:strVal val="#ppt_h"/>
                                          </p:val>
                                        </p:tav>
                                      </p:tavLst>
                                    </p:anim>
                                    <p:animEffect transition="in" filter="fade">
                                      <p:cBhvr>
                                        <p:cTn id="5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Q  How do you think a man knows that God is calling him to</a:t>
            </a:r>
          </a:p>
          <a:p>
            <a:r>
              <a:rPr lang="en-GB" dirty="0"/>
              <a:t>be a priest?</a:t>
            </a:r>
          </a:p>
          <a:p>
            <a:r>
              <a:rPr lang="en-GB" dirty="0"/>
              <a:t>Q  Why do you think the </a:t>
            </a:r>
            <a:r>
              <a:rPr lang="en-GB" dirty="0" err="1"/>
              <a:t>ordinand</a:t>
            </a:r>
            <a:r>
              <a:rPr lang="en-GB" dirty="0"/>
              <a:t> lies on the floor at the beginning of the Sacrament of Ordination?</a:t>
            </a:r>
          </a:p>
          <a:p>
            <a:r>
              <a:rPr lang="en-GB" dirty="0"/>
              <a:t>Q  Why do you think the priest is given the paten with the</a:t>
            </a:r>
          </a:p>
          <a:p>
            <a:r>
              <a:rPr lang="en-GB" dirty="0"/>
              <a:t>host and the chalice with the wine?</a:t>
            </a:r>
          </a:p>
          <a:p>
            <a:r>
              <a:rPr lang="en-GB" dirty="0"/>
              <a:t>Q  In what other sacraments is anointing used and why?</a:t>
            </a:r>
          </a:p>
          <a:p>
            <a:r>
              <a:rPr lang="en-GB" dirty="0"/>
              <a:t>Q  What signs and symbols are used throughout the</a:t>
            </a:r>
          </a:p>
          <a:p>
            <a:r>
              <a:rPr lang="en-GB" dirty="0"/>
              <a:t>Sacrament? Why are they chosen?</a:t>
            </a:r>
          </a:p>
        </p:txBody>
      </p:sp>
      <p:pic>
        <p:nvPicPr>
          <p:cNvPr id="4" name="Picture 2" descr="http://old.post-gazette.com/images/2000625lfpray.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264" y="4725145"/>
            <a:ext cx="1563042" cy="2330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2761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573</Words>
  <Application>Microsoft Office PowerPoint</Application>
  <PresentationFormat>Widescreen</PresentationFormat>
  <Paragraphs>39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Gothic</vt:lpstr>
      <vt:lpstr>Office Theme</vt:lpstr>
      <vt:lpstr>Read Church’s Story 3 Pages 80-83</vt:lpstr>
      <vt:lpstr>The Calling.</vt:lpstr>
      <vt:lpstr>Holy Orders.</vt:lpstr>
      <vt:lpstr>Gospel and Litany.</vt:lpstr>
      <vt:lpstr>The Laying on of Hands.</vt:lpstr>
      <vt:lpstr>Anointing and Welcome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 Church’s Story 3 Pages 80-83</dc:title>
  <dc:creator>rzabaneh</dc:creator>
  <cp:lastModifiedBy>rzabaneh</cp:lastModifiedBy>
  <cp:revision>1</cp:revision>
  <dcterms:created xsi:type="dcterms:W3CDTF">2022-11-17T13:46:34Z</dcterms:created>
  <dcterms:modified xsi:type="dcterms:W3CDTF">2022-11-17T13:47:26Z</dcterms:modified>
</cp:coreProperties>
</file>