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91" r:id="rId4"/>
    <p:sldId id="281" r:id="rId5"/>
    <p:sldId id="283" r:id="rId6"/>
    <p:sldId id="294"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cPhee" initials="SM" lastIdx="1" clrIdx="0">
    <p:extLst>
      <p:ext uri="{19B8F6BF-5375-455C-9EA6-DF929625EA0E}">
        <p15:presenceInfo xmlns="" xmlns:p15="http://schemas.microsoft.com/office/powerpoint/2012/main" userId="6b88580a154bf7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388E"/>
    <a:srgbClr val="5553C0"/>
    <a:srgbClr val="293181"/>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13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 Making a Fairer World</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317715" y="1558444"/>
            <a:ext cx="11729631" cy="5299556"/>
          </a:xfrm>
        </p:spPr>
        <p:txBody>
          <a:bodyPr>
            <a:normAutofit/>
          </a:bodyPr>
          <a:lstStyle/>
          <a:p>
            <a:pPr lvl="0" algn="l">
              <a:lnSpc>
                <a:spcPct val="100000"/>
              </a:lnSpc>
              <a:spcBef>
                <a:spcPts val="600"/>
              </a:spcBef>
              <a:buClr>
                <a:srgbClr val="FE8637"/>
              </a:buClr>
              <a:buSzPct val="70000"/>
            </a:pPr>
            <a:endParaRPr lang="en-US" sz="1600" b="1" dirty="0" smtClean="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16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1600" b="1" dirty="0" smtClean="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16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US" sz="1600" b="1" u="sng" dirty="0" smtClean="0">
                <a:solidFill>
                  <a:srgbClr val="5553C0"/>
                </a:solidFill>
                <a:latin typeface="Comic Sans MS" pitchFamily="66" charset="0"/>
                <a:cs typeface="Arial" panose="020B0604020202020204" pitchFamily="34" charset="0"/>
              </a:rPr>
              <a:t>Gather: Hymn: </a:t>
            </a:r>
            <a:r>
              <a:rPr lang="en-US" sz="1600" b="1" dirty="0" smtClean="0">
                <a:solidFill>
                  <a:srgbClr val="5553C0"/>
                </a:solidFill>
                <a:latin typeface="Comic Sans MS" pitchFamily="66" charset="0"/>
                <a:cs typeface="Arial" panose="020B0604020202020204" pitchFamily="34" charset="0"/>
              </a:rPr>
              <a:t>I will raise you up on eagle wings</a:t>
            </a:r>
            <a:endParaRPr lang="en-US" sz="16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US" sz="2000" b="1" dirty="0">
                <a:latin typeface="Comic Sans MS" pitchFamily="66" charset="0"/>
                <a:cs typeface="Arial" panose="020B0604020202020204" pitchFamily="34" charset="0"/>
              </a:rPr>
              <a:t>Pope Francis calls for a kinder society and for us to be part of a more compassionate and caring world where everyone is included. </a:t>
            </a: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a:latin typeface="Comic Sans MS" panose="030F0702030302020204" pitchFamily="66" charset="0"/>
              </a:rPr>
              <a:t>Millions of people across the globe face hunger and millions also live in total poverty. Even to this day, food insecurity is still an issue that is impossible to resolve. With the increased cases of unemployment, and fuel prices rising it will become more challenging for families these coming months. </a:t>
            </a: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smtClean="0">
                <a:latin typeface="Comic Sans MS" pitchFamily="66" charset="0"/>
                <a:cs typeface="Arial" panose="020B0604020202020204" pitchFamily="34" charset="0"/>
              </a:rPr>
              <a:t>Our </a:t>
            </a:r>
            <a:r>
              <a:rPr lang="en-GB" sz="2000" b="1" dirty="0">
                <a:latin typeface="Comic Sans MS" pitchFamily="66" charset="0"/>
                <a:cs typeface="Arial" panose="020B0604020202020204" pitchFamily="34" charset="0"/>
              </a:rPr>
              <a:t>mission this week is to think of how we can build a fairer world for everyone. There are many in our world who are prevented from fulfilling their dreams because they live in poverty or in other difficult circumstances. We think today of one thing we can do to be kind and compassionate to others.</a:t>
            </a: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p:txBody>
      </p:sp>
      <p:pic>
        <p:nvPicPr>
          <p:cNvPr id="2" name="Picture 1">
            <a:extLst>
              <a:ext uri="{FF2B5EF4-FFF2-40B4-BE49-F238E27FC236}">
                <a16:creationId xmlns="" xmlns:a16="http://schemas.microsoft.com/office/drawing/2014/main" id="{DAE61264-6CDD-4263-9CED-2851565738A8}"/>
              </a:ext>
            </a:extLst>
          </p:cNvPr>
          <p:cNvPicPr>
            <a:picLocks noChangeAspect="1"/>
          </p:cNvPicPr>
          <p:nvPr/>
        </p:nvPicPr>
        <p:blipFill>
          <a:blip r:embed="rId5"/>
          <a:stretch>
            <a:fillRect/>
          </a:stretch>
        </p:blipFill>
        <p:spPr>
          <a:xfrm>
            <a:off x="8007078" y="1033061"/>
            <a:ext cx="3195771" cy="1663643"/>
          </a:xfrm>
          <a:prstGeom prst="rect">
            <a:avLst/>
          </a:prstGeom>
        </p:spPr>
      </p:pic>
      <p:pic>
        <p:nvPicPr>
          <p:cNvPr id="5" name="Picture 4">
            <a:extLst>
              <a:ext uri="{FF2B5EF4-FFF2-40B4-BE49-F238E27FC236}">
                <a16:creationId xmlns="" xmlns:a16="http://schemas.microsoft.com/office/drawing/2014/main" id="{7DB504CB-A804-455E-B439-8FE9F4008079}"/>
              </a:ext>
            </a:extLst>
          </p:cNvPr>
          <p:cNvPicPr>
            <a:picLocks noChangeAspect="1"/>
          </p:cNvPicPr>
          <p:nvPr/>
        </p:nvPicPr>
        <p:blipFill>
          <a:blip r:embed="rId6"/>
          <a:stretch>
            <a:fillRect/>
          </a:stretch>
        </p:blipFill>
        <p:spPr>
          <a:xfrm>
            <a:off x="4224600" y="850958"/>
            <a:ext cx="2682336" cy="1671431"/>
          </a:xfrm>
          <a:prstGeom prst="rect">
            <a:avLst/>
          </a:prstGeom>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146" y="37379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399697" y="1733871"/>
            <a:ext cx="9031021" cy="3908762"/>
          </a:xfrm>
          <a:prstGeom prst="rect">
            <a:avLst/>
          </a:prstGeom>
        </p:spPr>
        <p:txBody>
          <a:bodyPr wrap="square">
            <a:spAutoFit/>
          </a:bodyPr>
          <a:lstStyle/>
          <a:p>
            <a:pPr fontAlgn="base"/>
            <a:r>
              <a:rPr lang="en-GB" sz="1600" b="1" dirty="0">
                <a:solidFill>
                  <a:srgbClr val="000000"/>
                </a:solidFill>
                <a:latin typeface="Comic Sans MS" panose="030F0702030302020204" pitchFamily="66" charset="0"/>
              </a:rPr>
              <a:t>A reading from St. Luke’s Gospel</a:t>
            </a:r>
          </a:p>
          <a:p>
            <a:pPr fontAlgn="base"/>
            <a:endParaRPr lang="en-GB" b="1" dirty="0">
              <a:solidFill>
                <a:srgbClr val="000000"/>
              </a:solidFill>
              <a:latin typeface="Comic Sans MS" panose="030F0702030302020204" pitchFamily="66" charset="0"/>
            </a:endParaRPr>
          </a:p>
          <a:p>
            <a:r>
              <a:rPr lang="en-GB" b="1" dirty="0"/>
              <a:t>Then Jesus told his disciples a parable to show them that they should always pray and not give up. He said: “In a certain town there was a judge who neither feared God nor cared what people thought. </a:t>
            </a:r>
            <a:r>
              <a:rPr lang="en-GB" b="1" baseline="30000" dirty="0"/>
              <a:t> </a:t>
            </a:r>
            <a:r>
              <a:rPr lang="en-GB" b="1" dirty="0"/>
              <a:t>And there was a widow in that town who kept coming to him with the plea, ‘Grant me justice against my adversary.’</a:t>
            </a:r>
            <a:r>
              <a:rPr lang="en-GB" b="1" baseline="30000" dirty="0"/>
              <a:t> </a:t>
            </a:r>
            <a:r>
              <a:rPr lang="en-GB" b="1" dirty="0"/>
              <a:t>“For some time he refused. But finally he said to himself, ‘Even though I don’t fear God or care what people think, </a:t>
            </a:r>
            <a:r>
              <a:rPr lang="en-GB" b="1" baseline="30000" dirty="0"/>
              <a:t> </a:t>
            </a:r>
            <a:r>
              <a:rPr lang="en-GB" b="1" dirty="0"/>
              <a:t>yet because this widow keeps bothering me, I will see that she gets justice, so that she won’t eventually come and attack me!’</a:t>
            </a:r>
          </a:p>
          <a:p>
            <a:r>
              <a:rPr lang="en-GB" b="1" dirty="0"/>
              <a:t>And the Lord said, “Listen to what the unjust judge says. </a:t>
            </a:r>
            <a:r>
              <a:rPr lang="en-GB" b="1" baseline="30000" dirty="0"/>
              <a:t> </a:t>
            </a:r>
            <a:r>
              <a:rPr lang="en-GB" b="1" dirty="0"/>
              <a:t>And will not God bring about justice for his chosen ones, who cry out to him day and night? Will he keep putting them off? </a:t>
            </a:r>
            <a:r>
              <a:rPr lang="en-GB" b="1" baseline="30000" dirty="0"/>
              <a:t> </a:t>
            </a:r>
            <a:r>
              <a:rPr lang="en-GB" b="1" dirty="0"/>
              <a:t>I tell you, he will see that they get justice, and quickly. However, when the Son of Man comes, will he find faith on the earth?”  </a:t>
            </a:r>
            <a:r>
              <a:rPr lang="en-GB" sz="1000" b="1" dirty="0"/>
              <a:t>(Lk 18.1-8</a:t>
            </a:r>
            <a:r>
              <a:rPr lang="en-GB" sz="1000" dirty="0" smtClean="0"/>
              <a:t>) </a:t>
            </a:r>
            <a:r>
              <a:rPr lang="en-GB" sz="1400" dirty="0" smtClean="0">
                <a:solidFill>
                  <a:srgbClr val="00B050"/>
                </a:solidFill>
              </a:rPr>
              <a:t>PAUSE</a:t>
            </a:r>
            <a:endParaRPr lang="en-GB" dirty="0">
              <a:solidFill>
                <a:srgbClr val="000000"/>
              </a:solidFill>
              <a:latin typeface="Comic Sans MS" panose="030F0702030302020204" pitchFamily="66" charset="0"/>
            </a:endParaRPr>
          </a:p>
          <a:p>
            <a:pPr fontAlgn="base"/>
            <a:r>
              <a:rPr lang="en-GB" sz="1600" b="1" dirty="0">
                <a:solidFill>
                  <a:srgbClr val="000000"/>
                </a:solidFill>
                <a:latin typeface="Comic Sans MS" panose="030F0702030302020204" pitchFamily="66" charset="0"/>
              </a:rPr>
              <a:t>The Word of the Lord          </a:t>
            </a:r>
            <a:r>
              <a:rPr lang="en-GB" sz="1600" b="1" dirty="0">
                <a:solidFill>
                  <a:srgbClr val="FF0000"/>
                </a:solidFill>
                <a:latin typeface="Comic Sans MS" panose="030F0702030302020204" pitchFamily="66" charset="0"/>
              </a:rPr>
              <a:t>Response: </a:t>
            </a:r>
            <a:r>
              <a:rPr lang="en-GB" sz="1600" b="1" dirty="0" smtClean="0">
                <a:solidFill>
                  <a:srgbClr val="FF0000"/>
                </a:solidFill>
                <a:latin typeface="Comic Sans MS" panose="030F0702030302020204" pitchFamily="66" charset="0"/>
              </a:rPr>
              <a:t>Praise to you Lord </a:t>
            </a:r>
            <a:r>
              <a:rPr lang="en-GB" sz="1600" b="1" dirty="0">
                <a:solidFill>
                  <a:srgbClr val="FF0000"/>
                </a:solidFill>
                <a:latin typeface="Comic Sans MS" panose="030F0702030302020204" pitchFamily="66" charset="0"/>
              </a:rPr>
              <a:t>J</a:t>
            </a:r>
            <a:r>
              <a:rPr lang="en-GB" sz="1600" b="1" dirty="0" smtClean="0">
                <a:solidFill>
                  <a:srgbClr val="FF0000"/>
                </a:solidFill>
                <a:latin typeface="Comic Sans MS" panose="030F0702030302020204" pitchFamily="66" charset="0"/>
              </a:rPr>
              <a:t>esus Christ</a:t>
            </a:r>
            <a:endParaRPr lang="en-GB" sz="1600" b="1" i="0" dirty="0">
              <a:solidFill>
                <a:srgbClr val="FF0000"/>
              </a:solidFill>
              <a:effectLst/>
              <a:latin typeface="Comic Sans MS" panose="030F0702030302020204" pitchFamily="66" charset="0"/>
            </a:endParaRPr>
          </a:p>
        </p:txBody>
      </p:sp>
      <p:sp>
        <p:nvSpPr>
          <p:cNvPr id="5" name="TextBox 4"/>
          <p:cNvSpPr txBox="1"/>
          <p:nvPr/>
        </p:nvSpPr>
        <p:spPr>
          <a:xfrm>
            <a:off x="990233" y="1307618"/>
            <a:ext cx="9659389" cy="461665"/>
          </a:xfrm>
          <a:prstGeom prst="rect">
            <a:avLst/>
          </a:prstGeom>
          <a:noFill/>
        </p:spPr>
        <p:txBody>
          <a:bodyPr wrap="square" rtlCol="0">
            <a:spAutoFit/>
          </a:bodyPr>
          <a:lstStyle/>
          <a:p>
            <a:r>
              <a:rPr lang="en-GB" sz="2400" b="1" dirty="0" smtClean="0"/>
              <a:t>Gospel </a:t>
            </a:r>
            <a:r>
              <a:rPr lang="en-GB" sz="2400" b="1" dirty="0"/>
              <a:t>R</a:t>
            </a:r>
            <a:r>
              <a:rPr lang="en-GB" sz="2400" b="1" dirty="0" smtClean="0"/>
              <a:t>eading</a:t>
            </a:r>
            <a:endParaRPr lang="en-GB" sz="2400" b="1" dirty="0"/>
          </a:p>
        </p:txBody>
      </p:sp>
      <p:pic>
        <p:nvPicPr>
          <p:cNvPr id="8" name="Picture 7"/>
          <p:cNvPicPr>
            <a:picLocks noChangeAspect="1"/>
          </p:cNvPicPr>
          <p:nvPr/>
        </p:nvPicPr>
        <p:blipFill>
          <a:blip r:embed="rId5"/>
          <a:stretch>
            <a:fillRect/>
          </a:stretch>
        </p:blipFill>
        <p:spPr>
          <a:xfrm>
            <a:off x="9610622" y="1379810"/>
            <a:ext cx="2523236" cy="1681106"/>
          </a:xfrm>
          <a:prstGeom prst="rect">
            <a:avLst/>
          </a:prstGeom>
        </p:spPr>
      </p:pic>
      <p:sp>
        <p:nvSpPr>
          <p:cNvPr id="11" name="TextBox 10">
            <a:extLst>
              <a:ext uri="{FF2B5EF4-FFF2-40B4-BE49-F238E27FC236}">
                <a16:creationId xmlns="" xmlns:a16="http://schemas.microsoft.com/office/drawing/2014/main" id="{6873FE04-9F9C-41F9-B1A0-6CD9F2640E77}"/>
              </a:ext>
            </a:extLst>
          </p:cNvPr>
          <p:cNvSpPr txBox="1"/>
          <p:nvPr/>
        </p:nvSpPr>
        <p:spPr>
          <a:xfrm>
            <a:off x="383147" y="5986011"/>
            <a:ext cx="11077849" cy="880241"/>
          </a:xfrm>
          <a:prstGeom prst="rect">
            <a:avLst/>
          </a:prstGeom>
          <a:noFill/>
        </p:spPr>
        <p:txBody>
          <a:bodyPr wrap="square" rtlCol="0">
            <a:spAutoFit/>
          </a:bodyPr>
          <a:lstStyle/>
          <a:p>
            <a:pPr lvl="0">
              <a:spcBef>
                <a:spcPct val="20000"/>
              </a:spcBef>
              <a:buClr>
                <a:srgbClr val="F0A22E"/>
              </a:buClr>
              <a:buSzPct val="70000"/>
            </a:pPr>
            <a:r>
              <a:rPr lang="en-GB" sz="1600" b="1" i="1" dirty="0">
                <a:latin typeface="Comic Sans MS" panose="030F0702030302020204" pitchFamily="66" charset="0"/>
              </a:rPr>
              <a:t>Lord help us to never give up on what is right. Help us always to seek justice for all people and be prophetic, a voice for those who cannot be heard.</a:t>
            </a:r>
          </a:p>
          <a:p>
            <a:pPr lvl="0">
              <a:spcBef>
                <a:spcPct val="20000"/>
              </a:spcBef>
              <a:buClr>
                <a:srgbClr val="F0A22E"/>
              </a:buClr>
              <a:buSzPct val="70000"/>
            </a:pPr>
            <a:r>
              <a:rPr lang="en-GB" sz="1600" b="1" i="1" dirty="0">
                <a:latin typeface="Comic Sans MS" panose="030F0702030302020204" pitchFamily="66" charset="0"/>
              </a:rPr>
              <a:t>Lord in your mercy……….Hear our prayer </a:t>
            </a:r>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110" y="38147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7489" y="1630652"/>
            <a:ext cx="8282674" cy="1703865"/>
          </a:xfrm>
        </p:spPr>
        <p:txBody>
          <a:bodyPr>
            <a:normAutofit fontScale="70000" lnSpcReduction="20000"/>
          </a:bodyPr>
          <a:lstStyle/>
          <a:p>
            <a:pPr lvl="0" algn="l">
              <a:lnSpc>
                <a:spcPct val="100000"/>
              </a:lnSpc>
              <a:spcBef>
                <a:spcPts val="0"/>
              </a:spcBef>
            </a:pPr>
            <a:endParaRPr lang="en-GB" b="1" dirty="0">
              <a:solidFill>
                <a:prstClr val="black"/>
              </a:solidFill>
            </a:endParaRPr>
          </a:p>
          <a:p>
            <a:pPr lvl="0" algn="l">
              <a:lnSpc>
                <a:spcPct val="100000"/>
              </a:lnSpc>
              <a:spcBef>
                <a:spcPts val="0"/>
              </a:spcBef>
            </a:pPr>
            <a:r>
              <a:rPr lang="en-GB" b="1" dirty="0">
                <a:solidFill>
                  <a:prstClr val="black"/>
                </a:solidFill>
                <a:latin typeface="Comic Sans MS" panose="030F0702030302020204" pitchFamily="66" charset="0"/>
              </a:rPr>
              <a:t>We focus today on the value of being prophetic which means being</a:t>
            </a:r>
          </a:p>
          <a:p>
            <a:pPr lvl="0" algn="l">
              <a:lnSpc>
                <a:spcPct val="100000"/>
              </a:lnSpc>
              <a:spcBef>
                <a:spcPts val="0"/>
              </a:spcBef>
            </a:pPr>
            <a:r>
              <a:rPr lang="en-GB" b="1" dirty="0">
                <a:solidFill>
                  <a:prstClr val="black"/>
                </a:solidFill>
                <a:latin typeface="Comic Sans MS" panose="030F0702030302020204" pitchFamily="66" charset="0"/>
              </a:rPr>
              <a:t> a spokesperson for God. Many individuals in the bible have been given</a:t>
            </a:r>
          </a:p>
          <a:p>
            <a:pPr lvl="0" algn="l">
              <a:lnSpc>
                <a:spcPct val="100000"/>
              </a:lnSpc>
              <a:spcBef>
                <a:spcPts val="0"/>
              </a:spcBef>
            </a:pPr>
            <a:r>
              <a:rPr lang="en-GB" b="1" dirty="0">
                <a:solidFill>
                  <a:prstClr val="black"/>
                </a:solidFill>
                <a:latin typeface="Comic Sans MS" panose="030F0702030302020204" pitchFamily="66" charset="0"/>
              </a:rPr>
              <a:t> the task to be spokesperson for God such as Abraham and Moses. Today we have seen people who can be considered modern day spokespeople, such as Oscar Romero who asked the government in his country to lead his people out of poverty. </a:t>
            </a:r>
          </a:p>
          <a:p>
            <a:pPr lvl="0" algn="l">
              <a:lnSpc>
                <a:spcPct val="100000"/>
              </a:lnSpc>
              <a:spcBef>
                <a:spcPts val="0"/>
              </a:spcBef>
            </a:pPr>
            <a:endParaRPr lang="en-GB" sz="1800" b="1" dirty="0">
              <a:solidFill>
                <a:prstClr val="black"/>
              </a:solidFill>
              <a:latin typeface="Comic Sans MS" panose="030F0702030302020204" pitchFamily="66" charset="0"/>
            </a:endParaRPr>
          </a:p>
          <a:p>
            <a:pPr lvl="0" algn="l">
              <a:lnSpc>
                <a:spcPct val="100000"/>
              </a:lnSpc>
              <a:spcBef>
                <a:spcPts val="0"/>
              </a:spcBef>
            </a:pPr>
            <a:endParaRPr lang="en-GB" sz="1800" b="1" dirty="0">
              <a:solidFill>
                <a:prstClr val="black"/>
              </a:solidFill>
              <a:latin typeface="Comic Sans MS" panose="030F0702030302020204" pitchFamily="66"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3" name="TextBox 2"/>
          <p:cNvSpPr txBox="1"/>
          <p:nvPr/>
        </p:nvSpPr>
        <p:spPr>
          <a:xfrm>
            <a:off x="440267" y="5243308"/>
            <a:ext cx="11051726" cy="830997"/>
          </a:xfrm>
          <a:prstGeom prst="rect">
            <a:avLst/>
          </a:prstGeom>
          <a:noFill/>
        </p:spPr>
        <p:txBody>
          <a:bodyPr wrap="square" rtlCol="0">
            <a:spAutoFit/>
          </a:bodyPr>
          <a:lstStyle/>
          <a:p>
            <a:r>
              <a:rPr lang="en-GB" sz="1600" b="1" i="1" dirty="0">
                <a:latin typeface="Comic Sans MS" panose="030F0702030302020204" pitchFamily="66" charset="0"/>
              </a:rPr>
              <a:t>We pray that we might speak the words of God in all words and actions and in doing so </a:t>
            </a:r>
          </a:p>
          <a:p>
            <a:r>
              <a:rPr lang="en-GB" sz="1600" b="1" i="1" dirty="0">
                <a:latin typeface="Comic Sans MS" panose="030F0702030302020204" pitchFamily="66" charset="0"/>
              </a:rPr>
              <a:t>Lord, help us to challenge injustices and speak out for the rights of all people to be respected.</a:t>
            </a:r>
          </a:p>
          <a:p>
            <a:r>
              <a:rPr lang="en-GB" sz="1600" b="1" i="1" dirty="0">
                <a:latin typeface="Comic Sans MS" panose="030F0702030302020204" pitchFamily="66" charset="0"/>
              </a:rPr>
              <a:t>Lord in your mercy</a:t>
            </a:r>
            <a:r>
              <a:rPr lang="en-GB" sz="1600" b="1" i="1" dirty="0" smtClean="0">
                <a:latin typeface="Comic Sans MS" panose="030F0702030302020204" pitchFamily="66" charset="0"/>
              </a:rPr>
              <a:t>…..</a:t>
            </a:r>
            <a:r>
              <a:rPr lang="en-GB" sz="1600" b="1" i="1" dirty="0" smtClean="0">
                <a:solidFill>
                  <a:srgbClr val="FF0000"/>
                </a:solidFill>
                <a:latin typeface="Comic Sans MS" panose="030F0702030302020204" pitchFamily="66" charset="0"/>
              </a:rPr>
              <a:t>All: Hear </a:t>
            </a:r>
            <a:r>
              <a:rPr lang="en-GB" sz="1600" b="1" i="1" dirty="0">
                <a:solidFill>
                  <a:srgbClr val="FF0000"/>
                </a:solidFill>
                <a:latin typeface="Comic Sans MS" panose="030F0702030302020204" pitchFamily="66" charset="0"/>
              </a:rPr>
              <a:t>our prayer</a:t>
            </a:r>
          </a:p>
        </p:txBody>
      </p:sp>
      <p:sp>
        <p:nvSpPr>
          <p:cNvPr id="14" name="TextBox 13"/>
          <p:cNvSpPr txBox="1"/>
          <p:nvPr/>
        </p:nvSpPr>
        <p:spPr>
          <a:xfrm>
            <a:off x="1812175" y="1099002"/>
            <a:ext cx="9094123" cy="707886"/>
          </a:xfrm>
          <a:prstGeom prst="rect">
            <a:avLst/>
          </a:prstGeom>
          <a:noFill/>
        </p:spPr>
        <p:txBody>
          <a:bodyPr wrap="square" rtlCol="0">
            <a:spAutoFit/>
          </a:bodyPr>
          <a:lstStyle/>
          <a:p>
            <a:r>
              <a:rPr lang="en-GB" sz="4000" b="1" dirty="0"/>
              <a:t>                       Prophetic</a:t>
            </a:r>
          </a:p>
        </p:txBody>
      </p:sp>
      <p:pic>
        <p:nvPicPr>
          <p:cNvPr id="1026" name="Picture 2" descr="Moses &amp; the Parting of the Red Sea (Illustration) - World History  Encyclopedia">
            <a:extLst>
              <a:ext uri="{FF2B5EF4-FFF2-40B4-BE49-F238E27FC236}">
                <a16:creationId xmlns="" xmlns:a16="http://schemas.microsoft.com/office/drawing/2014/main" id="{FECBCAE8-C0E7-42AA-9DCF-90DE37807D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95276" y="1184725"/>
            <a:ext cx="2381250" cy="27241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Our Saints, Ourselves | Franciscan Media">
            <a:extLst>
              <a:ext uri="{FF2B5EF4-FFF2-40B4-BE49-F238E27FC236}">
                <a16:creationId xmlns="" xmlns:a16="http://schemas.microsoft.com/office/drawing/2014/main" id="{6E5C8F8A-24FE-4060-B836-A87DD8DE74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70470" y="3059333"/>
            <a:ext cx="3521484" cy="194288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653" y="330652"/>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3" name="Picture 2">
            <a:extLst>
              <a:ext uri="{FF2B5EF4-FFF2-40B4-BE49-F238E27FC236}">
                <a16:creationId xmlns="" xmlns:a16="http://schemas.microsoft.com/office/drawing/2014/main" id="{FD323866-1042-4E0F-9483-701E18D2F952}"/>
              </a:ext>
            </a:extLst>
          </p:cNvPr>
          <p:cNvPicPr>
            <a:picLocks noChangeAspect="1"/>
          </p:cNvPicPr>
          <p:nvPr/>
        </p:nvPicPr>
        <p:blipFill>
          <a:blip r:embed="rId3"/>
          <a:stretch>
            <a:fillRect/>
          </a:stretch>
        </p:blipFill>
        <p:spPr>
          <a:xfrm>
            <a:off x="8232659" y="1173061"/>
            <a:ext cx="2962913" cy="1542422"/>
          </a:xfrm>
          <a:prstGeom prst="rect">
            <a:avLst/>
          </a:prstGeom>
        </p:spPr>
      </p:pic>
      <p:sp>
        <p:nvSpPr>
          <p:cNvPr id="9" name="TextBox 8">
            <a:extLst>
              <a:ext uri="{FF2B5EF4-FFF2-40B4-BE49-F238E27FC236}">
                <a16:creationId xmlns="" xmlns:a16="http://schemas.microsoft.com/office/drawing/2014/main" id="{3E443D5F-AC56-40AF-93B2-DB253BD92380}"/>
              </a:ext>
            </a:extLst>
          </p:cNvPr>
          <p:cNvSpPr txBox="1"/>
          <p:nvPr/>
        </p:nvSpPr>
        <p:spPr>
          <a:xfrm>
            <a:off x="1665744" y="2912685"/>
            <a:ext cx="9513116" cy="3293209"/>
          </a:xfrm>
          <a:prstGeom prst="rect">
            <a:avLst/>
          </a:prstGeom>
          <a:noFill/>
        </p:spPr>
        <p:txBody>
          <a:bodyPr wrap="square" rtlCol="0">
            <a:spAutoFit/>
          </a:bodyPr>
          <a:lstStyle/>
          <a:p>
            <a:r>
              <a:rPr lang="en-GB" sz="1600" b="1" dirty="0">
                <a:latin typeface="Comic Sans MS" panose="030F0702030302020204" pitchFamily="66" charset="0"/>
              </a:rPr>
              <a:t>Our focus today, is how can we make a difference in making life fairer for others. </a:t>
            </a:r>
          </a:p>
          <a:p>
            <a:r>
              <a:rPr lang="en-GB" sz="1600" b="1" dirty="0">
                <a:latin typeface="Comic Sans MS" panose="030F0702030302020204" pitchFamily="66" charset="0"/>
              </a:rPr>
              <a:t>We think of our own families but we also think of our global family with who we share our world. How can we make our world a fairer place for all who live in it?</a:t>
            </a:r>
          </a:p>
          <a:p>
            <a:r>
              <a:rPr lang="en-GB" sz="1600" b="1" dirty="0">
                <a:latin typeface="Comic Sans MS" panose="030F0702030302020204" pitchFamily="66" charset="0"/>
              </a:rPr>
              <a:t>We pause to give thanks for those who care for us and for those in our global family who make the world a good place for us to be.</a:t>
            </a:r>
          </a:p>
          <a:p>
            <a:endParaRPr lang="en-GB" sz="1600" b="1" dirty="0">
              <a:latin typeface="Comic Sans MS" panose="030F0702030302020204" pitchFamily="66" charset="0"/>
            </a:endParaRPr>
          </a:p>
          <a:p>
            <a:endParaRPr lang="en-GB" sz="1600" b="1" dirty="0">
              <a:latin typeface="Comic Sans MS" panose="030F0702030302020204" pitchFamily="66" charset="0"/>
            </a:endParaRPr>
          </a:p>
          <a:p>
            <a:r>
              <a:rPr lang="en-GB" sz="1600" b="1" i="1" dirty="0">
                <a:latin typeface="Comic Sans MS" panose="030F0702030302020204" pitchFamily="66" charset="0"/>
              </a:rPr>
              <a:t>Lord, we thank you for the world we live in. Open our eyes that we may have a sense of wonder of all that you have made. Show us how to value all who are a part of our lives this day.      Lord, in your mercy</a:t>
            </a:r>
            <a:r>
              <a:rPr lang="en-GB" sz="1600" b="1" i="1" dirty="0" smtClean="0">
                <a:latin typeface="Comic Sans MS" panose="030F0702030302020204" pitchFamily="66" charset="0"/>
              </a:rPr>
              <a:t>…..</a:t>
            </a:r>
            <a:r>
              <a:rPr lang="en-GB" sz="1600" b="1" i="1" dirty="0" smtClean="0">
                <a:solidFill>
                  <a:srgbClr val="FF0000"/>
                </a:solidFill>
                <a:latin typeface="Comic Sans MS" panose="030F0702030302020204" pitchFamily="66" charset="0"/>
              </a:rPr>
              <a:t>All: Hear </a:t>
            </a:r>
            <a:r>
              <a:rPr lang="en-GB" sz="1600" b="1" i="1" dirty="0">
                <a:solidFill>
                  <a:srgbClr val="FF0000"/>
                </a:solidFill>
                <a:latin typeface="Comic Sans MS" panose="030F0702030302020204" pitchFamily="66" charset="0"/>
              </a:rPr>
              <a:t>our prayer</a:t>
            </a:r>
          </a:p>
          <a:p>
            <a:endParaRPr lang="en-GB" sz="1600" b="1" dirty="0">
              <a:latin typeface="Comic Sans MS" panose="030F0702030302020204" pitchFamily="66" charset="0"/>
            </a:endParaRPr>
          </a:p>
          <a:p>
            <a:endParaRPr lang="en-GB" sz="1600" b="1" dirty="0">
              <a:latin typeface="Comic Sans MS" panose="030F0702030302020204" pitchFamily="66" charset="0"/>
            </a:endParaRPr>
          </a:p>
          <a:p>
            <a:endParaRPr lang="en-GB" sz="1600" b="1" dirty="0">
              <a:latin typeface="Comic Sans MS" panose="030F0702030302020204" pitchFamily="66" charset="0"/>
            </a:endParaRPr>
          </a:p>
        </p:txBody>
      </p:sp>
      <p:pic>
        <p:nvPicPr>
          <p:cNvPr id="11" name="Picture 2" descr="The St Vincent de Paul Society – St Augustine's Catholic Church">
            <a:extLst>
              <a:ext uri="{FF2B5EF4-FFF2-40B4-BE49-F238E27FC236}">
                <a16:creationId xmlns="" xmlns:a16="http://schemas.microsoft.com/office/drawing/2014/main" id="{C23E0F5E-F1FF-4B1D-8879-DD203E7AEE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958" y="1173061"/>
            <a:ext cx="1273985" cy="127398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088" y="45989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165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8" name="TextBox 7"/>
          <p:cNvSpPr txBox="1"/>
          <p:nvPr/>
        </p:nvSpPr>
        <p:spPr>
          <a:xfrm>
            <a:off x="1459683" y="5735290"/>
            <a:ext cx="10098688" cy="861774"/>
          </a:xfrm>
          <a:prstGeom prst="rect">
            <a:avLst/>
          </a:prstGeom>
          <a:noFill/>
        </p:spPr>
        <p:txBody>
          <a:bodyPr wrap="square" rtlCol="0">
            <a:spAutoFit/>
          </a:bodyPr>
          <a:lstStyle/>
          <a:p>
            <a:r>
              <a:rPr lang="en-GB" dirty="0"/>
              <a:t> </a:t>
            </a:r>
            <a:r>
              <a:rPr lang="en-GB" sz="1600" b="1" i="1" dirty="0">
                <a:latin typeface="Comic Sans MS" panose="030F0702030302020204" pitchFamily="66" charset="0"/>
              </a:rPr>
              <a:t>Lord, we pray for those who struggle to have enough for their needs. Help us to make time to appreciate how our actions can make a difference to communities in our world.</a:t>
            </a:r>
          </a:p>
          <a:p>
            <a:r>
              <a:rPr lang="en-GB" sz="1600" b="1" i="1" dirty="0">
                <a:latin typeface="Comic Sans MS" panose="030F0702030302020204" pitchFamily="66" charset="0"/>
              </a:rPr>
              <a:t>Lord, in your </a:t>
            </a:r>
            <a:r>
              <a:rPr lang="en-GB" sz="1600" b="1" i="1" dirty="0" smtClean="0">
                <a:latin typeface="Comic Sans MS" panose="030F0702030302020204" pitchFamily="66" charset="0"/>
              </a:rPr>
              <a:t>mercy…</a:t>
            </a:r>
            <a:r>
              <a:rPr lang="en-GB" sz="1600" b="1" i="1" dirty="0" smtClean="0">
                <a:solidFill>
                  <a:srgbClr val="FF0000"/>
                </a:solidFill>
                <a:latin typeface="Comic Sans MS" panose="030F0702030302020204" pitchFamily="66" charset="0"/>
              </a:rPr>
              <a:t>All: Hear </a:t>
            </a:r>
            <a:r>
              <a:rPr lang="en-GB" sz="1600" b="1" i="1" dirty="0">
                <a:solidFill>
                  <a:srgbClr val="FF0000"/>
                </a:solidFill>
                <a:latin typeface="Comic Sans MS" panose="030F0702030302020204" pitchFamily="66" charset="0"/>
              </a:rPr>
              <a:t>our prayer.</a:t>
            </a:r>
          </a:p>
        </p:txBody>
      </p:sp>
      <p:pic>
        <p:nvPicPr>
          <p:cNvPr id="2" name="Picture 1">
            <a:extLst>
              <a:ext uri="{FF2B5EF4-FFF2-40B4-BE49-F238E27FC236}">
                <a16:creationId xmlns="" xmlns:a16="http://schemas.microsoft.com/office/drawing/2014/main" id="{18E95561-D909-4BCE-886C-E1EBA9B12C3E}"/>
              </a:ext>
            </a:extLst>
          </p:cNvPr>
          <p:cNvPicPr>
            <a:picLocks noChangeAspect="1"/>
          </p:cNvPicPr>
          <p:nvPr/>
        </p:nvPicPr>
        <p:blipFill>
          <a:blip r:embed="rId3"/>
          <a:stretch>
            <a:fillRect/>
          </a:stretch>
        </p:blipFill>
        <p:spPr>
          <a:xfrm>
            <a:off x="9229087" y="350146"/>
            <a:ext cx="2962913" cy="1542422"/>
          </a:xfrm>
          <a:prstGeom prst="rect">
            <a:avLst/>
          </a:prstGeom>
        </p:spPr>
      </p:pic>
      <p:sp>
        <p:nvSpPr>
          <p:cNvPr id="5" name="TextBox 4">
            <a:extLst>
              <a:ext uri="{FF2B5EF4-FFF2-40B4-BE49-F238E27FC236}">
                <a16:creationId xmlns="" xmlns:a16="http://schemas.microsoft.com/office/drawing/2014/main" id="{B9D820AA-7E05-45DE-99D5-F68BC99F79A7}"/>
              </a:ext>
            </a:extLst>
          </p:cNvPr>
          <p:cNvSpPr txBox="1"/>
          <p:nvPr/>
        </p:nvSpPr>
        <p:spPr>
          <a:xfrm>
            <a:off x="1459683" y="4202610"/>
            <a:ext cx="9894389" cy="1569660"/>
          </a:xfrm>
          <a:prstGeom prst="rect">
            <a:avLst/>
          </a:prstGeom>
          <a:noFill/>
        </p:spPr>
        <p:txBody>
          <a:bodyPr wrap="square" rtlCol="0">
            <a:spAutoFit/>
          </a:bodyPr>
          <a:lstStyle/>
          <a:p>
            <a:pPr lvl="0"/>
            <a:r>
              <a:rPr lang="en-GB" sz="1600" b="1" dirty="0">
                <a:solidFill>
                  <a:prstClr val="black"/>
                </a:solidFill>
                <a:latin typeface="Comic Sans MS" panose="030F0702030302020204" pitchFamily="66" charset="0"/>
              </a:rPr>
              <a:t>Our focus today, on the needs of people and animals around the world. We pray especially today for the needs of our world, thinking of the climate crisis, places of conflict and war, and the many people in our world who struggle to have enough food and water for their needs. What can we do today to make the world a better place?</a:t>
            </a:r>
          </a:p>
          <a:p>
            <a:pPr lvl="0"/>
            <a:r>
              <a:rPr lang="en-GB" sz="1600" b="1" dirty="0">
                <a:solidFill>
                  <a:prstClr val="black"/>
                </a:solidFill>
                <a:latin typeface="Comic Sans MS" panose="030F0702030302020204" pitchFamily="66" charset="0"/>
              </a:rPr>
              <a:t>Remember to record on your card one thing you will do. </a:t>
            </a:r>
          </a:p>
          <a:p>
            <a:pPr lvl="0"/>
            <a:endParaRPr lang="en-GB" sz="1600" b="1" dirty="0">
              <a:solidFill>
                <a:prstClr val="black"/>
              </a:solidFill>
              <a:latin typeface="Comic Sans MS" panose="030F0702030302020204" pitchFamily="66" charset="0"/>
            </a:endParaRPr>
          </a:p>
        </p:txBody>
      </p:sp>
      <p:sp>
        <p:nvSpPr>
          <p:cNvPr id="7" name="Rectangle 6">
            <a:extLst>
              <a:ext uri="{FF2B5EF4-FFF2-40B4-BE49-F238E27FC236}">
                <a16:creationId xmlns="" xmlns:a16="http://schemas.microsoft.com/office/drawing/2014/main" id="{50741813-0C9F-4A80-B5F1-2BB863536B64}"/>
              </a:ext>
            </a:extLst>
          </p:cNvPr>
          <p:cNvSpPr/>
          <p:nvPr/>
        </p:nvSpPr>
        <p:spPr>
          <a:xfrm>
            <a:off x="1589752" y="1316668"/>
            <a:ext cx="7097020" cy="2585323"/>
          </a:xfrm>
          <a:prstGeom prst="rect">
            <a:avLst/>
          </a:prstGeom>
        </p:spPr>
        <p:txBody>
          <a:bodyPr wrap="square">
            <a:spAutoFit/>
          </a:bodyPr>
          <a:lstStyle/>
          <a:p>
            <a:r>
              <a:rPr lang="en-GB" dirty="0">
                <a:solidFill>
                  <a:srgbClr val="000000"/>
                </a:solidFill>
                <a:latin typeface="Comic Sans MS" panose="030F0702030302020204" pitchFamily="66" charset="0"/>
              </a:rPr>
              <a:t>Climate change has been affecting mankind in dangerous ways. The scientific community has already reached a consensus about this and they have been issuing warnings for years. With no significant changes in major industries and the people’s way of life, the planet’s climate may soon become unfit to live in for a lot of species. This can then collapse the global food chain and threaten the existence of humanity.</a:t>
            </a:r>
          </a:p>
          <a:p>
            <a:r>
              <a:rPr lang="en-GB" dirty="0">
                <a:solidFill>
                  <a:srgbClr val="000000"/>
                </a:solidFill>
                <a:latin typeface="Comic Sans MS" panose="030F0702030302020204" pitchFamily="66" charset="0"/>
              </a:rPr>
              <a:t>The poorer nations are the ones that will feel the effects of climate change firs</a:t>
            </a:r>
            <a:r>
              <a:rPr lang="en-GB" dirty="0">
                <a:latin typeface="Comic Sans MS" panose="030F0702030302020204" pitchFamily="66" charset="0"/>
              </a:rPr>
              <a:t>t. </a:t>
            </a:r>
            <a:endParaRPr lang="en-GB" b="0" i="0" dirty="0">
              <a:solidFill>
                <a:srgbClr val="000000"/>
              </a:solidFill>
              <a:effectLst/>
              <a:latin typeface="Comic Sans MS" panose="030F0702030302020204" pitchFamily="66" charset="0"/>
            </a:endParaRPr>
          </a:p>
        </p:txBody>
      </p:sp>
      <p:sp>
        <p:nvSpPr>
          <p:cNvPr id="9" name="AutoShape 2" descr="Climate change is making over 200 diseases worse and our immune systems  weaker, study finds | Euronews">
            <a:extLst>
              <a:ext uri="{FF2B5EF4-FFF2-40B4-BE49-F238E27FC236}">
                <a16:creationId xmlns="" xmlns:a16="http://schemas.microsoft.com/office/drawing/2014/main" id="{17EA3A21-8D49-41AB-BB8A-F6C89357F53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a:extLst>
              <a:ext uri="{FF2B5EF4-FFF2-40B4-BE49-F238E27FC236}">
                <a16:creationId xmlns="" xmlns:a16="http://schemas.microsoft.com/office/drawing/2014/main" id="{D7795A52-BAFA-4C26-9502-8797BBB0B81F}"/>
              </a:ext>
            </a:extLst>
          </p:cNvPr>
          <p:cNvPicPr>
            <a:picLocks noChangeAspect="1"/>
          </p:cNvPicPr>
          <p:nvPr/>
        </p:nvPicPr>
        <p:blipFill>
          <a:blip r:embed="rId4"/>
          <a:stretch>
            <a:fillRect/>
          </a:stretch>
        </p:blipFill>
        <p:spPr>
          <a:xfrm flipH="1">
            <a:off x="9077554" y="2421876"/>
            <a:ext cx="2531095" cy="1423741"/>
          </a:xfrm>
          <a:prstGeom prst="rect">
            <a:avLst/>
          </a:prstGeom>
        </p:spPr>
      </p:pic>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849"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 Forth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4" name="TextBox 3"/>
          <p:cNvSpPr txBox="1"/>
          <p:nvPr/>
        </p:nvSpPr>
        <p:spPr>
          <a:xfrm>
            <a:off x="1553544" y="3191256"/>
            <a:ext cx="9509759" cy="34778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1" i="0" u="sng" strike="noStrike" kern="1200" cap="none" spc="0" normalizeH="0" baseline="0" noProof="0" dirty="0" smtClean="0">
              <a:ln>
                <a:noFill/>
              </a:ln>
              <a:solidFill>
                <a:srgbClr val="FF0000"/>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smtClean="0">
                <a:ln>
                  <a:noFill/>
                </a:ln>
                <a:solidFill>
                  <a:srgbClr val="2B388E"/>
                </a:solidFill>
                <a:effectLst/>
                <a:uLnTx/>
                <a:uFillTx/>
                <a:latin typeface="Comic Sans MS" panose="030F0702030302020204" pitchFamily="66" charset="0"/>
                <a:ea typeface="+mn-ea"/>
                <a:cs typeface="+mn-cs"/>
              </a:rPr>
              <a:t>Closing Prayer</a:t>
            </a:r>
            <a:endParaRPr kumimoji="0" lang="en-GB" sz="2800" b="1" i="0" u="sng" strike="noStrike" kern="1200" cap="none" spc="0" normalizeH="0" baseline="0" noProof="0" dirty="0">
              <a:ln>
                <a:noFill/>
              </a:ln>
              <a:solidFill>
                <a:srgbClr val="2B388E"/>
              </a:solidFill>
              <a:effectLst/>
              <a:uLnTx/>
              <a:uFillTx/>
              <a:latin typeface="Comic Sans MS" panose="030F0702030302020204" pitchFamily="66" charset="0"/>
              <a:ea typeface="+mn-ea"/>
              <a:cs typeface="+mn-cs"/>
            </a:endParaRPr>
          </a:p>
          <a:p>
            <a:pPr lvl="0">
              <a:defRPr/>
            </a:pPr>
            <a:r>
              <a:rPr lang="en-GB" b="1" u="sng" dirty="0" smtClean="0">
                <a:solidFill>
                  <a:srgbClr val="FF0000"/>
                </a:solidFill>
                <a:latin typeface="Comic Sans MS" panose="030F0702030302020204" pitchFamily="66" charset="0"/>
              </a:rPr>
              <a:t>All: </a:t>
            </a:r>
            <a:r>
              <a:rPr lang="en-GB" b="1" dirty="0" smtClean="0">
                <a:solidFill>
                  <a:prstClr val="black"/>
                </a:solidFill>
                <a:latin typeface="Comic Sans MS" panose="030F0702030302020204" pitchFamily="66" charset="0"/>
              </a:rPr>
              <a:t>God help us to follow your example by </a:t>
            </a:r>
            <a:r>
              <a:rPr lang="en-GB" b="1" dirty="0">
                <a:solidFill>
                  <a:prstClr val="black"/>
                </a:solidFill>
                <a:latin typeface="Comic Sans MS" panose="030F0702030302020204" pitchFamily="66" charset="0"/>
              </a:rPr>
              <a:t>s</a:t>
            </a:r>
            <a:r>
              <a:rPr lang="en-GB" b="1" dirty="0" smtClean="0">
                <a:solidFill>
                  <a:prstClr val="black"/>
                </a:solidFill>
                <a:latin typeface="Comic Sans MS" panose="030F0702030302020204" pitchFamily="66" charset="0"/>
              </a:rPr>
              <a:t>howing </a:t>
            </a:r>
            <a:r>
              <a:rPr lang="en-GB" b="1" dirty="0">
                <a:solidFill>
                  <a:prstClr val="black"/>
                </a:solidFill>
                <a:latin typeface="Comic Sans MS" panose="030F0702030302020204" pitchFamily="66" charset="0"/>
              </a:rPr>
              <a:t>charity towards </a:t>
            </a:r>
            <a:r>
              <a:rPr lang="en-GB" b="1" dirty="0" smtClean="0">
                <a:solidFill>
                  <a:prstClr val="black"/>
                </a:solidFill>
                <a:latin typeface="Comic Sans MS" panose="030F0702030302020204" pitchFamily="66" charset="0"/>
              </a:rPr>
              <a:t>others which means </a:t>
            </a:r>
            <a:r>
              <a:rPr lang="en-GB" b="1" dirty="0">
                <a:solidFill>
                  <a:prstClr val="black"/>
                </a:solidFill>
                <a:latin typeface="Comic Sans MS" panose="030F0702030302020204" pitchFamily="66" charset="0"/>
              </a:rPr>
              <a:t>means acting voluntarily with kindness or goodwill. We can do this by giving of our time, our energy, our talents to help others. We think today of something we can do to help those who are in </a:t>
            </a:r>
            <a:r>
              <a:rPr lang="en-GB" b="1" dirty="0" smtClean="0">
                <a:solidFill>
                  <a:prstClr val="black"/>
                </a:solidFill>
                <a:latin typeface="Comic Sans MS" panose="030F0702030302020204" pitchFamily="66" charset="0"/>
              </a:rPr>
              <a:t>need. Amen.</a:t>
            </a:r>
            <a:endParaRPr lang="en-GB" b="1" dirty="0">
              <a:solidFill>
                <a:prstClr val="black"/>
              </a:solidFill>
              <a:latin typeface="Comic Sans MS" panose="030F0702030302020204" pitchFamily="66" charset="0"/>
            </a:endParaRPr>
          </a:p>
          <a:p>
            <a:pPr lvl="0">
              <a:defRPr/>
            </a:pPr>
            <a:endParaRPr lang="en-GB" b="1"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3" name="Picture 2">
            <a:extLst>
              <a:ext uri="{FF2B5EF4-FFF2-40B4-BE49-F238E27FC236}">
                <a16:creationId xmlns="" xmlns:a16="http://schemas.microsoft.com/office/drawing/2014/main" id="{1A35AD25-A69D-4AAB-BEDF-103088C5BF1F}"/>
              </a:ext>
            </a:extLst>
          </p:cNvPr>
          <p:cNvPicPr>
            <a:picLocks noChangeAspect="1"/>
          </p:cNvPicPr>
          <p:nvPr/>
        </p:nvPicPr>
        <p:blipFill>
          <a:blip r:embed="rId3"/>
          <a:stretch>
            <a:fillRect/>
          </a:stretch>
        </p:blipFill>
        <p:spPr>
          <a:xfrm>
            <a:off x="9564624" y="332509"/>
            <a:ext cx="2627376" cy="1367750"/>
          </a:xfrm>
          <a:prstGeom prst="rect">
            <a:avLst/>
          </a:prstGeom>
        </p:spPr>
      </p:pic>
      <p:sp>
        <p:nvSpPr>
          <p:cNvPr id="5" name="Rectangle 4">
            <a:extLst>
              <a:ext uri="{FF2B5EF4-FFF2-40B4-BE49-F238E27FC236}">
                <a16:creationId xmlns="" xmlns:a16="http://schemas.microsoft.com/office/drawing/2014/main" id="{60188581-BAAC-4532-A388-DE1653745ED8}"/>
              </a:ext>
            </a:extLst>
          </p:cNvPr>
          <p:cNvSpPr/>
          <p:nvPr/>
        </p:nvSpPr>
        <p:spPr>
          <a:xfrm>
            <a:off x="1426529" y="1540469"/>
            <a:ext cx="8202852" cy="2308324"/>
          </a:xfrm>
          <a:prstGeom prst="rect">
            <a:avLst/>
          </a:prstGeom>
        </p:spPr>
        <p:txBody>
          <a:bodyPr wrap="square">
            <a:spAutoFit/>
          </a:bodyPr>
          <a:lstStyle/>
          <a:p>
            <a:r>
              <a:rPr lang="en-GB" b="1" dirty="0">
                <a:latin typeface="Comic Sans MS" panose="030F0702030302020204" pitchFamily="66" charset="0"/>
              </a:rPr>
              <a:t>Amnesty International is a global movement of more than 10 million people who take injustice personally. They campaign for a world where everyone is treated fair and where human rights are enjoyed by all. They help stop human rights abuses by organising the public to put pressure on governments to make change. Amnesty international hold public demonstrations, letter-writing campaigns, lobbying decision-makers, make petitions and increase peoples awareness through human rights education.</a:t>
            </a:r>
            <a:endParaRPr lang="en-GB" b="1" i="0" dirty="0">
              <a:solidFill>
                <a:srgbClr val="262626"/>
              </a:solidFill>
              <a:effectLst/>
              <a:latin typeface="Comic Sans MS" panose="030F0702030302020204" pitchFamily="66" charset="0"/>
            </a:endParaRPr>
          </a:p>
        </p:txBody>
      </p:sp>
      <p:pic>
        <p:nvPicPr>
          <p:cNvPr id="7" name="Picture 6">
            <a:extLst>
              <a:ext uri="{FF2B5EF4-FFF2-40B4-BE49-F238E27FC236}">
                <a16:creationId xmlns="" xmlns:a16="http://schemas.microsoft.com/office/drawing/2014/main" id="{F9C69ABC-3B9F-44DB-8933-08ECBE8FECC6}"/>
              </a:ext>
            </a:extLst>
          </p:cNvPr>
          <p:cNvPicPr>
            <a:picLocks noChangeAspect="1"/>
          </p:cNvPicPr>
          <p:nvPr/>
        </p:nvPicPr>
        <p:blipFill>
          <a:blip r:embed="rId4"/>
          <a:stretch>
            <a:fillRect/>
          </a:stretch>
        </p:blipFill>
        <p:spPr>
          <a:xfrm>
            <a:off x="9629381" y="2181829"/>
            <a:ext cx="2319381" cy="904494"/>
          </a:xfrm>
          <a:prstGeom prst="rect">
            <a:avLst/>
          </a:prstGeom>
        </p:spPr>
      </p:pic>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459891"/>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74475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3400</TotalTime>
  <Words>838</Words>
  <Application>Microsoft Office PowerPoint</Application>
  <PresentationFormat>Custom</PresentationFormat>
  <Paragraphs>51</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        Gather: Making a Fairer World</vt:lpstr>
      <vt:lpstr>       The Word of the Lord</vt:lpstr>
      <vt:lpstr>Response to the Word of God</vt:lpstr>
      <vt:lpstr>Response to the Word of God </vt:lpstr>
      <vt:lpstr>Response to the Word of God </vt:lpstr>
      <vt:lpstr>Go Forth </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270</cp:revision>
  <dcterms:created xsi:type="dcterms:W3CDTF">2019-09-03T07:58:14Z</dcterms:created>
  <dcterms:modified xsi:type="dcterms:W3CDTF">2023-01-07T16:24:25Z</dcterms:modified>
</cp:coreProperties>
</file>