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3" r:id="rId9"/>
    <p:sldId id="260" r:id="rId10"/>
    <p:sldId id="261" r:id="rId11"/>
    <p:sldId id="262"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84" r:id="rId28"/>
    <p:sldId id="283" r:id="rId29"/>
    <p:sldId id="282" r:id="rId30"/>
    <p:sldId id="281" r:id="rId31"/>
    <p:sldId id="280" r:id="rId32"/>
    <p:sldId id="289" r:id="rId33"/>
    <p:sldId id="279" r:id="rId34"/>
    <p:sldId id="288" r:id="rId35"/>
    <p:sldId id="287" r:id="rId36"/>
    <p:sldId id="286" r:id="rId37"/>
    <p:sldId id="293" r:id="rId38"/>
    <p:sldId id="292" r:id="rId39"/>
    <p:sldId id="291" r:id="rId40"/>
    <p:sldId id="290" r:id="rId41"/>
    <p:sldId id="285"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1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DA55739-D1E2-4CD8-AA2F-AA3953847ECE}"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7506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A55739-D1E2-4CD8-AA2F-AA3953847ECE}"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888906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A55739-D1E2-4CD8-AA2F-AA3953847ECE}"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80682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DA55739-D1E2-4CD8-AA2F-AA3953847ECE}"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1608574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DA55739-D1E2-4CD8-AA2F-AA3953847ECE}"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2093275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DA55739-D1E2-4CD8-AA2F-AA3953847ECE}"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4084618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A55739-D1E2-4CD8-AA2F-AA3953847ECE}"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3491057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A55739-D1E2-4CD8-AA2F-AA3953847ECE}"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1707077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A55739-D1E2-4CD8-AA2F-AA3953847ECE}"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2416090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A55739-D1E2-4CD8-AA2F-AA3953847ECE}"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2636016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A55739-D1E2-4CD8-AA2F-AA3953847ECE}"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B252AB-CA64-448C-89F3-176E66E6239B}" type="slidenum">
              <a:rPr lang="en-GB" smtClean="0"/>
              <a:t>‹#›</a:t>
            </a:fld>
            <a:endParaRPr lang="en-GB"/>
          </a:p>
        </p:txBody>
      </p:sp>
    </p:spTree>
    <p:extLst>
      <p:ext uri="{BB962C8B-B14F-4D97-AF65-F5344CB8AC3E}">
        <p14:creationId xmlns:p14="http://schemas.microsoft.com/office/powerpoint/2010/main" val="3842515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A55739-D1E2-4CD8-AA2F-AA3953847ECE}"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B252AB-CA64-448C-89F3-176E66E6239B}" type="slidenum">
              <a:rPr lang="en-GB" smtClean="0"/>
              <a:t>‹#›</a:t>
            </a:fld>
            <a:endParaRPr lang="en-GB"/>
          </a:p>
        </p:txBody>
      </p:sp>
    </p:spTree>
    <p:extLst>
      <p:ext uri="{BB962C8B-B14F-4D97-AF65-F5344CB8AC3E}">
        <p14:creationId xmlns:p14="http://schemas.microsoft.com/office/powerpoint/2010/main" val="161865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www.bing.com/search?q=when+i+needed+a+neighbour+&amp;form=ANNH01&amp;refig=93faf6ca4bca40f6b5c4427f8b0d84c0" TargetMode="External"/><Relationship Id="rId2" Type="http://schemas.openxmlformats.org/officeDocument/2006/relationships/hyperlink" Target="https://www.bing.com/ck/a?!&amp;&amp;p=dc198a09afc45cb75ff84fd232ee52afe217a4a4ef69bdc21749d1b5aad6d49aJmltdHM9MTY1NDYyODc0OCZpZ3VpZD0zZmRkYjgzMS0xNTIxLTQ2NDEtODcxNC1hYTUyMTY5ZGM5YjMmaW5zaWQ9NTE5OQ&amp;ptn=3&amp;fclid=d6e6c75e-e694-11ec-99c1-50270f512f84&amp;u=a1aHR0cHM6Ly93d3cueW91dHViZS5jb20vd2F0Y2g_dj1CN2E3TGRnUmgtaw&amp;ntb=1" TargetMode="External"/><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395586"/>
          </a:xfrm>
        </p:spPr>
        <p:txBody>
          <a:bodyPr>
            <a:noAutofit/>
          </a:bodyPr>
          <a:lstStyle/>
          <a:p>
            <a:pPr>
              <a:lnSpc>
                <a:spcPct val="115000"/>
              </a:lnSpc>
              <a:spcAft>
                <a:spcPts val="1000"/>
              </a:spcAft>
            </a:pPr>
            <a:r>
              <a:rPr lang="en-GB" sz="2800" b="1" u="sng" dirty="0">
                <a:effectLst/>
                <a:latin typeface="Comic Sans MS"/>
                <a:ea typeface="Calibri"/>
                <a:cs typeface="Times New Roman"/>
              </a:rPr>
              <a:t>Who is this man? Who is Jesus to me?</a:t>
            </a:r>
            <a:r>
              <a:rPr lang="en-GB" sz="2800" dirty="0">
                <a:ea typeface="Calibri"/>
                <a:cs typeface="Times New Roman"/>
              </a:rPr>
              <a:t/>
            </a:r>
            <a:br>
              <a:rPr lang="en-GB" sz="2800" dirty="0">
                <a:ea typeface="Calibri"/>
                <a:cs typeface="Times New Roman"/>
              </a:rPr>
            </a:br>
            <a:r>
              <a:rPr lang="en-GB" sz="2800" b="1" u="sng" dirty="0" err="1">
                <a:solidFill>
                  <a:srgbClr val="FF0000"/>
                </a:solidFill>
                <a:effectLst/>
                <a:latin typeface="Comic Sans MS"/>
                <a:ea typeface="Calibri"/>
                <a:cs typeface="Times New Roman"/>
              </a:rPr>
              <a:t>Addoli</a:t>
            </a:r>
            <a:r>
              <a:rPr lang="en-GB" sz="2800" b="1" u="sng" dirty="0">
                <a:solidFill>
                  <a:srgbClr val="FF0000"/>
                </a:solidFill>
                <a:effectLst/>
                <a:latin typeface="Comic Sans MS"/>
                <a:ea typeface="Calibri"/>
                <a:cs typeface="Times New Roman"/>
              </a:rPr>
              <a:t> </a:t>
            </a:r>
            <a:r>
              <a:rPr lang="en-GB" sz="2800" b="1" u="sng" dirty="0" err="1">
                <a:solidFill>
                  <a:srgbClr val="FF0000"/>
                </a:solidFill>
                <a:effectLst/>
                <a:latin typeface="Comic Sans MS"/>
                <a:ea typeface="Calibri"/>
                <a:cs typeface="Times New Roman"/>
              </a:rPr>
              <a:t>ar</a:t>
            </a:r>
            <a:r>
              <a:rPr lang="en-GB" sz="2800" b="1" u="sng" dirty="0">
                <a:solidFill>
                  <a:srgbClr val="FF0000"/>
                </a:solidFill>
                <a:effectLst/>
                <a:latin typeface="Comic Sans MS"/>
                <a:ea typeface="Calibri"/>
                <a:cs typeface="Times New Roman"/>
              </a:rPr>
              <a:t> y </a:t>
            </a:r>
            <a:r>
              <a:rPr lang="en-GB" sz="2800" b="1" u="sng" dirty="0" err="1">
                <a:solidFill>
                  <a:srgbClr val="FF0000"/>
                </a:solidFill>
                <a:effectLst/>
                <a:latin typeface="Comic Sans MS"/>
                <a:ea typeface="Calibri"/>
                <a:cs typeface="Times New Roman"/>
              </a:rPr>
              <a:t>cyd</a:t>
            </a:r>
            <a:r>
              <a:rPr lang="en-GB" sz="2800" b="1" u="sng" dirty="0">
                <a:solidFill>
                  <a:srgbClr val="FF0000"/>
                </a:solidFill>
                <a:effectLst/>
                <a:latin typeface="Comic Sans MS"/>
                <a:ea typeface="Calibri"/>
                <a:cs typeface="Times New Roman"/>
              </a:rPr>
              <a:t> </a:t>
            </a:r>
            <a:r>
              <a:rPr lang="en-GB" sz="2800" b="1" u="sng" dirty="0" err="1">
                <a:solidFill>
                  <a:srgbClr val="FF0000"/>
                </a:solidFill>
                <a:effectLst/>
                <a:latin typeface="Comic Sans MS"/>
                <a:ea typeface="Calibri"/>
                <a:cs typeface="Times New Roman"/>
              </a:rPr>
              <a:t>erbyn</a:t>
            </a:r>
            <a:r>
              <a:rPr lang="en-GB" sz="2800" b="1" u="sng" dirty="0">
                <a:solidFill>
                  <a:srgbClr val="FF0000"/>
                </a:solidFill>
                <a:effectLst/>
                <a:latin typeface="Comic Sans MS"/>
                <a:ea typeface="Calibri"/>
                <a:cs typeface="Times New Roman"/>
              </a:rPr>
              <a:t> </a:t>
            </a:r>
            <a:r>
              <a:rPr lang="en-GB" sz="2800" b="1" u="sng" dirty="0" err="1">
                <a:solidFill>
                  <a:srgbClr val="FF0000"/>
                </a:solidFill>
                <a:effectLst/>
                <a:latin typeface="Comic Sans MS"/>
                <a:ea typeface="Calibri"/>
                <a:cs typeface="Times New Roman"/>
              </a:rPr>
              <a:t>blwyddyn</a:t>
            </a:r>
            <a:r>
              <a:rPr lang="en-GB" sz="2800" b="1" u="sng" dirty="0">
                <a:solidFill>
                  <a:srgbClr val="FF0000"/>
                </a:solidFill>
                <a:effectLst/>
                <a:latin typeface="Comic Sans MS"/>
                <a:ea typeface="Calibri"/>
                <a:cs typeface="Times New Roman"/>
              </a:rPr>
              <a:t> </a:t>
            </a:r>
            <a:r>
              <a:rPr lang="en-GB" sz="2800" b="1" u="sng" dirty="0" err="1">
                <a:solidFill>
                  <a:srgbClr val="FF0000"/>
                </a:solidFill>
                <a:latin typeface="Comic Sans MS"/>
                <a:ea typeface="Calibri"/>
                <a:cs typeface="Times New Roman"/>
              </a:rPr>
              <a:t>chwech</a:t>
            </a:r>
            <a:r>
              <a:rPr lang="en-GB" sz="2800" dirty="0">
                <a:ea typeface="Calibri"/>
                <a:cs typeface="Times New Roman"/>
              </a:rPr>
              <a:t/>
            </a:r>
            <a:br>
              <a:rPr lang="en-GB" sz="2800" dirty="0">
                <a:ea typeface="Calibri"/>
                <a:cs typeface="Times New Roman"/>
              </a:rPr>
            </a:br>
            <a:r>
              <a:rPr lang="en-GB" sz="2800" b="1" u="sng" dirty="0">
                <a:solidFill>
                  <a:srgbClr val="0070C0"/>
                </a:solidFill>
                <a:effectLst/>
                <a:latin typeface="Comic Sans MS"/>
                <a:ea typeface="Calibri"/>
                <a:cs typeface="Times New Roman"/>
              </a:rPr>
              <a:t>Collective Worship by Year </a:t>
            </a:r>
            <a:r>
              <a:rPr lang="en-GB" sz="2800" b="1" u="sng" dirty="0">
                <a:solidFill>
                  <a:srgbClr val="0070C0"/>
                </a:solidFill>
                <a:latin typeface="Comic Sans MS"/>
                <a:ea typeface="Calibri"/>
                <a:cs typeface="Times New Roman"/>
              </a:rPr>
              <a:t>Six</a:t>
            </a:r>
            <a:r>
              <a:rPr lang="en-GB" sz="2800" dirty="0">
                <a:ea typeface="Calibri"/>
                <a:cs typeface="Times New Roman"/>
              </a:rPr>
              <a:t/>
            </a:r>
            <a:br>
              <a:rPr lang="en-GB" sz="2800" dirty="0">
                <a:ea typeface="Calibri"/>
                <a:cs typeface="Times New Roman"/>
              </a:rPr>
            </a:br>
            <a:endParaRPr lang="en-GB" sz="2800" dirty="0"/>
          </a:p>
        </p:txBody>
      </p:sp>
      <p:sp>
        <p:nvSpPr>
          <p:cNvPr id="3" name="Subtitle 2"/>
          <p:cNvSpPr>
            <a:spLocks noGrp="1"/>
          </p:cNvSpPr>
          <p:nvPr>
            <p:ph type="subTitle" idx="1"/>
          </p:nvPr>
        </p:nvSpPr>
        <p:spPr>
          <a:xfrm>
            <a:off x="683568" y="2132856"/>
            <a:ext cx="7704856" cy="4032448"/>
          </a:xfrm>
        </p:spPr>
        <p:txBody>
          <a:bodyPr/>
          <a:lstStyle/>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234969"/>
            <a:ext cx="3820775" cy="3744416"/>
          </a:xfrm>
          <a:prstGeom prst="rect">
            <a:avLst/>
          </a:prstGeom>
          <a:noFill/>
          <a:ln>
            <a:noFill/>
          </a:ln>
        </p:spPr>
      </p:pic>
    </p:spTree>
    <p:extLst>
      <p:ext uri="{BB962C8B-B14F-4D97-AF65-F5344CB8AC3E}">
        <p14:creationId xmlns:p14="http://schemas.microsoft.com/office/powerpoint/2010/main" val="2363660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702624" cy="1008112"/>
          </a:xfrm>
        </p:spPr>
        <p:txBody>
          <a:bodyPr>
            <a:normAutofit fontScale="90000"/>
          </a:bodyPr>
          <a:lstStyle/>
          <a:p>
            <a:pPr>
              <a:lnSpc>
                <a:spcPct val="115000"/>
              </a:lnSpc>
              <a:spcAft>
                <a:spcPts val="1000"/>
              </a:spcAft>
            </a:pPr>
            <a:r>
              <a:rPr lang="en-GB" b="1" u="sng" dirty="0">
                <a:solidFill>
                  <a:srgbClr val="0070C0"/>
                </a:solidFill>
                <a:ea typeface="Calibri"/>
                <a:cs typeface="Times New Roman"/>
              </a:rPr>
              <a:t>Gather</a:t>
            </a:r>
            <a:r>
              <a:rPr lang="en-GB" sz="2400" dirty="0">
                <a:ea typeface="Calibri"/>
                <a:cs typeface="Times New Roman"/>
              </a:rPr>
              <a:t/>
            </a:r>
            <a:br>
              <a:rPr lang="en-GB" sz="2400" dirty="0">
                <a:ea typeface="Calibri"/>
                <a:cs typeface="Times New Roman"/>
              </a:rPr>
            </a:br>
            <a:endParaRPr lang="en-GB" dirty="0"/>
          </a:p>
        </p:txBody>
      </p:sp>
      <p:sp>
        <p:nvSpPr>
          <p:cNvPr id="3" name="Subtitle 2"/>
          <p:cNvSpPr>
            <a:spLocks noGrp="1"/>
          </p:cNvSpPr>
          <p:nvPr>
            <p:ph type="subTitle" idx="1"/>
          </p:nvPr>
        </p:nvSpPr>
        <p:spPr>
          <a:xfrm>
            <a:off x="395536" y="980728"/>
            <a:ext cx="7992888" cy="5184576"/>
          </a:xfrm>
        </p:spPr>
        <p:txBody>
          <a:bodyPr>
            <a:normAutofit/>
          </a:bodyPr>
          <a:lstStyle/>
          <a:p>
            <a:pPr>
              <a:lnSpc>
                <a:spcPct val="115000"/>
              </a:lnSpc>
              <a:spcAft>
                <a:spcPts val="1000"/>
              </a:spcAft>
            </a:pPr>
            <a:r>
              <a:rPr lang="en-GB" sz="2000" b="1" dirty="0" err="1">
                <a:solidFill>
                  <a:schemeClr val="tx1"/>
                </a:solidFill>
                <a:effectLst/>
                <a:latin typeface="Comic Sans MS"/>
                <a:ea typeface="Calibri"/>
                <a:cs typeface="Times New Roman"/>
              </a:rPr>
              <a:t>Croeso</a:t>
            </a:r>
            <a:r>
              <a:rPr lang="en-GB" sz="2000" b="1" dirty="0">
                <a:solidFill>
                  <a:schemeClr val="tx1"/>
                </a:solidFill>
                <a:effectLst/>
                <a:latin typeface="Comic Sans MS"/>
                <a:ea typeface="Calibri"/>
                <a:cs typeface="Times New Roman"/>
              </a:rPr>
              <a:t> and welcome </a:t>
            </a:r>
            <a:r>
              <a:rPr lang="en-GB" sz="2000" b="1" dirty="0" err="1">
                <a:solidFill>
                  <a:schemeClr val="tx1"/>
                </a:solidFill>
                <a:effectLst/>
                <a:latin typeface="Comic Sans MS"/>
                <a:ea typeface="Calibri"/>
                <a:cs typeface="Times New Roman"/>
              </a:rPr>
              <a:t>i’r</a:t>
            </a:r>
            <a:r>
              <a:rPr lang="en-GB" sz="2000" b="1" dirty="0">
                <a:solidFill>
                  <a:schemeClr val="tx1"/>
                </a:solidFill>
                <a:effectLst/>
                <a:latin typeface="Comic Sans MS"/>
                <a:ea typeface="Calibri"/>
                <a:cs typeface="Times New Roman"/>
              </a:rPr>
              <a:t> </a:t>
            </a:r>
            <a:r>
              <a:rPr lang="en-GB" sz="2000" b="1" dirty="0" err="1">
                <a:solidFill>
                  <a:schemeClr val="tx1"/>
                </a:solidFill>
                <a:effectLst/>
                <a:latin typeface="Comic Sans MS"/>
                <a:ea typeface="Calibri"/>
                <a:cs typeface="Times New Roman"/>
              </a:rPr>
              <a:t>gwasanaeth</a:t>
            </a:r>
            <a:r>
              <a:rPr lang="en-GB" sz="2000" b="1" dirty="0">
                <a:solidFill>
                  <a:schemeClr val="tx1"/>
                </a:solidFill>
                <a:effectLst/>
                <a:latin typeface="Comic Sans MS"/>
                <a:ea typeface="Calibri"/>
                <a:cs typeface="Times New Roman"/>
              </a:rPr>
              <a:t> / to the assembly.</a:t>
            </a:r>
            <a:endParaRPr lang="en-GB" sz="2000" dirty="0">
              <a:solidFill>
                <a:schemeClr val="tx1"/>
              </a:solidFill>
              <a:ea typeface="Calibri"/>
              <a:cs typeface="Times New Roman"/>
            </a:endParaRPr>
          </a:p>
          <a:p>
            <a:pPr>
              <a:lnSpc>
                <a:spcPct val="115000"/>
              </a:lnSpc>
              <a:spcAft>
                <a:spcPts val="1000"/>
              </a:spcAft>
            </a:pPr>
            <a:r>
              <a:rPr lang="en-GB" sz="2000" b="1" dirty="0">
                <a:solidFill>
                  <a:schemeClr val="tx1"/>
                </a:solidFill>
                <a:effectLst/>
                <a:latin typeface="Comic Sans MS"/>
                <a:ea typeface="Calibri"/>
                <a:cs typeface="Times New Roman"/>
              </a:rPr>
              <a:t>Let us begin our collective worship today by making a good sign of God’s Love as a faith community.</a:t>
            </a:r>
            <a:endParaRPr lang="en-GB" sz="2000" dirty="0">
              <a:solidFill>
                <a:schemeClr val="tx1"/>
              </a:solidFill>
              <a:ea typeface="Calibri"/>
              <a:cs typeface="Times New Roman"/>
            </a:endParaRPr>
          </a:p>
          <a:p>
            <a:pPr>
              <a:lnSpc>
                <a:spcPct val="115000"/>
              </a:lnSpc>
              <a:spcAft>
                <a:spcPts val="1000"/>
              </a:spcAft>
            </a:pPr>
            <a:r>
              <a:rPr lang="en-GB" sz="2000" b="1" dirty="0" err="1">
                <a:solidFill>
                  <a:srgbClr val="FF0000"/>
                </a:solidFill>
                <a:effectLst/>
                <a:latin typeface="Comic Sans MS"/>
                <a:ea typeface="Calibri"/>
                <a:cs typeface="Times New Roman"/>
              </a:rPr>
              <a:t>Yn</a:t>
            </a:r>
            <a:r>
              <a:rPr lang="en-GB" sz="2000" b="1" dirty="0">
                <a:solidFill>
                  <a:srgbClr val="FF0000"/>
                </a:solidFill>
                <a:effectLst/>
                <a:latin typeface="Comic Sans MS"/>
                <a:ea typeface="Calibri"/>
                <a:cs typeface="Times New Roman"/>
              </a:rPr>
              <a:t> </a:t>
            </a:r>
            <a:r>
              <a:rPr lang="en-GB" sz="2000" b="1" dirty="0" err="1">
                <a:solidFill>
                  <a:srgbClr val="FF0000"/>
                </a:solidFill>
                <a:effectLst/>
                <a:latin typeface="Comic Sans MS"/>
                <a:ea typeface="Calibri"/>
                <a:cs typeface="Times New Roman"/>
              </a:rPr>
              <a:t>enw’r</a:t>
            </a:r>
            <a:r>
              <a:rPr lang="en-GB" sz="2000" b="1" dirty="0">
                <a:solidFill>
                  <a:srgbClr val="FF0000"/>
                </a:solidFill>
                <a:effectLst/>
                <a:latin typeface="Comic Sans MS"/>
                <a:ea typeface="Calibri"/>
                <a:cs typeface="Times New Roman"/>
              </a:rPr>
              <a:t> Tad a </a:t>
            </a:r>
            <a:r>
              <a:rPr lang="en-GB" sz="2000" b="1" dirty="0" err="1">
                <a:solidFill>
                  <a:srgbClr val="FF0000"/>
                </a:solidFill>
                <a:effectLst/>
                <a:latin typeface="Comic Sans MS"/>
                <a:ea typeface="Calibri"/>
                <a:cs typeface="Times New Roman"/>
              </a:rPr>
              <a:t>Mhab</a:t>
            </a:r>
            <a:r>
              <a:rPr lang="en-GB" sz="2000" b="1" dirty="0">
                <a:solidFill>
                  <a:srgbClr val="FF0000"/>
                </a:solidFill>
                <a:effectLst/>
                <a:latin typeface="Comic Sans MS"/>
                <a:ea typeface="Calibri"/>
                <a:cs typeface="Times New Roman"/>
              </a:rPr>
              <a:t> a </a:t>
            </a:r>
            <a:r>
              <a:rPr lang="en-GB" sz="2000" b="1" dirty="0" err="1">
                <a:solidFill>
                  <a:srgbClr val="FF0000"/>
                </a:solidFill>
                <a:latin typeface="Comic Sans MS"/>
                <a:ea typeface="Calibri"/>
                <a:cs typeface="Times New Roman"/>
              </a:rPr>
              <a:t>Y</a:t>
            </a:r>
            <a:r>
              <a:rPr lang="en-GB" sz="2000" b="1" dirty="0" err="1">
                <a:solidFill>
                  <a:srgbClr val="FF0000"/>
                </a:solidFill>
                <a:effectLst/>
                <a:latin typeface="Comic Sans MS"/>
                <a:ea typeface="Calibri"/>
                <a:cs typeface="Times New Roman"/>
              </a:rPr>
              <a:t>sbryd</a:t>
            </a:r>
            <a:r>
              <a:rPr lang="en-GB" sz="2000" b="1" dirty="0">
                <a:solidFill>
                  <a:srgbClr val="FF0000"/>
                </a:solidFill>
                <a:effectLst/>
                <a:latin typeface="Comic Sans MS"/>
                <a:ea typeface="Calibri"/>
                <a:cs typeface="Times New Roman"/>
              </a:rPr>
              <a:t> </a:t>
            </a:r>
            <a:r>
              <a:rPr lang="en-GB" sz="2000" b="1" dirty="0" err="1">
                <a:solidFill>
                  <a:srgbClr val="FF0000"/>
                </a:solidFill>
                <a:effectLst/>
                <a:latin typeface="Comic Sans MS"/>
                <a:ea typeface="Calibri"/>
                <a:cs typeface="Times New Roman"/>
              </a:rPr>
              <a:t>Glan</a:t>
            </a:r>
            <a:r>
              <a:rPr lang="en-GB" sz="2000" b="1" dirty="0">
                <a:solidFill>
                  <a:srgbClr val="FF0000"/>
                </a:solidFill>
                <a:effectLst/>
                <a:latin typeface="Comic Sans MS"/>
                <a:ea typeface="Calibri"/>
                <a:cs typeface="Times New Roman"/>
              </a:rPr>
              <a:t> Amen. </a:t>
            </a:r>
            <a:endParaRPr lang="en-GB" sz="2000" dirty="0">
              <a:solidFill>
                <a:srgbClr val="FF0000"/>
              </a:solidFill>
              <a:ea typeface="Calibri"/>
              <a:cs typeface="Times New Roman"/>
            </a:endParaRP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2852936"/>
            <a:ext cx="6056224" cy="3672408"/>
          </a:xfrm>
          <a:prstGeom prst="rect">
            <a:avLst/>
          </a:prstGeom>
          <a:noFill/>
          <a:ln>
            <a:noFill/>
          </a:ln>
        </p:spPr>
      </p:pic>
    </p:spTree>
    <p:extLst>
      <p:ext uri="{BB962C8B-B14F-4D97-AF65-F5344CB8AC3E}">
        <p14:creationId xmlns:p14="http://schemas.microsoft.com/office/powerpoint/2010/main" val="4579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687" y="260648"/>
            <a:ext cx="7702624" cy="792088"/>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251519" y="1124744"/>
            <a:ext cx="8640960" cy="5544616"/>
          </a:xfrm>
        </p:spPr>
        <p:txBody>
          <a:bodyPr>
            <a:normAutofit/>
          </a:bodyPr>
          <a:lstStyle/>
          <a:p>
            <a:pPr algn="l">
              <a:lnSpc>
                <a:spcPct val="115000"/>
              </a:lnSpc>
              <a:spcAft>
                <a:spcPts val="1000"/>
              </a:spcAft>
            </a:pPr>
            <a:r>
              <a:rPr lang="en-GB" sz="1800" b="1" dirty="0">
                <a:solidFill>
                  <a:schemeClr val="tx1"/>
                </a:solidFill>
                <a:effectLst/>
                <a:latin typeface="Comic Sans MS"/>
                <a:ea typeface="Calibri"/>
                <a:cs typeface="Times New Roman"/>
              </a:rPr>
              <a:t>Today we will be exploring this question from the Gospel of Matthew chapter 8, verses 23 – 27 where the disciple Matthew asks these two questions of us.   </a:t>
            </a:r>
            <a:endParaRPr lang="en-GB" sz="1800" b="1" dirty="0">
              <a:solidFill>
                <a:schemeClr val="tx1"/>
              </a:solidFill>
              <a:ea typeface="Calibri"/>
              <a:cs typeface="Times New Roman"/>
            </a:endParaRPr>
          </a:p>
          <a:p>
            <a:pPr>
              <a:lnSpc>
                <a:spcPct val="115000"/>
              </a:lnSpc>
              <a:spcAft>
                <a:spcPts val="1000"/>
              </a:spcAft>
            </a:pPr>
            <a:r>
              <a:rPr lang="en-GB" b="1" u="sng" dirty="0">
                <a:solidFill>
                  <a:srgbClr val="FF0000"/>
                </a:solidFill>
                <a:effectLst/>
                <a:latin typeface="Comic Sans MS"/>
                <a:ea typeface="Calibri"/>
                <a:cs typeface="Times New Roman"/>
              </a:rPr>
              <a:t>Who is this man? Who is Jesus to me?</a:t>
            </a:r>
            <a:r>
              <a:rPr lang="en-GB" sz="2400" b="1" u="sng" dirty="0">
                <a:solidFill>
                  <a:srgbClr val="FF0000"/>
                </a:solidFill>
                <a:ea typeface="Calibri"/>
                <a:cs typeface="Times New Roman"/>
              </a:rPr>
              <a:t> </a:t>
            </a:r>
            <a:endParaRPr lang="en-GB" sz="2400" b="1" dirty="0">
              <a:solidFill>
                <a:srgbClr val="FF0000"/>
              </a:solidFill>
              <a:ea typeface="Calibri"/>
              <a:cs typeface="Times New Roman"/>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7932" y="3284984"/>
            <a:ext cx="5730875" cy="322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9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080120"/>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179512" y="1412776"/>
            <a:ext cx="8784976" cy="4752528"/>
          </a:xfrm>
        </p:spPr>
        <p:txBody>
          <a:bodyPr>
            <a:normAutofit/>
          </a:bodyPr>
          <a:lstStyle/>
          <a:p>
            <a:pPr algn="l">
              <a:lnSpc>
                <a:spcPct val="115000"/>
              </a:lnSpc>
              <a:spcAft>
                <a:spcPts val="1000"/>
              </a:spcAft>
            </a:pPr>
            <a:r>
              <a:rPr lang="en-GB" sz="2400" b="1" dirty="0">
                <a:solidFill>
                  <a:schemeClr val="tx1"/>
                </a:solidFill>
                <a:effectLst/>
                <a:latin typeface="Comic Sans MS"/>
                <a:ea typeface="Calibri"/>
                <a:cs typeface="Times New Roman"/>
              </a:rPr>
              <a:t>As Catholics and Christians we are asked upon to follow the teachings and example of our Lord and Saviour. We are asked to follow him.    </a:t>
            </a:r>
            <a:endParaRPr lang="en-GB" sz="2400" b="1" dirty="0">
              <a:solidFill>
                <a:schemeClr val="tx1"/>
              </a:solidFill>
              <a:ea typeface="Calibri"/>
              <a:cs typeface="Times New Roman"/>
            </a:endParaRPr>
          </a:p>
          <a:p>
            <a:pPr algn="l">
              <a:lnSpc>
                <a:spcPct val="115000"/>
              </a:lnSpc>
              <a:spcAft>
                <a:spcPts val="1000"/>
              </a:spcAft>
            </a:pPr>
            <a:r>
              <a:rPr lang="en-GB" sz="2400" b="1" dirty="0">
                <a:solidFill>
                  <a:schemeClr val="tx1"/>
                </a:solidFill>
                <a:effectLst/>
                <a:latin typeface="Comic Sans MS"/>
                <a:ea typeface="Calibri"/>
                <a:cs typeface="Times New Roman"/>
              </a:rPr>
              <a:t>Let us gather as a school community and sing the hymn </a:t>
            </a:r>
            <a:r>
              <a:rPr lang="en-GB" sz="2400" b="1" dirty="0">
                <a:solidFill>
                  <a:srgbClr val="FF0000"/>
                </a:solidFill>
                <a:effectLst/>
                <a:latin typeface="Comic Sans MS"/>
                <a:ea typeface="Calibri"/>
                <a:cs typeface="Times New Roman"/>
              </a:rPr>
              <a:t>‘Follow me, follow me!’</a:t>
            </a:r>
            <a:r>
              <a:rPr lang="en-GB" sz="2400" b="1" dirty="0">
                <a:solidFill>
                  <a:srgbClr val="FF0000"/>
                </a:solidFill>
                <a:ea typeface="Calibri"/>
                <a:cs typeface="Times New Roman"/>
              </a:rPr>
              <a:t>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1838" y="3356992"/>
            <a:ext cx="425511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95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0"/>
            <a:ext cx="7702624" cy="1395586"/>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251520" y="1268760"/>
            <a:ext cx="8136904" cy="4896544"/>
          </a:xfrm>
        </p:spPr>
        <p:txBody>
          <a:bodyPr>
            <a:normAutofit fontScale="55000" lnSpcReduction="20000"/>
          </a:bodyPr>
          <a:lstStyle/>
          <a:p>
            <a:pPr algn="l">
              <a:lnSpc>
                <a:spcPct val="115000"/>
              </a:lnSpc>
              <a:spcAft>
                <a:spcPts val="1000"/>
              </a:spcAft>
            </a:pPr>
            <a:r>
              <a:rPr lang="en-GB" b="1" u="sng" dirty="0">
                <a:solidFill>
                  <a:srgbClr val="141414"/>
                </a:solidFill>
                <a:effectLst/>
                <a:latin typeface="Comic Sans MS"/>
                <a:ea typeface="Calibri"/>
                <a:cs typeface="Lucida Grande"/>
              </a:rPr>
              <a:t>Chorus</a:t>
            </a:r>
            <a:endParaRPr lang="en-GB" sz="2400" dirty="0">
              <a:ea typeface="Calibri"/>
              <a:cs typeface="Times New Roman"/>
            </a:endParaRPr>
          </a:p>
          <a:p>
            <a:pPr lvl="0" algn="l">
              <a:lnSpc>
                <a:spcPct val="115000"/>
              </a:lnSpc>
              <a:spcAft>
                <a:spcPts val="1000"/>
              </a:spcAft>
            </a:pPr>
            <a:r>
              <a:rPr lang="en-GB" b="1" dirty="0">
                <a:solidFill>
                  <a:srgbClr val="141414"/>
                </a:solidFill>
                <a:effectLst/>
                <a:latin typeface="Comic Sans MS"/>
                <a:ea typeface="Calibri"/>
                <a:cs typeface="Lucida Grande"/>
              </a:rPr>
              <a:t>Fo</a:t>
            </a:r>
            <a:r>
              <a:rPr lang="en-GB" sz="2900" b="1" dirty="0">
                <a:solidFill>
                  <a:srgbClr val="141414"/>
                </a:solidFill>
                <a:effectLst/>
                <a:latin typeface="Comic Sans MS"/>
                <a:ea typeface="Calibri"/>
                <a:cs typeface="Lucida Grande"/>
              </a:rPr>
              <a:t>llow me, follow me, leave your home and family,</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Leave your fishing nets and boats upon the shore.</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Leave the seed that you have sown, leave the crops that you have grown, leave the people you have known and follow me.</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1. The foxes have their holes,</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and the swallows have their nests,</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but the son of man</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has no place to lay down.</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I do not offer comfort,</a:t>
            </a:r>
            <a:r>
              <a:rPr lang="en-GB" sz="2900" dirty="0">
                <a:solidFill>
                  <a:srgbClr val="000000"/>
                </a:solidFill>
                <a:effectLst/>
                <a:latin typeface="Times New Roman"/>
                <a:ea typeface="Times New Roman"/>
              </a:rPr>
              <a:t> </a:t>
            </a:r>
            <a:r>
              <a:rPr lang="en-GB" sz="2900" b="1" dirty="0">
                <a:solidFill>
                  <a:srgbClr val="141414"/>
                </a:solidFill>
                <a:effectLst/>
                <a:latin typeface="Comic Sans MS"/>
                <a:ea typeface="Calibri"/>
                <a:cs typeface="Lucida Grande"/>
              </a:rPr>
              <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I do not offer wealth,</a:t>
            </a:r>
            <a:br>
              <a:rPr lang="en-GB" sz="2900" b="1" dirty="0">
                <a:solidFill>
                  <a:srgbClr val="141414"/>
                </a:solidFill>
                <a:effectLst/>
                <a:latin typeface="Comic Sans MS"/>
                <a:ea typeface="Calibri"/>
                <a:cs typeface="Lucida Grande"/>
              </a:rPr>
            </a:br>
            <a:r>
              <a:rPr lang="en-GB" sz="2900" b="1" dirty="0">
                <a:solidFill>
                  <a:srgbClr val="141414"/>
                </a:solidFill>
                <a:effectLst/>
                <a:latin typeface="Comic Sans MS"/>
                <a:ea typeface="Calibri"/>
                <a:cs typeface="Lucida Grande"/>
              </a:rPr>
              <a:t>but in me will all happiness be found.</a:t>
            </a:r>
            <a:r>
              <a:rPr lang="en-GB" sz="2900" b="1" u="sng" dirty="0">
                <a:solidFill>
                  <a:srgbClr val="141414"/>
                </a:solidFill>
                <a:latin typeface="Comic Sans MS"/>
                <a:ea typeface="Calibri"/>
                <a:cs typeface="Lucida Grande"/>
              </a:rPr>
              <a:t> </a:t>
            </a:r>
          </a:p>
          <a:p>
            <a:pPr lvl="0" algn="l">
              <a:lnSpc>
                <a:spcPct val="115000"/>
              </a:lnSpc>
              <a:spcAft>
                <a:spcPts val="1000"/>
              </a:spcAft>
            </a:pPr>
            <a:r>
              <a:rPr lang="en-GB" sz="2900" b="1" u="sng" dirty="0">
                <a:solidFill>
                  <a:srgbClr val="141414"/>
                </a:solidFill>
                <a:latin typeface="Comic Sans MS"/>
                <a:ea typeface="Calibri"/>
                <a:cs typeface="Lucida Grande"/>
              </a:rPr>
              <a:t>Chorus</a:t>
            </a:r>
            <a:endParaRPr lang="en-GB" sz="2900" dirty="0">
              <a:solidFill>
                <a:prstClr val="black">
                  <a:tint val="75000"/>
                </a:prstClr>
              </a:solidFill>
              <a:ea typeface="Calibri"/>
              <a:cs typeface="Times New Roman"/>
            </a:endParaRPr>
          </a:p>
          <a:p>
            <a:pPr lvl="0" algn="l"/>
            <a:r>
              <a:rPr lang="en-GB" sz="2900" b="1" dirty="0">
                <a:solidFill>
                  <a:srgbClr val="141414"/>
                </a:solidFill>
                <a:latin typeface="Comic Sans MS"/>
                <a:ea typeface="Calibri"/>
                <a:cs typeface="Lucida Grande"/>
              </a:rPr>
              <a:t>Follow me, follow me, leave your home and family,</a:t>
            </a:r>
            <a:br>
              <a:rPr lang="en-GB" sz="2900" b="1" dirty="0">
                <a:solidFill>
                  <a:srgbClr val="141414"/>
                </a:solidFill>
                <a:latin typeface="Comic Sans MS"/>
                <a:ea typeface="Calibri"/>
                <a:cs typeface="Lucida Grande"/>
              </a:rPr>
            </a:br>
            <a:r>
              <a:rPr lang="en-GB" sz="2900" b="1" dirty="0">
                <a:solidFill>
                  <a:srgbClr val="141414"/>
                </a:solidFill>
                <a:latin typeface="Comic Sans MS"/>
                <a:ea typeface="Calibri"/>
                <a:cs typeface="Lucida Grande"/>
              </a:rPr>
              <a:t>Leave your fishing nets and boats upon the shore.</a:t>
            </a:r>
            <a:br>
              <a:rPr lang="en-GB" sz="2900" b="1" dirty="0">
                <a:solidFill>
                  <a:srgbClr val="141414"/>
                </a:solidFill>
                <a:latin typeface="Comic Sans MS"/>
                <a:ea typeface="Calibri"/>
                <a:cs typeface="Lucida Grande"/>
              </a:rPr>
            </a:br>
            <a:r>
              <a:rPr lang="en-GB" sz="2900" b="1" dirty="0">
                <a:solidFill>
                  <a:srgbClr val="141414"/>
                </a:solidFill>
                <a:latin typeface="Comic Sans MS"/>
                <a:ea typeface="Calibri"/>
                <a:cs typeface="Lucida Grande"/>
              </a:rPr>
              <a:t>Leave the seed that you have sown, leave the crops that you have grown, leave the people you have known and follow me.</a:t>
            </a:r>
            <a:endParaRPr lang="en-GB" sz="2900" dirty="0"/>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6404" y="2708920"/>
            <a:ext cx="266179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0513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864096"/>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683568" y="2132856"/>
            <a:ext cx="7704856" cy="4032448"/>
          </a:xfrm>
        </p:spPr>
        <p:txBody>
          <a:bodyPr>
            <a:normAutofit fontScale="55000" lnSpcReduction="20000"/>
          </a:bodyPr>
          <a:lstStyle/>
          <a:p>
            <a:pPr algn="l">
              <a:lnSpc>
                <a:spcPct val="115000"/>
              </a:lnSpc>
              <a:spcAft>
                <a:spcPts val="1000"/>
              </a:spcAft>
            </a:pPr>
            <a:r>
              <a:rPr lang="en-GB" b="1" dirty="0">
                <a:solidFill>
                  <a:srgbClr val="141414"/>
                </a:solidFill>
                <a:effectLst/>
                <a:latin typeface="Comic Sans MS"/>
                <a:ea typeface="Calibri"/>
                <a:cs typeface="Lucida Grande"/>
              </a:rPr>
              <a:t>2. If you would follow me,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you must leave old ways behind.</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You must take my cross</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and follow on my path.</a:t>
            </a:r>
            <a:r>
              <a:rPr lang="en-GB" sz="2400" dirty="0">
                <a:solidFill>
                  <a:srgbClr val="000000"/>
                </a:solidFill>
                <a:effectLst/>
                <a:latin typeface="Times New Roman"/>
                <a:ea typeface="Times New Roman"/>
                <a:cs typeface="Times New Roman"/>
              </a:rPr>
              <a:t> </a:t>
            </a:r>
            <a:r>
              <a:rPr lang="en-GB" b="1" dirty="0">
                <a:solidFill>
                  <a:srgbClr val="141414"/>
                </a:solidFill>
                <a:effectLst/>
                <a:latin typeface="Comic Sans MS"/>
                <a:ea typeface="Calibri"/>
                <a:cs typeface="Lucida Grande"/>
              </a:rPr>
              <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You may be far from loved ones,</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you may be far from home,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but my father will welcome you at last.</a:t>
            </a:r>
            <a:endParaRPr lang="en-GB" sz="2400" dirty="0">
              <a:ea typeface="Calibri"/>
              <a:cs typeface="Times New Roman"/>
            </a:endParaRPr>
          </a:p>
          <a:p>
            <a:pPr algn="l">
              <a:lnSpc>
                <a:spcPct val="115000"/>
              </a:lnSpc>
              <a:spcAft>
                <a:spcPts val="1000"/>
              </a:spcAft>
            </a:pPr>
            <a:r>
              <a:rPr lang="en-GB" b="1" u="sng" dirty="0">
                <a:solidFill>
                  <a:srgbClr val="141414"/>
                </a:solidFill>
                <a:effectLst/>
                <a:latin typeface="Comic Sans MS"/>
                <a:ea typeface="Calibri"/>
                <a:cs typeface="Lucida Grande"/>
              </a:rPr>
              <a:t> Chorus</a:t>
            </a:r>
            <a:endParaRPr lang="en-GB" sz="2400" dirty="0">
              <a:ea typeface="Calibri"/>
              <a:cs typeface="Times New Roman"/>
            </a:endParaRPr>
          </a:p>
          <a:p>
            <a:pPr algn="l"/>
            <a:r>
              <a:rPr lang="en-GB" b="1" dirty="0">
                <a:solidFill>
                  <a:srgbClr val="141414"/>
                </a:solidFill>
                <a:effectLst/>
                <a:latin typeface="Comic Sans MS"/>
                <a:ea typeface="Calibri"/>
                <a:cs typeface="Lucida Grande"/>
              </a:rPr>
              <a:t>Follow me, follow me, leave your home and family,</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Leave your fishing nets and boats upon the shore.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Leave the seed that you have sown, leave the crops that you have grown, leave the people you have known and follow me.</a:t>
            </a:r>
            <a:br>
              <a:rPr lang="en-GB" b="1" dirty="0">
                <a:solidFill>
                  <a:srgbClr val="141414"/>
                </a:solidFill>
                <a:effectLst/>
                <a:latin typeface="Comic Sans MS"/>
                <a:ea typeface="Calibri"/>
                <a:cs typeface="Lucida Grande"/>
              </a:rPr>
            </a:b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844824"/>
            <a:ext cx="3254623"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95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20080"/>
          </a:xfrm>
        </p:spPr>
        <p:txBody>
          <a:bodyPr>
            <a:normAutofit fontScale="90000"/>
          </a:bodyPr>
          <a:lstStyle/>
          <a:p>
            <a:r>
              <a:rPr lang="en-GB" b="1" u="sng" dirty="0">
                <a:solidFill>
                  <a:srgbClr val="0070C0"/>
                </a:solidFill>
              </a:rPr>
              <a:t>Gather</a:t>
            </a:r>
            <a:endParaRPr lang="en-GB" dirty="0"/>
          </a:p>
        </p:txBody>
      </p:sp>
      <p:sp>
        <p:nvSpPr>
          <p:cNvPr id="3" name="Subtitle 2"/>
          <p:cNvSpPr>
            <a:spLocks noGrp="1"/>
          </p:cNvSpPr>
          <p:nvPr>
            <p:ph type="subTitle" idx="1"/>
          </p:nvPr>
        </p:nvSpPr>
        <p:spPr>
          <a:xfrm>
            <a:off x="683568" y="1484784"/>
            <a:ext cx="7704856" cy="4032448"/>
          </a:xfrm>
        </p:spPr>
        <p:txBody>
          <a:bodyPr>
            <a:normAutofit fontScale="55000" lnSpcReduction="20000"/>
          </a:bodyPr>
          <a:lstStyle/>
          <a:p>
            <a:pPr algn="l">
              <a:lnSpc>
                <a:spcPct val="115000"/>
              </a:lnSpc>
              <a:spcAft>
                <a:spcPts val="1000"/>
              </a:spcAft>
            </a:pPr>
            <a:r>
              <a:rPr lang="en-GB" b="1" dirty="0">
                <a:solidFill>
                  <a:srgbClr val="141414"/>
                </a:solidFill>
                <a:effectLst/>
                <a:latin typeface="Comic Sans MS"/>
                <a:ea typeface="Calibri"/>
                <a:cs typeface="Lucida Grande"/>
              </a:rPr>
              <a:t>3. Although I go away</a:t>
            </a:r>
            <a:r>
              <a:rPr lang="en-GB" sz="2400" dirty="0">
                <a:ea typeface="Calibri"/>
                <a:cs typeface="Times New Roman"/>
              </a:rPr>
              <a:t> </a:t>
            </a:r>
            <a:r>
              <a:rPr lang="en-GB" b="1" dirty="0">
                <a:solidFill>
                  <a:srgbClr val="141414"/>
                </a:solidFill>
                <a:effectLst/>
                <a:latin typeface="Comic Sans MS"/>
                <a:ea typeface="Calibri"/>
                <a:cs typeface="Lucida Grande"/>
              </a:rPr>
              <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you will never be alone.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for the spirit will be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there to comfort you.</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Though all of you may scatter,</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each follow his own path,</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still the spirit of love will lead you home.</a:t>
            </a:r>
            <a:endParaRPr lang="en-GB" sz="2400" dirty="0">
              <a:ea typeface="Calibri"/>
              <a:cs typeface="Times New Roman"/>
            </a:endParaRPr>
          </a:p>
          <a:p>
            <a:pPr algn="l">
              <a:lnSpc>
                <a:spcPct val="115000"/>
              </a:lnSpc>
              <a:spcAft>
                <a:spcPts val="1000"/>
              </a:spcAft>
            </a:pPr>
            <a:r>
              <a:rPr lang="en-GB" b="1" u="sng" dirty="0">
                <a:solidFill>
                  <a:srgbClr val="141414"/>
                </a:solidFill>
                <a:effectLst/>
                <a:latin typeface="Comic Sans MS"/>
                <a:ea typeface="Calibri"/>
                <a:cs typeface="Lucida Grande"/>
              </a:rPr>
              <a:t>Chorus</a:t>
            </a:r>
            <a:endParaRPr lang="en-GB" sz="2400" dirty="0">
              <a:ea typeface="Calibri"/>
              <a:cs typeface="Times New Roman"/>
            </a:endParaRPr>
          </a:p>
          <a:p>
            <a:pPr algn="l">
              <a:lnSpc>
                <a:spcPct val="115000"/>
              </a:lnSpc>
              <a:spcAft>
                <a:spcPts val="1000"/>
              </a:spcAft>
            </a:pPr>
            <a:r>
              <a:rPr lang="en-GB" b="1" dirty="0">
                <a:solidFill>
                  <a:srgbClr val="141414"/>
                </a:solidFill>
                <a:effectLst/>
                <a:latin typeface="Comic Sans MS"/>
                <a:ea typeface="Calibri"/>
                <a:cs typeface="Lucida Grande"/>
              </a:rPr>
              <a:t>Follow me, follow me, leave your home and family,</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Leave your fishing nets and boats upon the shore.</a:t>
            </a:r>
            <a:br>
              <a:rPr lang="en-GB" b="1" dirty="0">
                <a:solidFill>
                  <a:srgbClr val="141414"/>
                </a:solidFill>
                <a:effectLst/>
                <a:latin typeface="Comic Sans MS"/>
                <a:ea typeface="Calibri"/>
                <a:cs typeface="Lucida Grande"/>
              </a:rPr>
            </a:br>
            <a:r>
              <a:rPr lang="en-GB" b="1" dirty="0">
                <a:solidFill>
                  <a:srgbClr val="141414"/>
                </a:solidFill>
                <a:effectLst/>
                <a:latin typeface="Comic Sans MS"/>
                <a:ea typeface="Calibri"/>
                <a:cs typeface="Lucida Grande"/>
              </a:rPr>
              <a:t>Leave the seed that you have sown, leave the crops that you have grown, leave the people you have known and follow me.</a:t>
            </a:r>
            <a:endParaRPr lang="en-GB" sz="2400" dirty="0">
              <a:ea typeface="Calibri"/>
              <a:cs typeface="Times New Roman"/>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0554" y="1268760"/>
            <a:ext cx="324397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0513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92088"/>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251520" y="1412776"/>
            <a:ext cx="8568952" cy="4752528"/>
          </a:xfrm>
        </p:spPr>
        <p:txBody>
          <a:bodyPr>
            <a:normAutofit fontScale="32500" lnSpcReduction="20000"/>
          </a:bodyPr>
          <a:lstStyle/>
          <a:p>
            <a:pPr>
              <a:lnSpc>
                <a:spcPct val="115000"/>
              </a:lnSpc>
              <a:spcAft>
                <a:spcPts val="1000"/>
              </a:spcAft>
            </a:pPr>
            <a:r>
              <a:rPr lang="en-GB" sz="5000" b="1" dirty="0">
                <a:solidFill>
                  <a:srgbClr val="141414"/>
                </a:solidFill>
                <a:effectLst/>
                <a:latin typeface="Comic Sans MS"/>
                <a:ea typeface="Calibri"/>
                <a:cs typeface="Lucida Grande"/>
              </a:rPr>
              <a:t>A key part of our learning that is imbedded in the culture of Saint Peter’s School are the</a:t>
            </a:r>
            <a:r>
              <a:rPr lang="en-GB" sz="5000" dirty="0">
                <a:ea typeface="Calibri"/>
                <a:cs typeface="Times New Roman"/>
              </a:rPr>
              <a:t> …</a:t>
            </a:r>
          </a:p>
          <a:p>
            <a:pPr>
              <a:lnSpc>
                <a:spcPct val="115000"/>
              </a:lnSpc>
              <a:spcAft>
                <a:spcPts val="1000"/>
              </a:spcAft>
            </a:pPr>
            <a:r>
              <a:rPr lang="en-GB" sz="7600" b="1" u="sng" dirty="0">
                <a:solidFill>
                  <a:srgbClr val="0070C0"/>
                </a:solidFill>
                <a:effectLst/>
                <a:latin typeface="Comic Sans MS"/>
                <a:ea typeface="Calibri"/>
                <a:cs typeface="Lucida Grande"/>
              </a:rPr>
              <a:t>VIRTUES</a:t>
            </a:r>
            <a:endParaRPr lang="en-GB" sz="76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r>
              <a:rPr lang="en-GB" b="1" dirty="0">
                <a:solidFill>
                  <a:srgbClr val="FF0000"/>
                </a:solidFill>
                <a:effectLst/>
                <a:latin typeface="Comic Sans MS"/>
                <a:ea typeface="Calibri"/>
                <a:cs typeface="Lucida Grande"/>
              </a:rPr>
              <a:t> </a:t>
            </a:r>
            <a:endParaRPr lang="en-GB" sz="2400" dirty="0">
              <a:ea typeface="Calibri"/>
              <a:cs typeface="Times New Roman"/>
            </a:endParaRPr>
          </a:p>
          <a:p>
            <a:pPr>
              <a:lnSpc>
                <a:spcPct val="115000"/>
              </a:lnSpc>
              <a:spcAft>
                <a:spcPts val="1000"/>
              </a:spcAft>
            </a:pPr>
            <a:endParaRPr lang="en-GB" b="1" dirty="0">
              <a:solidFill>
                <a:srgbClr val="FF0000"/>
              </a:solidFill>
              <a:effectLst/>
              <a:latin typeface="Comic Sans MS"/>
              <a:ea typeface="Calibri"/>
              <a:cs typeface="Lucida Grande"/>
            </a:endParaRPr>
          </a:p>
          <a:p>
            <a:pPr>
              <a:lnSpc>
                <a:spcPct val="115000"/>
              </a:lnSpc>
              <a:spcAft>
                <a:spcPts val="1000"/>
              </a:spcAft>
            </a:pPr>
            <a:endParaRPr lang="en-GB" sz="8000" b="1" dirty="0">
              <a:solidFill>
                <a:srgbClr val="FF0000"/>
              </a:solidFill>
              <a:effectLst/>
              <a:latin typeface="Comic Sans MS"/>
              <a:ea typeface="Calibri"/>
              <a:cs typeface="Lucida Grande"/>
            </a:endParaRPr>
          </a:p>
          <a:p>
            <a:pPr>
              <a:lnSpc>
                <a:spcPct val="115000"/>
              </a:lnSpc>
              <a:spcAft>
                <a:spcPts val="1000"/>
              </a:spcAft>
            </a:pPr>
            <a:r>
              <a:rPr lang="en-GB" sz="8000" b="1" dirty="0">
                <a:solidFill>
                  <a:srgbClr val="FF0000"/>
                </a:solidFill>
                <a:effectLst/>
                <a:latin typeface="Comic Sans MS"/>
                <a:ea typeface="Calibri"/>
                <a:cs typeface="Lucida Grande"/>
              </a:rPr>
              <a:t>Have you ever thought why they are so important? </a:t>
            </a:r>
            <a:endParaRPr lang="en-GB" sz="8000" dirty="0">
              <a:ea typeface="Calibri"/>
              <a:cs typeface="Times New Roman"/>
            </a:endParaRPr>
          </a:p>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780928"/>
            <a:ext cx="2428801" cy="2448272"/>
          </a:xfrm>
          <a:prstGeom prst="rect">
            <a:avLst/>
          </a:prstGeom>
          <a:noFill/>
          <a:ln>
            <a:noFill/>
          </a:ln>
        </p:spPr>
      </p:pic>
    </p:spTree>
    <p:extLst>
      <p:ext uri="{BB962C8B-B14F-4D97-AF65-F5344CB8AC3E}">
        <p14:creationId xmlns:p14="http://schemas.microsoft.com/office/powerpoint/2010/main" val="2710513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936104"/>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251520" y="1484784"/>
            <a:ext cx="8712968" cy="4968552"/>
          </a:xfrm>
        </p:spPr>
        <p:txBody>
          <a:bodyPr>
            <a:normAutofit/>
          </a:bodyPr>
          <a:lstStyle/>
          <a:p>
            <a:pPr>
              <a:lnSpc>
                <a:spcPct val="115000"/>
              </a:lnSpc>
              <a:spcAft>
                <a:spcPts val="1000"/>
              </a:spcAft>
            </a:pPr>
            <a:r>
              <a:rPr lang="en-GB" sz="2000" b="1" u="sng" dirty="0">
                <a:solidFill>
                  <a:srgbClr val="FF0000"/>
                </a:solidFill>
                <a:effectLst/>
                <a:latin typeface="Comic Sans MS"/>
                <a:ea typeface="Calibri"/>
                <a:cs typeface="Lucida Grande"/>
              </a:rPr>
              <a:t>Answer:</a:t>
            </a:r>
            <a:endParaRPr lang="en-GB" sz="2000" dirty="0">
              <a:solidFill>
                <a:srgbClr val="FF0000"/>
              </a:solidFill>
              <a:ea typeface="Calibri"/>
              <a:cs typeface="Times New Roman"/>
            </a:endParaRPr>
          </a:p>
          <a:p>
            <a:pPr algn="l">
              <a:lnSpc>
                <a:spcPct val="115000"/>
              </a:lnSpc>
              <a:spcAft>
                <a:spcPts val="1000"/>
              </a:spcAft>
            </a:pPr>
            <a:r>
              <a:rPr lang="en-GB" sz="1700" b="1" dirty="0">
                <a:solidFill>
                  <a:srgbClr val="141414"/>
                </a:solidFill>
                <a:effectLst/>
                <a:latin typeface="Comic Sans MS"/>
                <a:ea typeface="Calibri"/>
                <a:cs typeface="Lucida Grande"/>
              </a:rPr>
              <a:t>They help us to understand who Jesus is and what he means to us if we follow his example.</a:t>
            </a:r>
            <a:r>
              <a:rPr lang="en-GB" sz="1700" dirty="0">
                <a:solidFill>
                  <a:srgbClr val="000000"/>
                </a:solidFill>
                <a:effectLst/>
                <a:latin typeface="Times New Roman"/>
                <a:ea typeface="Times New Roman"/>
                <a:cs typeface="Times New Roman"/>
              </a:rPr>
              <a:t> </a:t>
            </a:r>
            <a:r>
              <a:rPr lang="en-GB" sz="1700" b="1" dirty="0">
                <a:solidFill>
                  <a:srgbClr val="141414"/>
                </a:solidFill>
                <a:effectLst/>
                <a:latin typeface="Comic Sans MS"/>
                <a:ea typeface="Calibri"/>
                <a:cs typeface="Lucida Grande"/>
              </a:rPr>
              <a:t>Let us remind ourselves of the Virtues that are demonstrated in our Lord and Saviour’s example and teaching  and how if we follow the Virtues we too can get closer to knowing God our Father and as a result live out His example in our daily lives and develop  a closer relationship with him – get to know him </a:t>
            </a:r>
            <a:r>
              <a:rPr lang="en-GB" sz="1600" b="1" dirty="0">
                <a:solidFill>
                  <a:srgbClr val="141414"/>
                </a:solidFill>
                <a:effectLst/>
                <a:latin typeface="Comic Sans MS"/>
                <a:ea typeface="Calibri"/>
                <a:cs typeface="Lucida Grande"/>
              </a:rPr>
              <a:t>better.</a:t>
            </a:r>
            <a:endParaRPr lang="en-GB" sz="1600" dirty="0">
              <a:ea typeface="Calibri"/>
              <a:cs typeface="Times New Roman"/>
            </a:endParaRPr>
          </a:p>
          <a:p>
            <a:pPr>
              <a:lnSpc>
                <a:spcPct val="115000"/>
              </a:lnSpc>
              <a:spcAft>
                <a:spcPts val="1000"/>
              </a:spcAft>
            </a:pPr>
            <a:r>
              <a:rPr lang="en-GB" b="1" dirty="0">
                <a:solidFill>
                  <a:srgbClr val="141414"/>
                </a:solidFill>
                <a:effectLst/>
                <a:latin typeface="Comic Sans MS"/>
                <a:ea typeface="Calibri"/>
                <a:cs typeface="Lucida Grande"/>
              </a:rPr>
              <a:t> </a:t>
            </a:r>
            <a:endParaRPr lang="en-GB" sz="2400" dirty="0">
              <a:ea typeface="Calibri"/>
              <a:cs typeface="Times New Roman"/>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561443"/>
            <a:ext cx="2545829" cy="3211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795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630616" cy="576064"/>
          </a:xfrm>
        </p:spPr>
        <p:txBody>
          <a:bodyPr>
            <a:normAutofit fontScale="90000"/>
          </a:bodyPr>
          <a:lstStyle/>
          <a:p>
            <a:r>
              <a:rPr lang="en-GB" b="1" u="sng" dirty="0">
                <a:solidFill>
                  <a:srgbClr val="0070C0"/>
                </a:solidFill>
              </a:rPr>
              <a:t>Gather</a:t>
            </a:r>
          </a:p>
        </p:txBody>
      </p:sp>
      <p:sp>
        <p:nvSpPr>
          <p:cNvPr id="3" name="Subtitle 2"/>
          <p:cNvSpPr>
            <a:spLocks noGrp="1"/>
          </p:cNvSpPr>
          <p:nvPr>
            <p:ph type="subTitle" idx="1"/>
          </p:nvPr>
        </p:nvSpPr>
        <p:spPr>
          <a:xfrm>
            <a:off x="251520" y="1052736"/>
            <a:ext cx="8712968" cy="4896544"/>
          </a:xfrm>
        </p:spPr>
        <p:txBody>
          <a:bodyPr>
            <a:normAutofit fontScale="55000" lnSpcReduction="20000"/>
          </a:bodyPr>
          <a:lstStyle/>
          <a:p>
            <a:pPr>
              <a:lnSpc>
                <a:spcPts val="1650"/>
              </a:lnSpc>
              <a:spcAft>
                <a:spcPts val="0"/>
              </a:spcAft>
            </a:pPr>
            <a:endParaRPr lang="en-GB" b="1" u="sng" dirty="0">
              <a:solidFill>
                <a:srgbClr val="FF0000"/>
              </a:solidFill>
              <a:effectLst/>
              <a:latin typeface="Comic Sans MS"/>
              <a:ea typeface="Times New Roman"/>
              <a:cs typeface="Arial"/>
            </a:endParaRPr>
          </a:p>
          <a:p>
            <a:pPr>
              <a:lnSpc>
                <a:spcPts val="1650"/>
              </a:lnSpc>
              <a:spcAft>
                <a:spcPts val="0"/>
              </a:spcAft>
            </a:pPr>
            <a:r>
              <a:rPr lang="en-GB" b="1" u="sng" dirty="0">
                <a:solidFill>
                  <a:srgbClr val="FF0000"/>
                </a:solidFill>
                <a:effectLst/>
                <a:latin typeface="Comic Sans MS"/>
                <a:ea typeface="Times New Roman"/>
                <a:cs typeface="Arial"/>
              </a:rPr>
              <a:t>Attentive </a:t>
            </a:r>
            <a:r>
              <a:rPr lang="en-GB" b="1" dirty="0">
                <a:solidFill>
                  <a:srgbClr val="111111"/>
                </a:solidFill>
                <a:effectLst/>
                <a:latin typeface="Comic Sans MS"/>
                <a:ea typeface="Times New Roman"/>
                <a:cs typeface="Arial"/>
              </a:rPr>
              <a:t>(</a:t>
            </a:r>
            <a:r>
              <a:rPr lang="en-GB" b="1" dirty="0">
                <a:solidFill>
                  <a:srgbClr val="111111"/>
                </a:solidFill>
                <a:effectLst/>
                <a:latin typeface="Comic Sans MS"/>
                <a:ea typeface="Calibri"/>
                <a:cs typeface="Helvetica"/>
              </a:rPr>
              <a:t>paying close attention to something.</a:t>
            </a:r>
            <a:r>
              <a:rPr lang="en-GB" sz="2400" b="1" dirty="0">
                <a:ea typeface="Calibri"/>
                <a:cs typeface="Times New Roman"/>
              </a:rPr>
              <a:t>)</a:t>
            </a:r>
            <a:r>
              <a:rPr lang="en-GB" b="1" dirty="0">
                <a:solidFill>
                  <a:srgbClr val="111111"/>
                </a:solidFill>
                <a:effectLst/>
                <a:latin typeface="Comic Sans MS"/>
                <a:ea typeface="Times New Roman"/>
                <a:cs typeface="Arial"/>
              </a:rPr>
              <a:t> and </a:t>
            </a:r>
            <a:r>
              <a:rPr lang="en-GB" b="1" u="sng" dirty="0">
                <a:solidFill>
                  <a:srgbClr val="FF0000"/>
                </a:solidFill>
                <a:effectLst/>
                <a:latin typeface="Comic Sans MS"/>
                <a:ea typeface="Times New Roman"/>
                <a:cs typeface="Arial"/>
              </a:rPr>
              <a:t>Discerning</a:t>
            </a:r>
            <a:r>
              <a:rPr lang="en-GB" b="1" dirty="0">
                <a:solidFill>
                  <a:srgbClr val="111111"/>
                </a:solidFill>
                <a:effectLst/>
                <a:latin typeface="Comic Sans MS"/>
                <a:ea typeface="Times New Roman"/>
                <a:cs typeface="Arial"/>
              </a:rPr>
              <a:t> (showing good judgement.)</a:t>
            </a:r>
            <a:endParaRPr lang="en-GB" sz="2400" dirty="0">
              <a:ea typeface="Calibri"/>
              <a:cs typeface="Times New Roman"/>
            </a:endParaRPr>
          </a:p>
          <a:p>
            <a:pPr>
              <a:lnSpc>
                <a:spcPts val="1650"/>
              </a:lnSpc>
              <a:spcAft>
                <a:spcPts val="0"/>
              </a:spcAft>
            </a:pPr>
            <a:endParaRPr lang="en-GB" b="1" dirty="0">
              <a:solidFill>
                <a:srgbClr val="111111"/>
              </a:solidFill>
              <a:effectLst/>
              <a:latin typeface="Comic Sans MS"/>
              <a:ea typeface="Times New Roman"/>
              <a:cs typeface="Arial"/>
            </a:endParaRPr>
          </a:p>
          <a:p>
            <a:pPr>
              <a:lnSpc>
                <a:spcPts val="1650"/>
              </a:lnSpc>
              <a:spcAft>
                <a:spcPts val="0"/>
              </a:spcAft>
            </a:pPr>
            <a:r>
              <a:rPr lang="en-GB" b="1" u="sng" dirty="0">
                <a:solidFill>
                  <a:srgbClr val="7030A0"/>
                </a:solidFill>
                <a:effectLst/>
                <a:latin typeface="Comic Sans MS"/>
                <a:ea typeface="Times New Roman"/>
                <a:cs typeface="Arial"/>
              </a:rPr>
              <a:t>Pause for a moment </a:t>
            </a:r>
            <a:r>
              <a:rPr lang="en-GB" b="1" dirty="0">
                <a:solidFill>
                  <a:srgbClr val="111111"/>
                </a:solidFill>
                <a:effectLst/>
                <a:latin typeface="Comic Sans MS"/>
                <a:ea typeface="Times New Roman"/>
                <a:cs typeface="Arial"/>
              </a:rPr>
              <a:t>and think how will I follow Jesus’s example and be</a:t>
            </a:r>
            <a:r>
              <a:rPr lang="en-GB" b="1" u="sng" dirty="0">
                <a:solidFill>
                  <a:srgbClr val="FF0000"/>
                </a:solidFill>
                <a:effectLst/>
                <a:latin typeface="Comic Sans MS"/>
                <a:ea typeface="Times New Roman"/>
                <a:cs typeface="Arial"/>
              </a:rPr>
              <a:t> attentive</a:t>
            </a:r>
            <a:r>
              <a:rPr lang="en-GB" b="1" dirty="0">
                <a:solidFill>
                  <a:srgbClr val="FF0000"/>
                </a:solidFill>
                <a:effectLst/>
                <a:latin typeface="Comic Sans MS"/>
                <a:ea typeface="Times New Roman"/>
                <a:cs typeface="Arial"/>
              </a:rPr>
              <a:t> </a:t>
            </a:r>
            <a:r>
              <a:rPr lang="en-GB" b="1" dirty="0">
                <a:solidFill>
                  <a:srgbClr val="111111"/>
                </a:solidFill>
                <a:effectLst/>
                <a:latin typeface="Comic Sans MS"/>
                <a:ea typeface="Times New Roman"/>
                <a:cs typeface="Arial"/>
              </a:rPr>
              <a:t>and </a:t>
            </a:r>
            <a:r>
              <a:rPr lang="en-GB" b="1" u="sng" dirty="0">
                <a:solidFill>
                  <a:srgbClr val="FF0000"/>
                </a:solidFill>
                <a:effectLst/>
                <a:latin typeface="Comic Sans MS"/>
                <a:ea typeface="Times New Roman"/>
                <a:cs typeface="Arial"/>
              </a:rPr>
              <a:t>discerning</a:t>
            </a:r>
            <a:r>
              <a:rPr lang="en-GB" b="1" u="sng" dirty="0">
                <a:solidFill>
                  <a:srgbClr val="111111"/>
                </a:solidFill>
                <a:effectLst/>
                <a:latin typeface="Comic Sans MS"/>
                <a:ea typeface="Times New Roman"/>
                <a:cs typeface="Arial"/>
              </a:rPr>
              <a:t>.  </a:t>
            </a:r>
          </a:p>
          <a:p>
            <a:pPr>
              <a:lnSpc>
                <a:spcPts val="1650"/>
              </a:lnSpc>
              <a:spcAft>
                <a:spcPts val="0"/>
              </a:spcAft>
            </a:pPr>
            <a:endParaRPr lang="en-GB" sz="2400" dirty="0">
              <a:ea typeface="Calibri"/>
              <a:cs typeface="Times New Roman"/>
            </a:endParaRPr>
          </a:p>
          <a:p>
            <a:pPr algn="l">
              <a:lnSpc>
                <a:spcPts val="1650"/>
              </a:lnSpc>
              <a:spcAft>
                <a:spcPts val="0"/>
              </a:spcAft>
            </a:pPr>
            <a:r>
              <a:rPr lang="en-GB" b="1" dirty="0">
                <a:solidFill>
                  <a:srgbClr val="111111"/>
                </a:solidFill>
                <a:effectLst/>
                <a:latin typeface="Comic Sans MS"/>
                <a:ea typeface="Times New Roman"/>
                <a:cs typeface="Arial"/>
              </a:rPr>
              <a:t>Jesus demonstrated these virtues by his actions in the miracle</a:t>
            </a:r>
            <a:r>
              <a:rPr lang="en-GB" sz="2400" dirty="0">
                <a:ea typeface="Calibri"/>
                <a:cs typeface="Times New Roman"/>
              </a:rPr>
              <a:t> </a:t>
            </a:r>
            <a:r>
              <a:rPr lang="en-GB" b="1" dirty="0">
                <a:solidFill>
                  <a:srgbClr val="111111"/>
                </a:solidFill>
                <a:effectLst/>
                <a:latin typeface="Comic Sans MS"/>
                <a:ea typeface="Times New Roman"/>
                <a:cs typeface="Arial"/>
              </a:rPr>
              <a:t>at the Wedding Feast at Cana (John 2:1-12) where he changed water into wine.</a:t>
            </a:r>
            <a:r>
              <a:rPr lang="en-GB" sz="2400" dirty="0">
                <a:ea typeface="Calibri"/>
                <a:cs typeface="Times New Roman"/>
              </a:rPr>
              <a:t> </a:t>
            </a: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3573016"/>
            <a:ext cx="2258695" cy="2708275"/>
          </a:xfrm>
          <a:prstGeom prst="rect">
            <a:avLst/>
          </a:prstGeom>
          <a:noFill/>
          <a:ln>
            <a:noFill/>
          </a:ln>
        </p:spPr>
      </p:pic>
    </p:spTree>
    <p:extLst>
      <p:ext uri="{BB962C8B-B14F-4D97-AF65-F5344CB8AC3E}">
        <p14:creationId xmlns:p14="http://schemas.microsoft.com/office/powerpoint/2010/main" val="2797795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576064"/>
          </a:xfrm>
        </p:spPr>
        <p:txBody>
          <a:bodyPr>
            <a:normAutofit fontScale="90000"/>
          </a:bodyPr>
          <a:lstStyle/>
          <a:p>
            <a:r>
              <a:rPr lang="en-GB" b="1" u="sng" dirty="0">
                <a:solidFill>
                  <a:srgbClr val="0070C0"/>
                </a:solidFill>
              </a:rPr>
              <a:t>Gather</a:t>
            </a:r>
          </a:p>
        </p:txBody>
      </p:sp>
      <p:sp>
        <p:nvSpPr>
          <p:cNvPr id="3" name="Subtitle 2"/>
          <p:cNvSpPr>
            <a:spLocks noGrp="1"/>
          </p:cNvSpPr>
          <p:nvPr>
            <p:ph type="subTitle" idx="1"/>
          </p:nvPr>
        </p:nvSpPr>
        <p:spPr>
          <a:xfrm>
            <a:off x="251520" y="1268760"/>
            <a:ext cx="8568952" cy="5040560"/>
          </a:xfrm>
        </p:spPr>
        <p:txBody>
          <a:bodyPr/>
          <a:lstStyle/>
          <a:p>
            <a:pPr algn="l">
              <a:lnSpc>
                <a:spcPts val="1650"/>
              </a:lnSpc>
              <a:spcAft>
                <a:spcPts val="0"/>
              </a:spcAft>
            </a:pPr>
            <a:r>
              <a:rPr lang="en-GB" sz="2000" b="1" u="sng" dirty="0">
                <a:solidFill>
                  <a:srgbClr val="FF0000"/>
                </a:solidFill>
                <a:effectLst/>
                <a:latin typeface="Comic Sans MS"/>
                <a:ea typeface="Times New Roman"/>
                <a:cs typeface="Arial"/>
              </a:rPr>
              <a:t>Compassionate</a:t>
            </a:r>
            <a:r>
              <a:rPr lang="en-GB" sz="2000" b="1" dirty="0">
                <a:solidFill>
                  <a:srgbClr val="111111"/>
                </a:solidFill>
                <a:effectLst/>
                <a:latin typeface="Comic Sans MS"/>
                <a:ea typeface="Times New Roman"/>
                <a:cs typeface="Arial"/>
              </a:rPr>
              <a:t> (feeling or showing sympathy and concern for others) and </a:t>
            </a:r>
            <a:r>
              <a:rPr lang="en-GB" sz="2000" b="1" u="sng" dirty="0">
                <a:solidFill>
                  <a:srgbClr val="FF0000"/>
                </a:solidFill>
                <a:effectLst/>
                <a:latin typeface="Comic Sans MS"/>
                <a:ea typeface="Times New Roman"/>
                <a:cs typeface="Arial"/>
              </a:rPr>
              <a:t>Loving</a:t>
            </a:r>
            <a:r>
              <a:rPr lang="en-GB" sz="2000" b="1" dirty="0">
                <a:solidFill>
                  <a:srgbClr val="111111"/>
                </a:solidFill>
                <a:effectLst/>
                <a:latin typeface="Comic Sans MS"/>
                <a:ea typeface="Times New Roman"/>
                <a:cs typeface="Arial"/>
              </a:rPr>
              <a:t> (showing great care for another person)</a:t>
            </a:r>
            <a:r>
              <a:rPr lang="en-GB" sz="2000" b="1" dirty="0">
                <a:effectLst/>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effectLst/>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solidFill>
                  <a:srgbClr val="7030A0"/>
                </a:solidFill>
                <a:effectLst/>
                <a:latin typeface="Comic Sans MS"/>
                <a:ea typeface="Times New Roman"/>
                <a:cs typeface="Arial"/>
              </a:rPr>
              <a:t>Pause for a moment </a:t>
            </a:r>
            <a:r>
              <a:rPr lang="en-GB" sz="2000" b="1" dirty="0">
                <a:solidFill>
                  <a:srgbClr val="111111"/>
                </a:solidFill>
                <a:effectLst/>
                <a:latin typeface="Comic Sans MS"/>
                <a:ea typeface="Times New Roman"/>
                <a:cs typeface="Arial"/>
              </a:rPr>
              <a:t>and think how will I follow Jesus’s example and be </a:t>
            </a:r>
            <a:r>
              <a:rPr lang="en-GB" sz="2000" b="1" u="sng" dirty="0">
                <a:solidFill>
                  <a:srgbClr val="FF0000"/>
                </a:solidFill>
                <a:effectLst/>
                <a:latin typeface="Comic Sans MS"/>
                <a:ea typeface="Times New Roman"/>
                <a:cs typeface="Arial"/>
              </a:rPr>
              <a:t>compassionate</a:t>
            </a:r>
            <a:r>
              <a:rPr lang="en-GB" sz="2000" b="1" dirty="0">
                <a:solidFill>
                  <a:srgbClr val="111111"/>
                </a:solidFill>
                <a:effectLst/>
                <a:latin typeface="Comic Sans MS"/>
                <a:ea typeface="Times New Roman"/>
                <a:cs typeface="Arial"/>
              </a:rPr>
              <a:t> and</a:t>
            </a:r>
            <a:r>
              <a:rPr lang="en-GB" sz="2000" b="1" u="sng" dirty="0">
                <a:solidFill>
                  <a:srgbClr val="FF0000"/>
                </a:solidFill>
                <a:effectLst/>
                <a:latin typeface="Comic Sans MS"/>
                <a:ea typeface="Times New Roman"/>
                <a:cs typeface="Arial"/>
              </a:rPr>
              <a:t> loving</a:t>
            </a:r>
            <a:r>
              <a:rPr lang="en-GB" sz="2000" b="1" dirty="0">
                <a:solidFill>
                  <a:srgbClr val="111111"/>
                </a:solidFill>
                <a:effectLst/>
                <a:latin typeface="Comic Sans MS"/>
                <a:ea typeface="Times New Roman"/>
                <a:cs typeface="Arial"/>
              </a:rPr>
              <a:t>.</a:t>
            </a:r>
            <a:endParaRPr lang="en-GB" sz="2000" dirty="0">
              <a:ea typeface="Calibri"/>
              <a:cs typeface="Times New Roman"/>
            </a:endParaRPr>
          </a:p>
          <a:p>
            <a:pPr algn="l">
              <a:lnSpc>
                <a:spcPts val="1650"/>
              </a:lnSpc>
              <a:spcAft>
                <a:spcPts val="0"/>
              </a:spcAft>
            </a:pPr>
            <a:r>
              <a:rPr lang="en-GB" sz="2000" b="1" dirty="0">
                <a:solidFill>
                  <a:srgbClr val="111111"/>
                </a:solidFill>
                <a:effectLst/>
                <a:latin typeface="Comic Sans MS"/>
                <a:ea typeface="Times New Roman"/>
                <a:cs typeface="Arial"/>
              </a:rPr>
              <a:t> </a:t>
            </a:r>
            <a:endParaRPr lang="en-GB" sz="2000" dirty="0">
              <a:ea typeface="Calibri"/>
              <a:cs typeface="Times New Roman"/>
            </a:endParaRPr>
          </a:p>
          <a:p>
            <a:pPr algn="l">
              <a:lnSpc>
                <a:spcPts val="1650"/>
              </a:lnSpc>
              <a:spcAft>
                <a:spcPts val="0"/>
              </a:spcAft>
            </a:pPr>
            <a:r>
              <a:rPr lang="en-GB" sz="2000" b="1" dirty="0">
                <a:solidFill>
                  <a:srgbClr val="111111"/>
                </a:solidFill>
                <a:effectLst/>
                <a:latin typeface="Comic Sans MS"/>
                <a:ea typeface="Times New Roman"/>
                <a:cs typeface="Arial"/>
              </a:rPr>
              <a:t>Jesus demonstrated these pair of virtues to us at the ‘Feeding of the five thousand’ (Matthew 14:13-21)</a:t>
            </a:r>
            <a:endParaRPr lang="en-GB" sz="2000" dirty="0">
              <a:ea typeface="Calibri"/>
              <a:cs typeface="Times New Roman"/>
            </a:endParaRPr>
          </a:p>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284984"/>
            <a:ext cx="5915735" cy="3325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795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864096"/>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323528" y="1556792"/>
            <a:ext cx="8568952" cy="5112568"/>
          </a:xfrm>
        </p:spPr>
        <p:txBody>
          <a:bodyPr>
            <a:normAutofit/>
          </a:bodyPr>
          <a:lstStyle/>
          <a:p>
            <a:pPr>
              <a:lnSpc>
                <a:spcPts val="1650"/>
              </a:lnSpc>
              <a:spcAft>
                <a:spcPts val="0"/>
              </a:spcAft>
            </a:pPr>
            <a:r>
              <a:rPr lang="en-GB" sz="2000" b="1" u="sng" dirty="0">
                <a:solidFill>
                  <a:srgbClr val="FF0000"/>
                </a:solidFill>
                <a:effectLst/>
                <a:latin typeface="Comic Sans MS"/>
                <a:ea typeface="Times New Roman"/>
                <a:cs typeface="Arial"/>
              </a:rPr>
              <a:t>Generous</a:t>
            </a:r>
            <a:r>
              <a:rPr lang="en-GB" sz="2000" b="1" dirty="0">
                <a:solidFill>
                  <a:srgbClr val="111111"/>
                </a:solidFill>
                <a:effectLst/>
                <a:latin typeface="Comic Sans MS"/>
                <a:ea typeface="Times New Roman"/>
                <a:cs typeface="Arial"/>
              </a:rPr>
              <a:t> (giving more of yourself than you need to) and </a:t>
            </a:r>
            <a:r>
              <a:rPr lang="en-GB" sz="2000" b="1" u="sng" dirty="0">
                <a:solidFill>
                  <a:srgbClr val="FF0000"/>
                </a:solidFill>
                <a:effectLst/>
                <a:latin typeface="Comic Sans MS"/>
                <a:ea typeface="Times New Roman"/>
                <a:cs typeface="Arial"/>
              </a:rPr>
              <a:t>Grateful</a:t>
            </a:r>
            <a:r>
              <a:rPr lang="en-GB" sz="2000" b="1" dirty="0">
                <a:solidFill>
                  <a:srgbClr val="111111"/>
                </a:solidFill>
                <a:effectLst/>
                <a:latin typeface="Comic Sans MS"/>
                <a:ea typeface="Times New Roman"/>
                <a:cs typeface="Arial"/>
              </a:rPr>
              <a:t> (feeling or showing an appreciation for something done or received)</a:t>
            </a: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u="sng" dirty="0">
                <a:solidFill>
                  <a:srgbClr val="7030A0"/>
                </a:solidFill>
                <a:effectLst/>
                <a:latin typeface="Comic Sans MS"/>
                <a:ea typeface="Times New Roman"/>
                <a:cs typeface="Arial"/>
              </a:rPr>
              <a:t>Pause for a moment and think </a:t>
            </a:r>
            <a:r>
              <a:rPr lang="en-GB" sz="2000" b="1" dirty="0">
                <a:solidFill>
                  <a:srgbClr val="111111"/>
                </a:solidFill>
                <a:effectLst/>
                <a:latin typeface="Comic Sans MS"/>
                <a:ea typeface="Times New Roman"/>
                <a:cs typeface="Arial"/>
              </a:rPr>
              <a:t>how will I follow Jesus’s example and be </a:t>
            </a:r>
            <a:r>
              <a:rPr lang="en-GB" sz="2000" b="1" u="sng" dirty="0">
                <a:solidFill>
                  <a:srgbClr val="FF0000"/>
                </a:solidFill>
                <a:effectLst/>
                <a:latin typeface="Comic Sans MS"/>
                <a:ea typeface="Times New Roman"/>
                <a:cs typeface="Arial"/>
              </a:rPr>
              <a:t>generous</a:t>
            </a:r>
            <a:r>
              <a:rPr lang="en-GB" sz="2000" b="1" dirty="0">
                <a:solidFill>
                  <a:srgbClr val="111111"/>
                </a:solidFill>
                <a:effectLst/>
                <a:latin typeface="Comic Sans MS"/>
                <a:ea typeface="Times New Roman"/>
                <a:cs typeface="Arial"/>
              </a:rPr>
              <a:t> and</a:t>
            </a:r>
            <a:r>
              <a:rPr lang="en-GB" sz="2000" b="1" u="sng" dirty="0">
                <a:solidFill>
                  <a:srgbClr val="FF0000"/>
                </a:solidFill>
                <a:effectLst/>
                <a:latin typeface="Comic Sans MS"/>
                <a:ea typeface="Times New Roman"/>
                <a:cs typeface="Arial"/>
              </a:rPr>
              <a:t> grateful</a:t>
            </a:r>
            <a:r>
              <a:rPr lang="en-GB" sz="2000" b="1" dirty="0">
                <a:solidFill>
                  <a:srgbClr val="111111"/>
                </a:solidFill>
                <a:effectLst/>
                <a:latin typeface="Comic Sans MS"/>
                <a:ea typeface="Times New Roman"/>
                <a:cs typeface="Arial"/>
              </a:rPr>
              <a:t>. Jesus demonstrated these virtues at the start of Holy Week on Palm Sunday when he entered Jerusalem on a donkey.</a:t>
            </a:r>
            <a:endParaRPr lang="en-GB" sz="2000" dirty="0">
              <a:ea typeface="Calibri"/>
              <a:cs typeface="Times New Roman"/>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501008"/>
            <a:ext cx="4247785" cy="3041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795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432048"/>
          </a:xfrm>
        </p:spPr>
        <p:txBody>
          <a:bodyPr>
            <a:normAutofit fontScale="90000"/>
          </a:bodyPr>
          <a:lstStyle/>
          <a:p>
            <a:r>
              <a:rPr lang="en-GB" b="1" u="sng" dirty="0">
                <a:solidFill>
                  <a:srgbClr val="0070C0"/>
                </a:solidFill>
              </a:rPr>
              <a:t>Gather</a:t>
            </a:r>
          </a:p>
        </p:txBody>
      </p:sp>
      <p:sp>
        <p:nvSpPr>
          <p:cNvPr id="3" name="Subtitle 2"/>
          <p:cNvSpPr>
            <a:spLocks noGrp="1"/>
          </p:cNvSpPr>
          <p:nvPr>
            <p:ph type="subTitle" idx="1"/>
          </p:nvPr>
        </p:nvSpPr>
        <p:spPr>
          <a:xfrm>
            <a:off x="323528" y="1340768"/>
            <a:ext cx="8568952" cy="5040560"/>
          </a:xfrm>
        </p:spPr>
        <p:txBody>
          <a:bodyPr/>
          <a:lstStyle/>
          <a:p>
            <a:pPr>
              <a:lnSpc>
                <a:spcPts val="1650"/>
              </a:lnSpc>
              <a:spcAft>
                <a:spcPts val="0"/>
              </a:spcAft>
            </a:pPr>
            <a:r>
              <a:rPr lang="en-GB" sz="2000" b="1" u="sng" dirty="0">
                <a:solidFill>
                  <a:srgbClr val="FF0000"/>
                </a:solidFill>
                <a:effectLst/>
                <a:latin typeface="Comic Sans MS"/>
                <a:ea typeface="Times New Roman"/>
                <a:cs typeface="Arial"/>
              </a:rPr>
              <a:t>Learned</a:t>
            </a:r>
            <a:r>
              <a:rPr lang="en-GB" sz="2000" b="1" dirty="0">
                <a:solidFill>
                  <a:srgbClr val="111111"/>
                </a:solidFill>
                <a:effectLst/>
                <a:latin typeface="Comic Sans MS"/>
                <a:ea typeface="Times New Roman"/>
                <a:cs typeface="Arial"/>
              </a:rPr>
              <a:t> (having a great knowledge of many things) and </a:t>
            </a:r>
            <a:r>
              <a:rPr lang="en-GB" sz="2000" b="1" u="sng" dirty="0">
                <a:solidFill>
                  <a:srgbClr val="FF0000"/>
                </a:solidFill>
                <a:effectLst/>
                <a:latin typeface="Comic Sans MS"/>
                <a:ea typeface="Times New Roman"/>
                <a:cs typeface="Arial"/>
              </a:rPr>
              <a:t>wise</a:t>
            </a:r>
            <a:r>
              <a:rPr lang="en-GB" sz="2000" b="1" dirty="0">
                <a:solidFill>
                  <a:srgbClr val="111111"/>
                </a:solidFill>
                <a:effectLst/>
                <a:latin typeface="Comic Sans MS"/>
                <a:ea typeface="Times New Roman"/>
                <a:cs typeface="Arial"/>
              </a:rPr>
              <a:t> (using your knowledge to make good judgements.)</a:t>
            </a: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u="sng" dirty="0">
                <a:solidFill>
                  <a:srgbClr val="7030A0"/>
                </a:solidFill>
                <a:effectLst/>
                <a:latin typeface="Comic Sans MS"/>
                <a:ea typeface="Calibri"/>
                <a:cs typeface="Times New Roman"/>
              </a:rPr>
              <a:t> </a:t>
            </a:r>
            <a:endParaRPr lang="en-GB" sz="2000" u="sng" dirty="0">
              <a:solidFill>
                <a:srgbClr val="7030A0"/>
              </a:solidFill>
              <a:ea typeface="Calibri"/>
              <a:cs typeface="Times New Roman"/>
            </a:endParaRPr>
          </a:p>
          <a:p>
            <a:pPr>
              <a:lnSpc>
                <a:spcPts val="1650"/>
              </a:lnSpc>
              <a:spcAft>
                <a:spcPts val="0"/>
              </a:spcAft>
            </a:pPr>
            <a:r>
              <a:rPr lang="en-GB" sz="2000" b="1" u="sng" dirty="0">
                <a:solidFill>
                  <a:srgbClr val="7030A0"/>
                </a:solidFill>
                <a:effectLst/>
                <a:latin typeface="Comic Sans MS"/>
                <a:ea typeface="Times New Roman"/>
                <a:cs typeface="Arial"/>
              </a:rPr>
              <a:t>Pause for a moment </a:t>
            </a:r>
            <a:r>
              <a:rPr lang="en-GB" sz="2000" b="1" dirty="0">
                <a:solidFill>
                  <a:srgbClr val="111111"/>
                </a:solidFill>
                <a:effectLst/>
                <a:latin typeface="Comic Sans MS"/>
                <a:ea typeface="Times New Roman"/>
                <a:cs typeface="Arial"/>
              </a:rPr>
              <a:t>and think how will I follow Jesus’s example and be </a:t>
            </a:r>
            <a:r>
              <a:rPr lang="en-GB" sz="2000" b="1" u="sng" dirty="0">
                <a:solidFill>
                  <a:srgbClr val="FF0000"/>
                </a:solidFill>
                <a:effectLst/>
                <a:latin typeface="Comic Sans MS"/>
                <a:ea typeface="Times New Roman"/>
                <a:cs typeface="Arial"/>
              </a:rPr>
              <a:t>learned</a:t>
            </a:r>
            <a:r>
              <a:rPr lang="en-GB" sz="2000" b="1" dirty="0">
                <a:solidFill>
                  <a:srgbClr val="111111"/>
                </a:solidFill>
                <a:effectLst/>
                <a:latin typeface="Comic Sans MS"/>
                <a:ea typeface="Times New Roman"/>
                <a:cs typeface="Arial"/>
              </a:rPr>
              <a:t> and</a:t>
            </a:r>
            <a:r>
              <a:rPr lang="en-GB" sz="2000" b="1" u="sng" dirty="0">
                <a:solidFill>
                  <a:srgbClr val="FF0000"/>
                </a:solidFill>
                <a:effectLst/>
                <a:latin typeface="Comic Sans MS"/>
                <a:ea typeface="Times New Roman"/>
                <a:cs typeface="Arial"/>
              </a:rPr>
              <a:t> wise</a:t>
            </a:r>
            <a:r>
              <a:rPr lang="en-GB" sz="2000" b="1" dirty="0">
                <a:solidFill>
                  <a:srgbClr val="111111"/>
                </a:solidFill>
                <a:effectLst/>
                <a:latin typeface="Comic Sans MS"/>
                <a:ea typeface="Times New Roman"/>
                <a:cs typeface="Arial"/>
              </a:rPr>
              <a:t>. Jesus demonstrated these virtues when he used them not to be tempted by the devil in the wilderness.</a:t>
            </a:r>
            <a:r>
              <a:rPr lang="en-GB" sz="2000" dirty="0">
                <a:solidFill>
                  <a:srgbClr val="000000"/>
                </a:solidFill>
                <a:effectLst/>
                <a:latin typeface="Times New Roman"/>
                <a:ea typeface="Times New Roman"/>
                <a:cs typeface="Times New Roman"/>
              </a:rPr>
              <a:t> </a:t>
            </a:r>
            <a:endParaRPr lang="en-GB" sz="20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pPr>
              <a:lnSpc>
                <a:spcPts val="1650"/>
              </a:lnSpc>
              <a:spcAft>
                <a:spcPts val="0"/>
              </a:spcAft>
            </a:pPr>
            <a:r>
              <a:rPr lang="en-GB" b="1" u="none" strike="noStrike" dirty="0">
                <a:solidFill>
                  <a:srgbClr val="FF0000"/>
                </a:solidFill>
                <a:effectLst/>
                <a:latin typeface="Comic Sans MS"/>
                <a:ea typeface="Times New Roman"/>
                <a:cs typeface="Arial"/>
              </a:rPr>
              <a:t> </a:t>
            </a:r>
            <a:endParaRPr lang="en-GB" sz="2400" dirty="0">
              <a:ea typeface="Calibri"/>
              <a:cs typeface="Times New Roman"/>
            </a:endParaRPr>
          </a:p>
          <a:p>
            <a:endParaRPr lang="en-GB" dirty="0"/>
          </a:p>
        </p:txBody>
      </p:sp>
      <p:pic>
        <p:nvPicPr>
          <p:cNvPr id="5" name="Picture 4" descr="D:\Lessons for 6th June 2022\R.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852936"/>
            <a:ext cx="3836134" cy="3816424"/>
          </a:xfrm>
          <a:prstGeom prst="rect">
            <a:avLst/>
          </a:prstGeom>
          <a:noFill/>
          <a:ln>
            <a:noFill/>
          </a:ln>
        </p:spPr>
      </p:pic>
    </p:spTree>
    <p:extLst>
      <p:ext uri="{BB962C8B-B14F-4D97-AF65-F5344CB8AC3E}">
        <p14:creationId xmlns:p14="http://schemas.microsoft.com/office/powerpoint/2010/main" val="2280798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576064"/>
          </a:xfrm>
        </p:spPr>
        <p:txBody>
          <a:bodyPr>
            <a:normAutofit fontScale="90000"/>
          </a:bodyPr>
          <a:lstStyle/>
          <a:p>
            <a:r>
              <a:rPr lang="en-GB" b="1" u="sng" dirty="0">
                <a:solidFill>
                  <a:srgbClr val="0070C0"/>
                </a:solidFill>
              </a:rPr>
              <a:t>Gather</a:t>
            </a:r>
          </a:p>
        </p:txBody>
      </p:sp>
      <p:sp>
        <p:nvSpPr>
          <p:cNvPr id="3" name="Subtitle 2"/>
          <p:cNvSpPr>
            <a:spLocks noGrp="1"/>
          </p:cNvSpPr>
          <p:nvPr>
            <p:ph type="subTitle" idx="1"/>
          </p:nvPr>
        </p:nvSpPr>
        <p:spPr>
          <a:xfrm>
            <a:off x="179512" y="1340768"/>
            <a:ext cx="8568952" cy="4824536"/>
          </a:xfrm>
        </p:spPr>
        <p:txBody>
          <a:bodyPr/>
          <a:lstStyle/>
          <a:p>
            <a:pPr>
              <a:lnSpc>
                <a:spcPts val="1650"/>
              </a:lnSpc>
              <a:spcAft>
                <a:spcPts val="0"/>
              </a:spcAft>
            </a:pPr>
            <a:r>
              <a:rPr lang="en-GB" sz="2000" b="1" u="sng" dirty="0">
                <a:solidFill>
                  <a:srgbClr val="FF0000"/>
                </a:solidFill>
                <a:effectLst/>
                <a:latin typeface="Comic Sans MS"/>
                <a:ea typeface="Times New Roman"/>
                <a:cs typeface="Arial"/>
              </a:rPr>
              <a:t>Eloquent</a:t>
            </a:r>
            <a:r>
              <a:rPr lang="en-GB" sz="2000" b="1" dirty="0">
                <a:solidFill>
                  <a:srgbClr val="111111"/>
                </a:solidFill>
                <a:effectLst/>
                <a:latin typeface="Comic Sans MS"/>
                <a:ea typeface="Times New Roman"/>
                <a:cs typeface="Arial"/>
              </a:rPr>
              <a:t> (being a persuasive speaker) and </a:t>
            </a:r>
            <a:r>
              <a:rPr lang="en-GB" sz="2000" b="1" u="sng" dirty="0">
                <a:solidFill>
                  <a:srgbClr val="FF0000"/>
                </a:solidFill>
                <a:effectLst/>
                <a:latin typeface="Comic Sans MS"/>
                <a:ea typeface="Times New Roman"/>
                <a:cs typeface="Arial"/>
              </a:rPr>
              <a:t>truthful </a:t>
            </a:r>
            <a:r>
              <a:rPr lang="en-GB" sz="2000" b="1" dirty="0">
                <a:solidFill>
                  <a:srgbClr val="111111"/>
                </a:solidFill>
                <a:effectLst/>
                <a:latin typeface="Comic Sans MS"/>
                <a:ea typeface="Times New Roman"/>
                <a:cs typeface="Arial"/>
              </a:rPr>
              <a:t>(being honest)</a:t>
            </a: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solidFill>
                  <a:srgbClr val="111111"/>
                </a:solidFill>
                <a:effectLst/>
                <a:latin typeface="Comic Sans MS"/>
                <a:ea typeface="Times New Roman"/>
                <a:cs typeface="Arial"/>
              </a:rPr>
              <a:t>Pause for a moment and think how will I follow Jesus’s example and be </a:t>
            </a:r>
            <a:r>
              <a:rPr lang="en-GB" sz="2000" b="1" u="sng" dirty="0">
                <a:solidFill>
                  <a:srgbClr val="FF0000"/>
                </a:solidFill>
                <a:effectLst/>
                <a:latin typeface="Comic Sans MS"/>
                <a:ea typeface="Times New Roman"/>
                <a:cs typeface="Arial"/>
              </a:rPr>
              <a:t>eloquent</a:t>
            </a:r>
            <a:r>
              <a:rPr lang="en-GB" sz="2000" b="1" dirty="0">
                <a:solidFill>
                  <a:srgbClr val="111111"/>
                </a:solidFill>
                <a:effectLst/>
                <a:latin typeface="Comic Sans MS"/>
                <a:ea typeface="Times New Roman"/>
                <a:cs typeface="Arial"/>
              </a:rPr>
              <a:t> and</a:t>
            </a:r>
            <a:r>
              <a:rPr lang="en-GB" sz="2000" b="1" u="sng" dirty="0">
                <a:solidFill>
                  <a:srgbClr val="FF0000"/>
                </a:solidFill>
                <a:effectLst/>
                <a:latin typeface="Comic Sans MS"/>
                <a:ea typeface="Times New Roman"/>
                <a:cs typeface="Arial"/>
              </a:rPr>
              <a:t> truthful. </a:t>
            </a:r>
            <a:endParaRPr lang="en-GB" sz="2000" dirty="0">
              <a:ea typeface="Calibri"/>
              <a:cs typeface="Times New Roman"/>
            </a:endParaRPr>
          </a:p>
          <a:p>
            <a:pPr>
              <a:lnSpc>
                <a:spcPts val="1650"/>
              </a:lnSpc>
              <a:spcAft>
                <a:spcPts val="0"/>
              </a:spcAft>
            </a:pPr>
            <a:r>
              <a:rPr lang="en-GB" sz="2000" b="1" u="none" strike="noStrike" dirty="0">
                <a:solidFill>
                  <a:srgbClr val="FF0000"/>
                </a:solidFill>
                <a:effectLst/>
                <a:latin typeface="Comic Sans MS"/>
                <a:ea typeface="Times New Roman"/>
                <a:cs typeface="Arial"/>
              </a:rPr>
              <a:t> </a:t>
            </a:r>
            <a:endParaRPr lang="en-GB" sz="2000" dirty="0">
              <a:ea typeface="Calibri"/>
              <a:cs typeface="Times New Roman"/>
            </a:endParaRPr>
          </a:p>
          <a:p>
            <a:pPr>
              <a:lnSpc>
                <a:spcPts val="1650"/>
              </a:lnSpc>
              <a:spcAft>
                <a:spcPts val="0"/>
              </a:spcAft>
            </a:pPr>
            <a:r>
              <a:rPr lang="en-GB" sz="2000" b="1" dirty="0">
                <a:solidFill>
                  <a:schemeClr val="tx1"/>
                </a:solidFill>
                <a:effectLst/>
                <a:latin typeface="Comic Sans MS"/>
                <a:ea typeface="Times New Roman"/>
                <a:cs typeface="Arial"/>
              </a:rPr>
              <a:t>Jesus demonstrated these virtues in the parable of the Prodigal Son in Matthew 21: 28-31</a:t>
            </a:r>
            <a:r>
              <a:rPr lang="en-GB" sz="2000" dirty="0">
                <a:solidFill>
                  <a:schemeClr val="tx1"/>
                </a:solidFill>
                <a:ea typeface="Calibri"/>
                <a:cs typeface="Times New Roman"/>
              </a:rPr>
              <a:t> </a:t>
            </a:r>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7950" y="3212976"/>
            <a:ext cx="3254064" cy="3553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798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864096"/>
          </a:xfrm>
        </p:spPr>
        <p:txBody>
          <a:bodyPr/>
          <a:lstStyle/>
          <a:p>
            <a:r>
              <a:rPr lang="en-GB" b="1" u="sng" dirty="0">
                <a:solidFill>
                  <a:srgbClr val="0070C0"/>
                </a:solidFill>
              </a:rPr>
              <a:t>Gather</a:t>
            </a:r>
          </a:p>
        </p:txBody>
      </p:sp>
      <p:sp>
        <p:nvSpPr>
          <p:cNvPr id="3" name="Subtitle 2"/>
          <p:cNvSpPr>
            <a:spLocks noGrp="1"/>
          </p:cNvSpPr>
          <p:nvPr>
            <p:ph type="subTitle" idx="1"/>
          </p:nvPr>
        </p:nvSpPr>
        <p:spPr>
          <a:xfrm>
            <a:off x="323528" y="1268760"/>
            <a:ext cx="8568952" cy="5256584"/>
          </a:xfrm>
        </p:spPr>
        <p:txBody>
          <a:bodyPr/>
          <a:lstStyle/>
          <a:p>
            <a:pPr>
              <a:lnSpc>
                <a:spcPts val="1650"/>
              </a:lnSpc>
              <a:spcAft>
                <a:spcPts val="0"/>
              </a:spcAft>
            </a:pPr>
            <a:r>
              <a:rPr lang="en-GB" sz="1800" b="1" u="sng" dirty="0">
                <a:solidFill>
                  <a:srgbClr val="FF0000"/>
                </a:solidFill>
                <a:effectLst/>
                <a:latin typeface="Comic Sans MS"/>
                <a:ea typeface="Times New Roman"/>
                <a:cs typeface="Arial"/>
              </a:rPr>
              <a:t>Intentional </a:t>
            </a:r>
            <a:r>
              <a:rPr lang="en-GB" sz="1800" b="1" dirty="0">
                <a:solidFill>
                  <a:srgbClr val="111111"/>
                </a:solidFill>
                <a:effectLst/>
                <a:latin typeface="Comic Sans MS"/>
                <a:ea typeface="Times New Roman"/>
                <a:cs typeface="Arial"/>
              </a:rPr>
              <a:t>(doing something deliberately to achieve a purpose or an aim) and </a:t>
            </a:r>
            <a:r>
              <a:rPr lang="en-GB" sz="1800" b="1" u="sng" dirty="0">
                <a:solidFill>
                  <a:srgbClr val="FF0000"/>
                </a:solidFill>
                <a:effectLst/>
                <a:latin typeface="Comic Sans MS"/>
                <a:ea typeface="Times New Roman"/>
                <a:cs typeface="Arial"/>
              </a:rPr>
              <a:t>prophetic </a:t>
            </a:r>
            <a:r>
              <a:rPr lang="en-GB" sz="1800" b="1" dirty="0">
                <a:solidFill>
                  <a:srgbClr val="111111"/>
                </a:solidFill>
                <a:effectLst/>
                <a:latin typeface="Comic Sans MS"/>
                <a:ea typeface="Times New Roman"/>
                <a:cs typeface="Arial"/>
              </a:rPr>
              <a:t>(predicting what will happen in the future )</a:t>
            </a:r>
            <a:r>
              <a:rPr lang="en-GB" sz="1800" b="1" dirty="0">
                <a:effectLst/>
                <a:latin typeface="Comic Sans MS"/>
                <a:ea typeface="Calibri"/>
                <a:cs typeface="Times New Roman"/>
              </a:rPr>
              <a:t> </a:t>
            </a:r>
            <a:endParaRPr lang="en-GB" sz="1800" dirty="0">
              <a:ea typeface="Calibri"/>
              <a:cs typeface="Times New Roman"/>
            </a:endParaRPr>
          </a:p>
          <a:p>
            <a:pPr>
              <a:lnSpc>
                <a:spcPts val="1650"/>
              </a:lnSpc>
              <a:spcAft>
                <a:spcPts val="0"/>
              </a:spcAft>
            </a:pPr>
            <a:r>
              <a:rPr lang="en-GB" sz="1800" b="1" dirty="0">
                <a:effectLst/>
                <a:latin typeface="Comic Sans MS"/>
                <a:ea typeface="Calibri"/>
                <a:cs typeface="Times New Roman"/>
              </a:rPr>
              <a:t> </a:t>
            </a:r>
            <a:endParaRPr lang="en-GB" sz="1800" dirty="0">
              <a:ea typeface="Calibri"/>
              <a:cs typeface="Times New Roman"/>
            </a:endParaRPr>
          </a:p>
          <a:p>
            <a:pPr>
              <a:lnSpc>
                <a:spcPts val="1650"/>
              </a:lnSpc>
              <a:spcAft>
                <a:spcPts val="0"/>
              </a:spcAft>
            </a:pPr>
            <a:r>
              <a:rPr lang="en-GB" sz="1800" b="1" dirty="0">
                <a:solidFill>
                  <a:srgbClr val="111111"/>
                </a:solidFill>
                <a:effectLst/>
                <a:latin typeface="Comic Sans MS"/>
                <a:ea typeface="Times New Roman"/>
                <a:cs typeface="Arial"/>
              </a:rPr>
              <a:t>Pause for a moment and think how will I follow Jesus’s example and be </a:t>
            </a:r>
            <a:r>
              <a:rPr lang="en-GB" sz="1800" b="1" u="sng" dirty="0">
                <a:solidFill>
                  <a:srgbClr val="FF0000"/>
                </a:solidFill>
                <a:effectLst/>
                <a:latin typeface="Comic Sans MS"/>
                <a:ea typeface="Times New Roman"/>
                <a:cs typeface="Arial"/>
              </a:rPr>
              <a:t>intentional</a:t>
            </a:r>
            <a:r>
              <a:rPr lang="en-GB" sz="1800" b="1" dirty="0">
                <a:solidFill>
                  <a:srgbClr val="111111"/>
                </a:solidFill>
                <a:effectLst/>
                <a:latin typeface="Comic Sans MS"/>
                <a:ea typeface="Times New Roman"/>
                <a:cs typeface="Arial"/>
              </a:rPr>
              <a:t> and</a:t>
            </a:r>
            <a:r>
              <a:rPr lang="en-GB" sz="1800" b="1" u="sng" dirty="0">
                <a:solidFill>
                  <a:srgbClr val="FF0000"/>
                </a:solidFill>
                <a:effectLst/>
                <a:latin typeface="Comic Sans MS"/>
                <a:ea typeface="Times New Roman"/>
                <a:cs typeface="Arial"/>
              </a:rPr>
              <a:t> prophetic.</a:t>
            </a:r>
            <a:r>
              <a:rPr lang="en-GB" sz="1800" dirty="0">
                <a:ea typeface="Calibri"/>
                <a:cs typeface="Times New Roman"/>
              </a:rPr>
              <a:t> </a:t>
            </a:r>
            <a:r>
              <a:rPr lang="en-GB" sz="1800" b="1" dirty="0">
                <a:solidFill>
                  <a:schemeClr val="tx1"/>
                </a:solidFill>
                <a:effectLst/>
                <a:latin typeface="Comic Sans MS"/>
                <a:ea typeface="Times New Roman"/>
                <a:cs typeface="Arial"/>
              </a:rPr>
              <a:t>These Virtues are demonstrated in Jesus’s story of a King Going to Battle because he has a love of war and does not understand that if we do not love one another then we hurt and destruct one another. Luke 14: 25, 31-32</a:t>
            </a:r>
            <a:r>
              <a:rPr lang="en-GB" sz="1800" dirty="0">
                <a:solidFill>
                  <a:schemeClr val="tx1"/>
                </a:solidFill>
                <a:ea typeface="Calibri"/>
                <a:cs typeface="Times New Roman"/>
              </a:rPr>
              <a:t> </a:t>
            </a: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3212976"/>
            <a:ext cx="7344816" cy="3312368"/>
          </a:xfrm>
          <a:prstGeom prst="rect">
            <a:avLst/>
          </a:prstGeom>
          <a:noFill/>
          <a:ln>
            <a:noFill/>
          </a:ln>
        </p:spPr>
      </p:pic>
    </p:spTree>
    <p:extLst>
      <p:ext uri="{BB962C8B-B14F-4D97-AF65-F5344CB8AC3E}">
        <p14:creationId xmlns:p14="http://schemas.microsoft.com/office/powerpoint/2010/main" val="2280798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576064"/>
          </a:xfrm>
        </p:spPr>
        <p:txBody>
          <a:bodyPr>
            <a:normAutofit fontScale="90000"/>
          </a:bodyPr>
          <a:lstStyle/>
          <a:p>
            <a:r>
              <a:rPr lang="en-GB" b="1" u="sng" dirty="0">
                <a:solidFill>
                  <a:srgbClr val="0070C0"/>
                </a:solidFill>
              </a:rPr>
              <a:t>Gather</a:t>
            </a:r>
          </a:p>
        </p:txBody>
      </p:sp>
      <p:sp>
        <p:nvSpPr>
          <p:cNvPr id="3" name="Subtitle 2"/>
          <p:cNvSpPr>
            <a:spLocks noGrp="1"/>
          </p:cNvSpPr>
          <p:nvPr>
            <p:ph type="subTitle" idx="1"/>
          </p:nvPr>
        </p:nvSpPr>
        <p:spPr>
          <a:xfrm>
            <a:off x="395536" y="1412776"/>
            <a:ext cx="8424936" cy="4752528"/>
          </a:xfrm>
        </p:spPr>
        <p:txBody>
          <a:bodyPr/>
          <a:lstStyle/>
          <a:p>
            <a:pPr>
              <a:lnSpc>
                <a:spcPts val="1650"/>
              </a:lnSpc>
              <a:spcAft>
                <a:spcPts val="0"/>
              </a:spcAft>
            </a:pPr>
            <a:r>
              <a:rPr lang="en-GB" sz="2000" b="1" u="sng" dirty="0">
                <a:solidFill>
                  <a:srgbClr val="FF0000"/>
                </a:solidFill>
                <a:effectLst/>
                <a:latin typeface="Comic Sans MS"/>
                <a:ea typeface="Times New Roman"/>
                <a:cs typeface="Arial"/>
              </a:rPr>
              <a:t>Faith filled </a:t>
            </a:r>
            <a:r>
              <a:rPr lang="en-GB" sz="2000" b="1" dirty="0">
                <a:solidFill>
                  <a:srgbClr val="111111"/>
                </a:solidFill>
                <a:effectLst/>
                <a:latin typeface="Comic Sans MS"/>
                <a:ea typeface="Times New Roman"/>
                <a:cs typeface="Arial"/>
              </a:rPr>
              <a:t>(living a life that demonstrates belief in God and His son Jesus) and</a:t>
            </a:r>
            <a:r>
              <a:rPr lang="en-GB" sz="2000" b="1" u="sng" dirty="0">
                <a:solidFill>
                  <a:srgbClr val="FF0000"/>
                </a:solidFill>
                <a:effectLst/>
                <a:latin typeface="Comic Sans MS"/>
                <a:ea typeface="Times New Roman"/>
                <a:cs typeface="Arial"/>
              </a:rPr>
              <a:t> hopeful </a:t>
            </a:r>
            <a:r>
              <a:rPr lang="en-GB" sz="2000" b="1" dirty="0">
                <a:solidFill>
                  <a:srgbClr val="111111"/>
                </a:solidFill>
                <a:effectLst/>
                <a:latin typeface="Comic Sans MS"/>
                <a:ea typeface="Times New Roman"/>
                <a:cs typeface="Arial"/>
              </a:rPr>
              <a:t>( feeling positive about the future and the belief that God our Father is always there with us and guiding us)</a:t>
            </a: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effectLst/>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solidFill>
                  <a:srgbClr val="111111"/>
                </a:solidFill>
                <a:effectLst/>
                <a:latin typeface="Comic Sans MS"/>
                <a:ea typeface="Times New Roman"/>
                <a:cs typeface="Arial"/>
              </a:rPr>
              <a:t>Pause for a moment and think how will I follow Jesus’s example and be </a:t>
            </a:r>
            <a:r>
              <a:rPr lang="en-GB" sz="2000" b="1" u="sng" dirty="0">
                <a:solidFill>
                  <a:srgbClr val="FF0000"/>
                </a:solidFill>
                <a:effectLst/>
                <a:latin typeface="Comic Sans MS"/>
                <a:ea typeface="Times New Roman"/>
                <a:cs typeface="Arial"/>
              </a:rPr>
              <a:t>faith filled</a:t>
            </a:r>
            <a:r>
              <a:rPr lang="en-GB" sz="2000" b="1" dirty="0">
                <a:solidFill>
                  <a:srgbClr val="111111"/>
                </a:solidFill>
                <a:effectLst/>
                <a:latin typeface="Comic Sans MS"/>
                <a:ea typeface="Times New Roman"/>
                <a:cs typeface="Arial"/>
              </a:rPr>
              <a:t> and</a:t>
            </a:r>
            <a:r>
              <a:rPr lang="en-GB" sz="2000" b="1" u="sng" dirty="0">
                <a:solidFill>
                  <a:srgbClr val="FF0000"/>
                </a:solidFill>
                <a:effectLst/>
                <a:latin typeface="Comic Sans MS"/>
                <a:ea typeface="Times New Roman"/>
                <a:cs typeface="Arial"/>
              </a:rPr>
              <a:t> hopeful.</a:t>
            </a:r>
            <a:r>
              <a:rPr lang="en-GB" sz="2000" dirty="0">
                <a:ea typeface="Calibri"/>
                <a:cs typeface="Times New Roman"/>
              </a:rPr>
              <a:t> </a:t>
            </a:r>
            <a:r>
              <a:rPr lang="en-GB" sz="2000" b="1" dirty="0">
                <a:solidFill>
                  <a:schemeClr val="tx1"/>
                </a:solidFill>
                <a:effectLst/>
                <a:latin typeface="Comic Sans MS"/>
                <a:ea typeface="Times New Roman"/>
                <a:cs typeface="Arial"/>
              </a:rPr>
              <a:t>Jesus demonstrated these Virtues when he healed a paralysed man – Mark 12:1-12</a:t>
            </a:r>
            <a:r>
              <a:rPr lang="en-GB" sz="2000" dirty="0">
                <a:solidFill>
                  <a:schemeClr val="tx1"/>
                </a:solidFill>
                <a:ea typeface="Calibri"/>
                <a:cs typeface="Times New Roman"/>
              </a:rPr>
              <a:t> </a:t>
            </a:r>
          </a:p>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140968"/>
            <a:ext cx="6451064" cy="3456384"/>
          </a:xfrm>
          <a:prstGeom prst="rect">
            <a:avLst/>
          </a:prstGeom>
          <a:noFill/>
          <a:ln>
            <a:noFill/>
          </a:ln>
        </p:spPr>
      </p:pic>
    </p:spTree>
    <p:extLst>
      <p:ext uri="{BB962C8B-B14F-4D97-AF65-F5344CB8AC3E}">
        <p14:creationId xmlns:p14="http://schemas.microsoft.com/office/powerpoint/2010/main" val="2280798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395586"/>
          </a:xfrm>
        </p:spPr>
        <p:txBody>
          <a:bodyPr/>
          <a:lstStyle/>
          <a:p>
            <a:r>
              <a:rPr lang="en-GB" sz="4000" b="1" u="sng" dirty="0">
                <a:solidFill>
                  <a:srgbClr val="0070C0"/>
                </a:solidFill>
              </a:rPr>
              <a:t>Gather</a:t>
            </a:r>
            <a:endParaRPr lang="en-GB" dirty="0"/>
          </a:p>
        </p:txBody>
      </p:sp>
      <p:sp>
        <p:nvSpPr>
          <p:cNvPr id="3" name="Subtitle 2"/>
          <p:cNvSpPr>
            <a:spLocks noGrp="1"/>
          </p:cNvSpPr>
          <p:nvPr>
            <p:ph type="subTitle" idx="1"/>
          </p:nvPr>
        </p:nvSpPr>
        <p:spPr>
          <a:xfrm>
            <a:off x="251520" y="1484784"/>
            <a:ext cx="8640960" cy="5184576"/>
          </a:xfrm>
        </p:spPr>
        <p:txBody>
          <a:bodyPr/>
          <a:lstStyle/>
          <a:p>
            <a:pPr>
              <a:lnSpc>
                <a:spcPts val="1650"/>
              </a:lnSpc>
              <a:spcAft>
                <a:spcPts val="0"/>
              </a:spcAft>
            </a:pPr>
            <a:endParaRPr lang="en-GB" b="1" u="sng" dirty="0">
              <a:solidFill>
                <a:srgbClr val="FF0000"/>
              </a:solidFill>
              <a:latin typeface="Comic Sans MS"/>
              <a:ea typeface="Times New Roman"/>
              <a:cs typeface="Arial"/>
            </a:endParaRPr>
          </a:p>
          <a:p>
            <a:pPr algn="l">
              <a:lnSpc>
                <a:spcPts val="1650"/>
              </a:lnSpc>
              <a:spcAft>
                <a:spcPts val="0"/>
              </a:spcAft>
            </a:pPr>
            <a:r>
              <a:rPr lang="en-GB" sz="2400" b="1" u="sng" dirty="0">
                <a:solidFill>
                  <a:srgbClr val="FF0000"/>
                </a:solidFill>
                <a:latin typeface="Comic Sans MS"/>
                <a:ea typeface="Times New Roman"/>
                <a:cs typeface="Arial"/>
              </a:rPr>
              <a:t>Learned</a:t>
            </a:r>
            <a:r>
              <a:rPr lang="en-GB" sz="2400" b="1" dirty="0">
                <a:solidFill>
                  <a:srgbClr val="111111"/>
                </a:solidFill>
                <a:latin typeface="Comic Sans MS"/>
                <a:ea typeface="Times New Roman"/>
                <a:cs typeface="Arial"/>
              </a:rPr>
              <a:t> (having a great knowledge of many things) and </a:t>
            </a:r>
            <a:r>
              <a:rPr lang="en-GB" sz="2400" b="1" u="sng" dirty="0">
                <a:solidFill>
                  <a:srgbClr val="FF0000"/>
                </a:solidFill>
                <a:latin typeface="Comic Sans MS"/>
                <a:ea typeface="Times New Roman"/>
                <a:cs typeface="Arial"/>
              </a:rPr>
              <a:t>wise</a:t>
            </a:r>
            <a:r>
              <a:rPr lang="en-GB" sz="2400" b="1" dirty="0">
                <a:solidFill>
                  <a:srgbClr val="111111"/>
                </a:solidFill>
                <a:latin typeface="Comic Sans MS"/>
                <a:ea typeface="Times New Roman"/>
                <a:cs typeface="Arial"/>
              </a:rPr>
              <a:t> (using your knowledge to make good judgements.)</a:t>
            </a:r>
            <a:r>
              <a:rPr lang="en-GB" sz="2400" b="1" dirty="0">
                <a:latin typeface="Comic Sans MS"/>
                <a:ea typeface="Calibri"/>
                <a:cs typeface="Times New Roman"/>
              </a:rPr>
              <a:t> </a:t>
            </a:r>
            <a:endParaRPr lang="en-GB" sz="2400" dirty="0">
              <a:ea typeface="Calibri"/>
              <a:cs typeface="Times New Roman"/>
            </a:endParaRPr>
          </a:p>
          <a:p>
            <a:pPr algn="l">
              <a:lnSpc>
                <a:spcPts val="1650"/>
              </a:lnSpc>
              <a:spcAft>
                <a:spcPts val="0"/>
              </a:spcAft>
            </a:pPr>
            <a:r>
              <a:rPr lang="en-GB" sz="2400" b="1" dirty="0">
                <a:latin typeface="Comic Sans MS"/>
                <a:ea typeface="Calibri"/>
                <a:cs typeface="Times New Roman"/>
              </a:rPr>
              <a:t> </a:t>
            </a:r>
            <a:endParaRPr lang="en-GB" sz="2400" dirty="0">
              <a:ea typeface="Calibri"/>
              <a:cs typeface="Times New Roman"/>
            </a:endParaRPr>
          </a:p>
          <a:p>
            <a:pPr algn="l">
              <a:lnSpc>
                <a:spcPts val="1650"/>
              </a:lnSpc>
              <a:spcAft>
                <a:spcPts val="0"/>
              </a:spcAft>
            </a:pPr>
            <a:r>
              <a:rPr lang="en-GB" sz="2400" b="1" dirty="0">
                <a:latin typeface="Comic Sans MS"/>
                <a:ea typeface="Calibri"/>
                <a:cs typeface="Times New Roman"/>
              </a:rPr>
              <a:t> </a:t>
            </a:r>
            <a:endParaRPr lang="en-GB" sz="2400" dirty="0">
              <a:ea typeface="Calibri"/>
              <a:cs typeface="Times New Roman"/>
            </a:endParaRPr>
          </a:p>
          <a:p>
            <a:pPr algn="l">
              <a:lnSpc>
                <a:spcPts val="1650"/>
              </a:lnSpc>
              <a:spcAft>
                <a:spcPts val="0"/>
              </a:spcAft>
            </a:pPr>
            <a:r>
              <a:rPr lang="en-GB" sz="2400" b="1" dirty="0">
                <a:solidFill>
                  <a:srgbClr val="111111"/>
                </a:solidFill>
                <a:latin typeface="Comic Sans MS"/>
                <a:ea typeface="Times New Roman"/>
                <a:cs typeface="Arial"/>
              </a:rPr>
              <a:t>Pause for a moment and think how will I follow Jesus’s example and be </a:t>
            </a:r>
            <a:r>
              <a:rPr lang="en-GB" sz="2400" b="1" u="sng" dirty="0">
                <a:solidFill>
                  <a:srgbClr val="FF0000"/>
                </a:solidFill>
                <a:latin typeface="Comic Sans MS"/>
                <a:ea typeface="Times New Roman"/>
                <a:cs typeface="Arial"/>
              </a:rPr>
              <a:t>learned</a:t>
            </a:r>
            <a:r>
              <a:rPr lang="en-GB" sz="2400" b="1" dirty="0">
                <a:solidFill>
                  <a:srgbClr val="111111"/>
                </a:solidFill>
                <a:latin typeface="Comic Sans MS"/>
                <a:ea typeface="Times New Roman"/>
                <a:cs typeface="Arial"/>
              </a:rPr>
              <a:t> and</a:t>
            </a:r>
            <a:r>
              <a:rPr lang="en-GB" sz="2400" b="1" u="sng" dirty="0">
                <a:solidFill>
                  <a:srgbClr val="FF0000"/>
                </a:solidFill>
                <a:latin typeface="Comic Sans MS"/>
                <a:ea typeface="Times New Roman"/>
                <a:cs typeface="Arial"/>
              </a:rPr>
              <a:t> wise</a:t>
            </a:r>
            <a:r>
              <a:rPr lang="en-GB" sz="2400" b="1" dirty="0">
                <a:solidFill>
                  <a:srgbClr val="111111"/>
                </a:solidFill>
                <a:latin typeface="Comic Sans MS"/>
                <a:ea typeface="Times New Roman"/>
                <a:cs typeface="Arial"/>
              </a:rPr>
              <a:t>. Jesus demonstrated these virtues when he used them not to be tempted by the devil in the wilderness.</a:t>
            </a:r>
            <a:r>
              <a:rPr lang="en-GB" sz="2400" dirty="0">
                <a:solidFill>
                  <a:srgbClr val="000000"/>
                </a:solidFill>
                <a:latin typeface="Times New Roman"/>
                <a:ea typeface="Times New Roman"/>
                <a:cs typeface="Times New Roman"/>
              </a:rPr>
              <a:t> </a:t>
            </a:r>
            <a:endParaRPr lang="en-GB" sz="2400" dirty="0">
              <a:ea typeface="Calibri"/>
              <a:cs typeface="Times New Roman"/>
            </a:endParaRPr>
          </a:p>
          <a:p>
            <a:endParaRPr lang="en-GB" dirty="0"/>
          </a:p>
        </p:txBody>
      </p:sp>
      <p:pic>
        <p:nvPicPr>
          <p:cNvPr id="4" name="Picture 3" descr="D:\Lessons for 6th June 2022\R.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3636760"/>
            <a:ext cx="3116054" cy="2960591"/>
          </a:xfrm>
          <a:prstGeom prst="rect">
            <a:avLst/>
          </a:prstGeom>
          <a:noFill/>
          <a:ln>
            <a:noFill/>
          </a:ln>
        </p:spPr>
      </p:pic>
    </p:spTree>
    <p:extLst>
      <p:ext uri="{BB962C8B-B14F-4D97-AF65-F5344CB8AC3E}">
        <p14:creationId xmlns:p14="http://schemas.microsoft.com/office/powerpoint/2010/main" val="2280798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864096"/>
          </a:xfrm>
        </p:spPr>
        <p:txBody>
          <a:bodyPr/>
          <a:lstStyle/>
          <a:p>
            <a:r>
              <a:rPr lang="en-GB" sz="4000" b="1" u="sng" dirty="0">
                <a:solidFill>
                  <a:srgbClr val="0070C0"/>
                </a:solidFill>
              </a:rPr>
              <a:t>Gather</a:t>
            </a:r>
            <a:endParaRPr lang="en-GB" dirty="0"/>
          </a:p>
        </p:txBody>
      </p:sp>
      <p:sp>
        <p:nvSpPr>
          <p:cNvPr id="3" name="Subtitle 2"/>
          <p:cNvSpPr>
            <a:spLocks noGrp="1"/>
          </p:cNvSpPr>
          <p:nvPr>
            <p:ph type="subTitle" idx="1"/>
          </p:nvPr>
        </p:nvSpPr>
        <p:spPr>
          <a:xfrm>
            <a:off x="323528" y="1268760"/>
            <a:ext cx="8496944" cy="4896544"/>
          </a:xfrm>
        </p:spPr>
        <p:txBody>
          <a:bodyPr/>
          <a:lstStyle/>
          <a:p>
            <a:pPr algn="l">
              <a:lnSpc>
                <a:spcPts val="1650"/>
              </a:lnSpc>
              <a:spcAft>
                <a:spcPts val="0"/>
              </a:spcAft>
            </a:pPr>
            <a:r>
              <a:rPr lang="en-GB" sz="2000" b="1" u="sng" dirty="0">
                <a:solidFill>
                  <a:srgbClr val="FF0000"/>
                </a:solidFill>
                <a:latin typeface="Comic Sans MS"/>
                <a:ea typeface="Times New Roman"/>
                <a:cs typeface="Arial"/>
              </a:rPr>
              <a:t>Eloquent</a:t>
            </a:r>
            <a:r>
              <a:rPr lang="en-GB" sz="2000" b="1" dirty="0">
                <a:solidFill>
                  <a:srgbClr val="111111"/>
                </a:solidFill>
                <a:latin typeface="Comic Sans MS"/>
                <a:ea typeface="Times New Roman"/>
                <a:cs typeface="Arial"/>
              </a:rPr>
              <a:t> (being a persuasive speaker) and </a:t>
            </a:r>
            <a:r>
              <a:rPr lang="en-GB" sz="2000" b="1" u="sng" dirty="0">
                <a:solidFill>
                  <a:srgbClr val="FF0000"/>
                </a:solidFill>
                <a:latin typeface="Comic Sans MS"/>
                <a:ea typeface="Times New Roman"/>
                <a:cs typeface="Arial"/>
              </a:rPr>
              <a:t>truthful </a:t>
            </a:r>
            <a:r>
              <a:rPr lang="en-GB" sz="2000" b="1" dirty="0">
                <a:solidFill>
                  <a:srgbClr val="111111"/>
                </a:solidFill>
                <a:latin typeface="Comic Sans MS"/>
                <a:ea typeface="Times New Roman"/>
                <a:cs typeface="Arial"/>
              </a:rPr>
              <a:t>(being honest)</a:t>
            </a:r>
            <a:r>
              <a:rPr lang="en-GB" sz="2000" b="1" dirty="0">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solidFill>
                  <a:srgbClr val="111111"/>
                </a:solidFill>
                <a:latin typeface="Comic Sans MS"/>
                <a:ea typeface="Times New Roman"/>
                <a:cs typeface="Arial"/>
              </a:rPr>
              <a:t>Pause for a moment and think how will I follow Jesus’s example and be </a:t>
            </a:r>
            <a:r>
              <a:rPr lang="en-GB" sz="2000" b="1" u="sng" dirty="0">
                <a:solidFill>
                  <a:srgbClr val="FF0000"/>
                </a:solidFill>
                <a:latin typeface="Comic Sans MS"/>
                <a:ea typeface="Times New Roman"/>
                <a:cs typeface="Arial"/>
              </a:rPr>
              <a:t>eloquent</a:t>
            </a:r>
            <a:r>
              <a:rPr lang="en-GB" sz="2000" b="1" dirty="0">
                <a:solidFill>
                  <a:srgbClr val="111111"/>
                </a:solidFill>
                <a:latin typeface="Comic Sans MS"/>
                <a:ea typeface="Times New Roman"/>
                <a:cs typeface="Arial"/>
              </a:rPr>
              <a:t> and</a:t>
            </a:r>
            <a:r>
              <a:rPr lang="en-GB" sz="2000" b="1" u="sng" dirty="0">
                <a:solidFill>
                  <a:srgbClr val="FF0000"/>
                </a:solidFill>
                <a:latin typeface="Comic Sans MS"/>
                <a:ea typeface="Times New Roman"/>
                <a:cs typeface="Arial"/>
              </a:rPr>
              <a:t> truthful. </a:t>
            </a:r>
            <a:endParaRPr lang="en-GB" sz="2000" dirty="0">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 </a:t>
            </a:r>
            <a:endParaRPr lang="en-GB" sz="2000" dirty="0">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Jesus demonstrated these virtues in the parable of the Prodigal Son in Matthew 21: 28-31</a:t>
            </a:r>
            <a:r>
              <a:rPr lang="en-GB" sz="2000" dirty="0">
                <a:solidFill>
                  <a:schemeClr val="tx1"/>
                </a:solidFill>
                <a:ea typeface="Calibri"/>
                <a:cs typeface="Times New Roman"/>
              </a:rPr>
              <a:t> </a:t>
            </a: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2996952"/>
            <a:ext cx="3456280" cy="3861048"/>
          </a:xfrm>
          <a:prstGeom prst="rect">
            <a:avLst/>
          </a:prstGeom>
          <a:noFill/>
          <a:ln>
            <a:noFill/>
          </a:ln>
        </p:spPr>
      </p:pic>
    </p:spTree>
    <p:extLst>
      <p:ext uri="{BB962C8B-B14F-4D97-AF65-F5344CB8AC3E}">
        <p14:creationId xmlns:p14="http://schemas.microsoft.com/office/powerpoint/2010/main" val="2280798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92088"/>
          </a:xfrm>
        </p:spPr>
        <p:txBody>
          <a:bodyPr/>
          <a:lstStyle/>
          <a:p>
            <a:r>
              <a:rPr lang="en-GB" sz="4000" b="1" u="sng" dirty="0">
                <a:solidFill>
                  <a:srgbClr val="0070C0"/>
                </a:solidFill>
              </a:rPr>
              <a:t>Gather</a:t>
            </a:r>
            <a:endParaRPr lang="en-GB" dirty="0"/>
          </a:p>
        </p:txBody>
      </p:sp>
      <p:sp>
        <p:nvSpPr>
          <p:cNvPr id="3" name="Subtitle 2"/>
          <p:cNvSpPr>
            <a:spLocks noGrp="1"/>
          </p:cNvSpPr>
          <p:nvPr>
            <p:ph type="subTitle" idx="1"/>
          </p:nvPr>
        </p:nvSpPr>
        <p:spPr>
          <a:xfrm>
            <a:off x="251520" y="1268760"/>
            <a:ext cx="8640960" cy="5328592"/>
          </a:xfrm>
        </p:spPr>
        <p:txBody>
          <a:bodyPr/>
          <a:lstStyle/>
          <a:p>
            <a:pPr algn="l">
              <a:lnSpc>
                <a:spcPts val="1650"/>
              </a:lnSpc>
              <a:spcAft>
                <a:spcPts val="0"/>
              </a:spcAft>
            </a:pPr>
            <a:r>
              <a:rPr lang="en-GB" sz="2000" b="1" u="sng" dirty="0">
                <a:solidFill>
                  <a:srgbClr val="FF0000"/>
                </a:solidFill>
                <a:latin typeface="Comic Sans MS"/>
                <a:ea typeface="Times New Roman"/>
                <a:cs typeface="Arial"/>
              </a:rPr>
              <a:t>Intentional </a:t>
            </a:r>
            <a:r>
              <a:rPr lang="en-GB" sz="2000" b="1" dirty="0">
                <a:solidFill>
                  <a:srgbClr val="111111"/>
                </a:solidFill>
                <a:latin typeface="Comic Sans MS"/>
                <a:ea typeface="Times New Roman"/>
                <a:cs typeface="Arial"/>
              </a:rPr>
              <a:t>(doing something deliberately to achieve a purpose or an aim) and </a:t>
            </a:r>
            <a:r>
              <a:rPr lang="en-GB" sz="2000" b="1" u="sng" dirty="0">
                <a:solidFill>
                  <a:srgbClr val="FF0000"/>
                </a:solidFill>
                <a:latin typeface="Comic Sans MS"/>
                <a:ea typeface="Times New Roman"/>
                <a:cs typeface="Arial"/>
              </a:rPr>
              <a:t>prophetic </a:t>
            </a:r>
            <a:r>
              <a:rPr lang="en-GB" sz="2000" b="1" dirty="0">
                <a:solidFill>
                  <a:srgbClr val="111111"/>
                </a:solidFill>
                <a:latin typeface="Comic Sans MS"/>
                <a:ea typeface="Times New Roman"/>
                <a:cs typeface="Arial"/>
              </a:rPr>
              <a:t>(predicting what will happen in the future )</a:t>
            </a:r>
            <a:r>
              <a:rPr lang="en-GB" sz="2000" b="1" dirty="0">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latin typeface="Comic Sans MS"/>
                <a:ea typeface="Calibri"/>
                <a:cs typeface="Times New Roman"/>
              </a:rPr>
              <a:t> </a:t>
            </a:r>
            <a:endParaRPr lang="en-GB" sz="2000" dirty="0">
              <a:ea typeface="Calibri"/>
              <a:cs typeface="Times New Roman"/>
            </a:endParaRPr>
          </a:p>
          <a:p>
            <a:pPr algn="l">
              <a:lnSpc>
                <a:spcPts val="1650"/>
              </a:lnSpc>
              <a:spcAft>
                <a:spcPts val="0"/>
              </a:spcAft>
            </a:pPr>
            <a:r>
              <a:rPr lang="en-GB" sz="2000" b="1" dirty="0">
                <a:solidFill>
                  <a:srgbClr val="111111"/>
                </a:solidFill>
                <a:latin typeface="Comic Sans MS"/>
                <a:ea typeface="Times New Roman"/>
                <a:cs typeface="Arial"/>
              </a:rPr>
              <a:t>Pause for a moment and think how will I follow Jesus’s example and be </a:t>
            </a:r>
            <a:r>
              <a:rPr lang="en-GB" sz="2000" b="1" u="sng" dirty="0">
                <a:solidFill>
                  <a:srgbClr val="FF0000"/>
                </a:solidFill>
                <a:latin typeface="Comic Sans MS"/>
                <a:ea typeface="Times New Roman"/>
                <a:cs typeface="Arial"/>
              </a:rPr>
              <a:t>intentional</a:t>
            </a:r>
            <a:r>
              <a:rPr lang="en-GB" sz="2000" b="1" dirty="0">
                <a:solidFill>
                  <a:srgbClr val="111111"/>
                </a:solidFill>
                <a:latin typeface="Comic Sans MS"/>
                <a:ea typeface="Times New Roman"/>
                <a:cs typeface="Arial"/>
              </a:rPr>
              <a:t> and</a:t>
            </a:r>
            <a:r>
              <a:rPr lang="en-GB" sz="2000" b="1" u="sng" dirty="0">
                <a:solidFill>
                  <a:srgbClr val="FF0000"/>
                </a:solidFill>
                <a:latin typeface="Comic Sans MS"/>
                <a:ea typeface="Times New Roman"/>
                <a:cs typeface="Arial"/>
              </a:rPr>
              <a:t> prophetic.</a:t>
            </a:r>
            <a:r>
              <a:rPr lang="en-GB" sz="2000" dirty="0">
                <a:ea typeface="Calibri"/>
                <a:cs typeface="Times New Roman"/>
              </a:rPr>
              <a:t> </a:t>
            </a:r>
            <a:r>
              <a:rPr lang="en-GB" sz="2000" b="1" dirty="0">
                <a:solidFill>
                  <a:schemeClr val="tx1"/>
                </a:solidFill>
                <a:latin typeface="Comic Sans MS"/>
                <a:ea typeface="Times New Roman"/>
                <a:cs typeface="Arial"/>
              </a:rPr>
              <a:t>These Virtues are demonstrated in Jesus’s story of a King Going to Battle because he has a love of war and does not understand that if we do not love one another then we hurt and destruct one another. Luke 14: 25, 31-32</a:t>
            </a:r>
            <a:r>
              <a:rPr lang="en-GB" sz="2000" dirty="0">
                <a:solidFill>
                  <a:schemeClr val="tx1"/>
                </a:solidFill>
                <a:ea typeface="Calibri"/>
                <a:cs typeface="Times New Roman"/>
              </a:rPr>
              <a:t> </a:t>
            </a: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3197340"/>
            <a:ext cx="5544615" cy="3236862"/>
          </a:xfrm>
          <a:prstGeom prst="rect">
            <a:avLst/>
          </a:prstGeom>
          <a:noFill/>
          <a:ln>
            <a:noFill/>
          </a:ln>
        </p:spPr>
      </p:pic>
    </p:spTree>
    <p:extLst>
      <p:ext uri="{BB962C8B-B14F-4D97-AF65-F5344CB8AC3E}">
        <p14:creationId xmlns:p14="http://schemas.microsoft.com/office/powerpoint/2010/main" val="2556082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008112"/>
          </a:xfrm>
        </p:spPr>
        <p:txBody>
          <a:bodyPr/>
          <a:lstStyle/>
          <a:p>
            <a:r>
              <a:rPr lang="en-GB" sz="4000" b="1" u="sng" dirty="0">
                <a:solidFill>
                  <a:srgbClr val="0070C0"/>
                </a:solidFill>
              </a:rPr>
              <a:t>Gather</a:t>
            </a:r>
            <a:endParaRPr lang="en-GB" dirty="0"/>
          </a:p>
        </p:txBody>
      </p:sp>
      <p:sp>
        <p:nvSpPr>
          <p:cNvPr id="3" name="Subtitle 2"/>
          <p:cNvSpPr>
            <a:spLocks noGrp="1"/>
          </p:cNvSpPr>
          <p:nvPr>
            <p:ph type="subTitle" idx="1"/>
          </p:nvPr>
        </p:nvSpPr>
        <p:spPr>
          <a:xfrm>
            <a:off x="323528" y="1484784"/>
            <a:ext cx="8496944" cy="5112568"/>
          </a:xfrm>
        </p:spPr>
        <p:txBody>
          <a:bodyPr>
            <a:normAutofit/>
          </a:bodyPr>
          <a:lstStyle/>
          <a:p>
            <a:pPr>
              <a:lnSpc>
                <a:spcPts val="1650"/>
              </a:lnSpc>
              <a:spcAft>
                <a:spcPts val="0"/>
              </a:spcAft>
            </a:pPr>
            <a:r>
              <a:rPr lang="en-GB" sz="2000" b="1" u="sng" dirty="0">
                <a:solidFill>
                  <a:srgbClr val="FF0000"/>
                </a:solidFill>
                <a:latin typeface="Comic Sans MS"/>
                <a:ea typeface="Times New Roman"/>
                <a:cs typeface="Arial"/>
              </a:rPr>
              <a:t>Faith filled </a:t>
            </a:r>
            <a:r>
              <a:rPr lang="en-GB" sz="2000" b="1" dirty="0">
                <a:solidFill>
                  <a:srgbClr val="111111"/>
                </a:solidFill>
                <a:latin typeface="Comic Sans MS"/>
                <a:ea typeface="Times New Roman"/>
                <a:cs typeface="Arial"/>
              </a:rPr>
              <a:t>(living a life that demonstrates belief in God and His son Jesus) and</a:t>
            </a:r>
            <a:r>
              <a:rPr lang="en-GB" sz="2000" b="1" u="sng" dirty="0">
                <a:solidFill>
                  <a:srgbClr val="FF0000"/>
                </a:solidFill>
                <a:latin typeface="Comic Sans MS"/>
                <a:ea typeface="Times New Roman"/>
                <a:cs typeface="Arial"/>
              </a:rPr>
              <a:t> hopeful </a:t>
            </a:r>
            <a:r>
              <a:rPr lang="en-GB" sz="2000" b="1" dirty="0">
                <a:solidFill>
                  <a:srgbClr val="111111"/>
                </a:solidFill>
                <a:latin typeface="Comic Sans MS"/>
                <a:ea typeface="Times New Roman"/>
                <a:cs typeface="Arial"/>
              </a:rPr>
              <a:t>( feeling positive about the future and the belief that God our Father is always there with us and guiding us)</a:t>
            </a:r>
            <a:r>
              <a:rPr lang="en-GB" sz="2000" b="1" dirty="0">
                <a:latin typeface="Comic Sans MS"/>
                <a:ea typeface="Calibri"/>
                <a:cs typeface="Times New Roman"/>
              </a:rPr>
              <a:t> </a:t>
            </a:r>
            <a:endParaRPr lang="en-GB" sz="2000" dirty="0">
              <a:ea typeface="Calibri"/>
              <a:cs typeface="Times New Roman"/>
            </a:endParaRPr>
          </a:p>
          <a:p>
            <a:pPr>
              <a:lnSpc>
                <a:spcPts val="1650"/>
              </a:lnSpc>
              <a:spcAft>
                <a:spcPts val="0"/>
              </a:spcAft>
            </a:pPr>
            <a:r>
              <a:rPr lang="en-GB" sz="2000" b="1" dirty="0">
                <a:latin typeface="Comic Sans MS"/>
                <a:ea typeface="Calibri"/>
                <a:cs typeface="Times New Roman"/>
              </a:rPr>
              <a:t> </a:t>
            </a:r>
            <a:endParaRPr lang="en-GB" sz="2000" dirty="0">
              <a:ea typeface="Calibri"/>
              <a:cs typeface="Times New Roman"/>
            </a:endParaRPr>
          </a:p>
          <a:p>
            <a:r>
              <a:rPr lang="en-GB" sz="2000" b="1" dirty="0">
                <a:solidFill>
                  <a:srgbClr val="111111"/>
                </a:solidFill>
                <a:latin typeface="Comic Sans MS"/>
                <a:ea typeface="Times New Roman"/>
                <a:cs typeface="Arial"/>
              </a:rPr>
              <a:t>Pause for a moment and think how will I follow Jesus’s example and be </a:t>
            </a:r>
            <a:r>
              <a:rPr lang="en-GB" sz="2000" b="1" u="sng" dirty="0">
                <a:solidFill>
                  <a:srgbClr val="FF0000"/>
                </a:solidFill>
                <a:latin typeface="Comic Sans MS"/>
                <a:ea typeface="Times New Roman"/>
                <a:cs typeface="Arial"/>
              </a:rPr>
              <a:t>faith filled</a:t>
            </a:r>
            <a:r>
              <a:rPr lang="en-GB" sz="2000" b="1" dirty="0">
                <a:solidFill>
                  <a:srgbClr val="111111"/>
                </a:solidFill>
                <a:latin typeface="Comic Sans MS"/>
                <a:ea typeface="Times New Roman"/>
                <a:cs typeface="Arial"/>
              </a:rPr>
              <a:t> and</a:t>
            </a:r>
            <a:r>
              <a:rPr lang="en-GB" sz="2000" b="1" u="sng" dirty="0">
                <a:solidFill>
                  <a:srgbClr val="FF0000"/>
                </a:solidFill>
                <a:latin typeface="Comic Sans MS"/>
                <a:ea typeface="Times New Roman"/>
                <a:cs typeface="Arial"/>
              </a:rPr>
              <a:t> hopeful.</a:t>
            </a:r>
            <a:r>
              <a:rPr lang="en-GB" sz="2000" dirty="0">
                <a:ea typeface="Calibri"/>
                <a:cs typeface="Times New Roman"/>
              </a:rPr>
              <a:t> </a:t>
            </a:r>
            <a:r>
              <a:rPr lang="en-GB" sz="2000" b="1" dirty="0">
                <a:solidFill>
                  <a:schemeClr val="tx1"/>
                </a:solidFill>
                <a:latin typeface="Comic Sans MS"/>
                <a:ea typeface="Times New Roman"/>
                <a:cs typeface="Arial"/>
              </a:rPr>
              <a:t>Jesus demonstrated these Virtues when he healed a paralysed man – Mark 12:1-12</a:t>
            </a:r>
            <a:endParaRPr lang="en-GB" sz="2000" dirty="0">
              <a:solidFill>
                <a:schemeClr val="tx1"/>
              </a:solidFill>
            </a:endParaRPr>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645024"/>
            <a:ext cx="6264696" cy="3024336"/>
          </a:xfrm>
          <a:prstGeom prst="rect">
            <a:avLst/>
          </a:prstGeom>
          <a:noFill/>
          <a:ln>
            <a:noFill/>
          </a:ln>
        </p:spPr>
      </p:pic>
    </p:spTree>
    <p:extLst>
      <p:ext uri="{BB962C8B-B14F-4D97-AF65-F5344CB8AC3E}">
        <p14:creationId xmlns:p14="http://schemas.microsoft.com/office/powerpoint/2010/main" val="25560820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7702624" cy="1080120"/>
          </a:xfrm>
        </p:spPr>
        <p:txBody>
          <a:bodyPr>
            <a:normAutofit/>
          </a:bodyPr>
          <a:lstStyle/>
          <a:p>
            <a:pPr>
              <a:lnSpc>
                <a:spcPts val="1650"/>
              </a:lnSpc>
            </a:pPr>
            <a:r>
              <a:rPr lang="en-GB" sz="2000" b="1" u="sng" dirty="0">
                <a:solidFill>
                  <a:srgbClr val="0070C0"/>
                </a:solidFill>
                <a:latin typeface="Comic Sans MS"/>
                <a:ea typeface="Calibri"/>
                <a:cs typeface="Times New Roman"/>
              </a:rPr>
              <a:t>The Word</a:t>
            </a:r>
            <a:r>
              <a:rPr lang="en-GB" sz="2000" dirty="0">
                <a:ea typeface="Calibri"/>
                <a:cs typeface="Times New Roman"/>
              </a:rPr>
              <a:t/>
            </a:r>
            <a:br>
              <a:rPr lang="en-GB" sz="2000" dirty="0">
                <a:ea typeface="Calibri"/>
                <a:cs typeface="Times New Roman"/>
              </a:rPr>
            </a:br>
            <a:r>
              <a:rPr lang="en-GB" sz="2000" b="1" u="sng" dirty="0">
                <a:solidFill>
                  <a:srgbClr val="FF0000"/>
                </a:solidFill>
                <a:latin typeface="Comic Sans MS"/>
                <a:ea typeface="Calibri"/>
                <a:cs typeface="Times New Roman"/>
              </a:rPr>
              <a:t>Who is this man?</a:t>
            </a:r>
            <a:r>
              <a:rPr lang="en-GB" sz="2000" dirty="0">
                <a:ea typeface="Calibri"/>
                <a:cs typeface="Times New Roman"/>
              </a:rPr>
              <a:t/>
            </a:r>
            <a:br>
              <a:rPr lang="en-GB" sz="2000" dirty="0">
                <a:ea typeface="Calibri"/>
                <a:cs typeface="Times New Roman"/>
              </a:rPr>
            </a:br>
            <a:r>
              <a:rPr lang="en-GB" sz="2000" b="1" u="sng" dirty="0">
                <a:latin typeface="Comic Sans MS"/>
                <a:ea typeface="Calibri"/>
                <a:cs typeface="Times New Roman"/>
              </a:rPr>
              <a:t>Matthew Chapter Eight</a:t>
            </a:r>
            <a:endParaRPr lang="en-GB" sz="2000" dirty="0">
              <a:ea typeface="Calibri"/>
              <a:cs typeface="Times New Roman"/>
            </a:endParaRPr>
          </a:p>
        </p:txBody>
      </p:sp>
      <p:sp>
        <p:nvSpPr>
          <p:cNvPr id="3" name="Subtitle 2"/>
          <p:cNvSpPr>
            <a:spLocks noGrp="1"/>
          </p:cNvSpPr>
          <p:nvPr>
            <p:ph type="subTitle" idx="1"/>
          </p:nvPr>
        </p:nvSpPr>
        <p:spPr>
          <a:xfrm>
            <a:off x="251520" y="1196752"/>
            <a:ext cx="8568952" cy="4968552"/>
          </a:xfrm>
        </p:spPr>
        <p:txBody>
          <a:bodyPr/>
          <a:lstStyle/>
          <a:p>
            <a:pPr>
              <a:lnSpc>
                <a:spcPts val="1650"/>
              </a:lnSpc>
              <a:spcAft>
                <a:spcPts val="0"/>
              </a:spcAft>
            </a:pPr>
            <a:r>
              <a:rPr lang="en-GB" sz="1800" b="1" dirty="0">
                <a:solidFill>
                  <a:schemeClr val="tx1"/>
                </a:solidFill>
                <a:latin typeface="Comic Sans MS"/>
                <a:ea typeface="Calibri"/>
                <a:cs typeface="Times New Roman"/>
              </a:rPr>
              <a:t>In this reading we will learn about who Jesus is and how His example teaches us about the importance of our </a:t>
            </a:r>
            <a:r>
              <a:rPr lang="en-GB" sz="1800" b="1" u="sng" dirty="0">
                <a:solidFill>
                  <a:srgbClr val="FF0000"/>
                </a:solidFill>
                <a:latin typeface="Comic Sans MS"/>
                <a:ea typeface="Calibri"/>
                <a:cs typeface="Times New Roman"/>
              </a:rPr>
              <a:t>Catholic Virtues</a:t>
            </a:r>
            <a:r>
              <a:rPr lang="en-GB" sz="1800" b="1" u="sng" dirty="0">
                <a:latin typeface="Comic Sans MS"/>
                <a:ea typeface="Calibri"/>
                <a:cs typeface="Times New Roman"/>
              </a:rPr>
              <a:t>.</a:t>
            </a:r>
            <a:endParaRPr lang="en-GB" sz="1800" u="sng" dirty="0">
              <a:ea typeface="Calibri"/>
              <a:cs typeface="Times New Roman"/>
            </a:endParaRPr>
          </a:p>
          <a:p>
            <a:pPr>
              <a:lnSpc>
                <a:spcPts val="1650"/>
              </a:lnSpc>
            </a:pPr>
            <a:r>
              <a:rPr lang="en-GB" sz="1800" b="1" u="sng" dirty="0">
                <a:solidFill>
                  <a:srgbClr val="0070C0"/>
                </a:solidFill>
                <a:latin typeface="Comic Sans MS"/>
                <a:ea typeface="Times New Roman"/>
                <a:cs typeface="Arial"/>
              </a:rPr>
              <a:t>Jesus Calms a Storm</a:t>
            </a:r>
            <a:endParaRPr lang="en-GB" sz="1800" dirty="0">
              <a:ea typeface="Calibri"/>
              <a:cs typeface="Times New Roman"/>
            </a:endParaRPr>
          </a:p>
          <a:p>
            <a:pPr algn="l">
              <a:lnSpc>
                <a:spcPts val="1650"/>
              </a:lnSpc>
            </a:pPr>
            <a:r>
              <a:rPr lang="en-GB" sz="1800" b="1" dirty="0">
                <a:solidFill>
                  <a:srgbClr val="111111"/>
                </a:solidFill>
                <a:latin typeface="Comic Sans MS"/>
                <a:ea typeface="Times New Roman"/>
                <a:cs typeface="Arial"/>
              </a:rPr>
              <a:t>23 And when he got into the boat, his disciples followed him. 24 And behold, there arose a great storm on the sea, so that the boat was being swamped by the waves; but he was asleep. 25 And they went and woke him, saying, “Save us, Lord; we are perishing.” 26 And he said to them, “Why are you afraid, O you of little faith?” Then he rose and rebuked the winds and the sea, and there was a great calm. 27 And the men marvelled, saying, “What sort of man is this, that even winds and sea obey him?”</a:t>
            </a:r>
            <a:endParaRPr lang="en-GB" sz="1800" dirty="0">
              <a:ea typeface="Calibri"/>
              <a:cs typeface="Times New Roman"/>
            </a:endParaRPr>
          </a:p>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573016"/>
            <a:ext cx="2370202" cy="3088388"/>
          </a:xfrm>
          <a:prstGeom prst="rect">
            <a:avLst/>
          </a:prstGeom>
          <a:noFill/>
          <a:ln>
            <a:noFill/>
          </a:ln>
        </p:spPr>
      </p:pic>
    </p:spTree>
    <p:extLst>
      <p:ext uri="{BB962C8B-B14F-4D97-AF65-F5344CB8AC3E}">
        <p14:creationId xmlns:p14="http://schemas.microsoft.com/office/powerpoint/2010/main" val="2556082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88640"/>
            <a:ext cx="7702624" cy="792088"/>
          </a:xfrm>
        </p:spPr>
        <p:txBody>
          <a:bodyPr>
            <a:normAutofit fontScale="90000"/>
          </a:bodyPr>
          <a:lstStyle/>
          <a:p>
            <a:pPr>
              <a:lnSpc>
                <a:spcPct val="115000"/>
              </a:lnSpc>
            </a:pPr>
            <a:r>
              <a:rPr lang="en-GB" b="1" u="sng" dirty="0">
                <a:solidFill>
                  <a:srgbClr val="0070C0"/>
                </a:solidFill>
                <a:latin typeface="Comic Sans MS"/>
                <a:ea typeface="Times New Roman"/>
                <a:cs typeface="Arial"/>
              </a:rPr>
              <a:t/>
            </a:r>
            <a:br>
              <a:rPr lang="en-GB" b="1" u="sng" dirty="0">
                <a:solidFill>
                  <a:srgbClr val="0070C0"/>
                </a:solidFill>
                <a:latin typeface="Comic Sans MS"/>
                <a:ea typeface="Times New Roman"/>
                <a:cs typeface="Arial"/>
              </a:rPr>
            </a:br>
            <a:r>
              <a:rPr lang="en-GB" b="1" u="sng" dirty="0">
                <a:solidFill>
                  <a:srgbClr val="0070C0"/>
                </a:solidFill>
                <a:latin typeface="Comic Sans MS"/>
                <a:ea typeface="Times New Roman"/>
                <a:cs typeface="Arial"/>
              </a:rPr>
              <a:t>Response to the Word</a:t>
            </a:r>
            <a:r>
              <a:rPr lang="en-GB" sz="2000" dirty="0">
                <a:ea typeface="Calibri"/>
                <a:cs typeface="Times New Roman"/>
              </a:rPr>
              <a:t/>
            </a:r>
            <a:br>
              <a:rPr lang="en-GB" sz="2000" dirty="0">
                <a:ea typeface="Calibri"/>
                <a:cs typeface="Times New Roman"/>
              </a:rPr>
            </a:br>
            <a:endParaRPr lang="en-GB" dirty="0"/>
          </a:p>
        </p:txBody>
      </p:sp>
      <p:sp>
        <p:nvSpPr>
          <p:cNvPr id="3" name="Subtitle 2"/>
          <p:cNvSpPr>
            <a:spLocks noGrp="1"/>
          </p:cNvSpPr>
          <p:nvPr>
            <p:ph type="subTitle" idx="1"/>
          </p:nvPr>
        </p:nvSpPr>
        <p:spPr>
          <a:xfrm>
            <a:off x="251520" y="1052736"/>
            <a:ext cx="8568952" cy="5616624"/>
          </a:xfrm>
        </p:spPr>
        <p:txBody>
          <a:bodyPr/>
          <a:lstStyle/>
          <a:p>
            <a:pPr>
              <a:lnSpc>
                <a:spcPts val="1650"/>
              </a:lnSpc>
              <a:spcAft>
                <a:spcPts val="0"/>
              </a:spcAft>
            </a:pPr>
            <a:r>
              <a:rPr lang="en-GB" sz="1800" b="1" dirty="0">
                <a:solidFill>
                  <a:srgbClr val="111111"/>
                </a:solidFill>
                <a:latin typeface="Comic Sans MS"/>
                <a:ea typeface="Times New Roman"/>
                <a:cs typeface="Arial"/>
              </a:rPr>
              <a:t>This reading tells us about the power of Jesus and that for Him anything is possible. Jesus shows his divine power by stopping the storm, he is not afraid. He reminds the disciples about being </a:t>
            </a:r>
            <a:r>
              <a:rPr lang="en-GB" sz="1800" b="1" u="sng" dirty="0">
                <a:solidFill>
                  <a:srgbClr val="FF0000"/>
                </a:solidFill>
                <a:latin typeface="Comic Sans MS"/>
                <a:ea typeface="Times New Roman"/>
                <a:cs typeface="Arial"/>
              </a:rPr>
              <a:t>faith filled </a:t>
            </a:r>
            <a:r>
              <a:rPr lang="en-GB" sz="1800" b="1" dirty="0">
                <a:solidFill>
                  <a:srgbClr val="111111"/>
                </a:solidFill>
                <a:latin typeface="Comic Sans MS"/>
                <a:ea typeface="Times New Roman"/>
                <a:cs typeface="Arial"/>
              </a:rPr>
              <a:t>and </a:t>
            </a:r>
            <a:r>
              <a:rPr lang="en-GB" sz="1800" b="1" dirty="0">
                <a:solidFill>
                  <a:srgbClr val="FF0000"/>
                </a:solidFill>
                <a:latin typeface="Comic Sans MS"/>
                <a:ea typeface="Times New Roman"/>
                <a:cs typeface="Arial"/>
              </a:rPr>
              <a:t>hopeful</a:t>
            </a:r>
            <a:r>
              <a:rPr lang="en-GB" sz="1800" b="1" dirty="0">
                <a:solidFill>
                  <a:srgbClr val="111111"/>
                </a:solidFill>
                <a:latin typeface="Comic Sans MS"/>
                <a:ea typeface="Times New Roman"/>
                <a:cs typeface="Arial"/>
              </a:rPr>
              <a:t> and that with trust in God anything is possible. He shows </a:t>
            </a:r>
            <a:r>
              <a:rPr lang="en-GB" sz="1800" b="1" dirty="0">
                <a:solidFill>
                  <a:srgbClr val="FF0000"/>
                </a:solidFill>
                <a:latin typeface="Comic Sans MS"/>
                <a:ea typeface="Times New Roman"/>
                <a:cs typeface="Arial"/>
              </a:rPr>
              <a:t>love</a:t>
            </a:r>
            <a:r>
              <a:rPr lang="en-GB" sz="1800" b="1" dirty="0">
                <a:solidFill>
                  <a:srgbClr val="111111"/>
                </a:solidFill>
                <a:latin typeface="Comic Sans MS"/>
                <a:ea typeface="Times New Roman"/>
                <a:cs typeface="Arial"/>
              </a:rPr>
              <a:t> and </a:t>
            </a:r>
            <a:r>
              <a:rPr lang="en-GB" sz="1800" b="1" dirty="0">
                <a:solidFill>
                  <a:srgbClr val="FF0000"/>
                </a:solidFill>
                <a:latin typeface="Comic Sans MS"/>
                <a:ea typeface="Times New Roman"/>
                <a:cs typeface="Arial"/>
              </a:rPr>
              <a:t>compassion</a:t>
            </a:r>
            <a:r>
              <a:rPr lang="en-GB" sz="1800" b="1" dirty="0">
                <a:solidFill>
                  <a:srgbClr val="111111"/>
                </a:solidFill>
                <a:latin typeface="Comic Sans MS"/>
                <a:ea typeface="Times New Roman"/>
                <a:cs typeface="Arial"/>
              </a:rPr>
              <a:t> for His disciples when they are afraid, His words are </a:t>
            </a:r>
            <a:r>
              <a:rPr lang="en-GB" sz="1800" b="1" dirty="0">
                <a:solidFill>
                  <a:srgbClr val="FF0000"/>
                </a:solidFill>
                <a:latin typeface="Comic Sans MS"/>
                <a:ea typeface="Times New Roman"/>
                <a:cs typeface="Arial"/>
              </a:rPr>
              <a:t>eloquent</a:t>
            </a:r>
            <a:r>
              <a:rPr lang="en-GB" sz="1800" b="1" dirty="0">
                <a:solidFill>
                  <a:srgbClr val="111111"/>
                </a:solidFill>
                <a:latin typeface="Comic Sans MS"/>
                <a:ea typeface="Times New Roman"/>
                <a:cs typeface="Arial"/>
              </a:rPr>
              <a:t> and </a:t>
            </a:r>
            <a:r>
              <a:rPr lang="en-GB" sz="1800" b="1" dirty="0">
                <a:solidFill>
                  <a:srgbClr val="FF0000"/>
                </a:solidFill>
                <a:latin typeface="Comic Sans MS"/>
                <a:ea typeface="Times New Roman"/>
                <a:cs typeface="Arial"/>
              </a:rPr>
              <a:t>wise</a:t>
            </a:r>
            <a:r>
              <a:rPr lang="en-GB" sz="1800" b="1" dirty="0">
                <a:solidFill>
                  <a:srgbClr val="111111"/>
                </a:solidFill>
                <a:latin typeface="Comic Sans MS"/>
                <a:ea typeface="Times New Roman"/>
                <a:cs typeface="Arial"/>
              </a:rPr>
              <a:t> and when the disciples say ‘what sort of man is this’ we know he is our Lord and if we believe in him and follow his example we too will receive the gift of eternal life demonstrated by His dying on the cross where he showed his unending and unconditional love for us.</a:t>
            </a:r>
            <a:endParaRPr lang="en-GB"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140968"/>
            <a:ext cx="5904046" cy="3528392"/>
          </a:xfrm>
          <a:prstGeom prst="rect">
            <a:avLst/>
          </a:prstGeom>
          <a:noFill/>
          <a:ln>
            <a:noFill/>
          </a:ln>
          <a:effectLst/>
        </p:spPr>
      </p:pic>
    </p:spTree>
    <p:extLst>
      <p:ext uri="{BB962C8B-B14F-4D97-AF65-F5344CB8AC3E}">
        <p14:creationId xmlns:p14="http://schemas.microsoft.com/office/powerpoint/2010/main" val="2556082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60648"/>
            <a:ext cx="7702624" cy="936104"/>
          </a:xfrm>
        </p:spPr>
        <p:txBody>
          <a:bodyPr/>
          <a:lstStyle/>
          <a:p>
            <a:r>
              <a:rPr lang="en-GB" sz="40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467544" y="1124744"/>
            <a:ext cx="8352928" cy="5544616"/>
          </a:xfrm>
        </p:spPr>
        <p:txBody>
          <a:bodyPr/>
          <a:lstStyle/>
          <a:p>
            <a:pPr>
              <a:lnSpc>
                <a:spcPts val="1650"/>
              </a:lnSpc>
            </a:pPr>
            <a:endParaRPr lang="en-GB" b="1" u="sng" dirty="0">
              <a:solidFill>
                <a:schemeClr val="tx1"/>
              </a:solidFill>
              <a:latin typeface="Comic Sans MS"/>
              <a:ea typeface="Times New Roman"/>
              <a:cs typeface="Arial"/>
            </a:endParaRPr>
          </a:p>
          <a:p>
            <a:pPr>
              <a:lnSpc>
                <a:spcPts val="1650"/>
              </a:lnSpc>
            </a:pPr>
            <a:r>
              <a:rPr lang="en-GB" b="1" u="sng" dirty="0">
                <a:solidFill>
                  <a:schemeClr val="tx1"/>
                </a:solidFill>
                <a:latin typeface="Comic Sans MS"/>
                <a:ea typeface="Times New Roman"/>
                <a:cs typeface="Arial"/>
              </a:rPr>
              <a:t>Who is Jesus?</a:t>
            </a:r>
            <a:endParaRPr lang="en-GB" sz="2000" dirty="0">
              <a:solidFill>
                <a:schemeClr val="tx1"/>
              </a:solidFill>
              <a:ea typeface="Calibri"/>
              <a:cs typeface="Times New Roman"/>
            </a:endParaRPr>
          </a:p>
          <a:p>
            <a:pPr>
              <a:lnSpc>
                <a:spcPts val="1650"/>
              </a:lnSpc>
            </a:pPr>
            <a:r>
              <a:rPr lang="en-GB" b="1" dirty="0">
                <a:solidFill>
                  <a:srgbClr val="0070C0"/>
                </a:solidFill>
                <a:latin typeface="Comic Sans MS"/>
                <a:ea typeface="Times New Roman"/>
                <a:cs typeface="Arial"/>
              </a:rPr>
              <a:t> </a:t>
            </a:r>
            <a:endParaRPr lang="en-GB" sz="2000" dirty="0">
              <a:ea typeface="Calibri"/>
              <a:cs typeface="Times New Roman"/>
            </a:endParaRPr>
          </a:p>
          <a:p>
            <a:pPr>
              <a:lnSpc>
                <a:spcPts val="1650"/>
              </a:lnSpc>
            </a:pPr>
            <a:r>
              <a:rPr lang="en-GB" b="1" u="sng" dirty="0">
                <a:solidFill>
                  <a:srgbClr val="FF0000"/>
                </a:solidFill>
                <a:latin typeface="Comic Sans MS"/>
                <a:ea typeface="Times New Roman"/>
                <a:cs typeface="Arial"/>
              </a:rPr>
              <a:t>He is our loving Father.</a:t>
            </a:r>
            <a:endParaRPr lang="en-GB" sz="2000" dirty="0">
              <a:solidFill>
                <a:srgbClr val="FF0000"/>
              </a:solidFill>
              <a:ea typeface="Calibri"/>
              <a:cs typeface="Times New Roman"/>
            </a:endParaRPr>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971600" y="2636912"/>
            <a:ext cx="7056784" cy="3816424"/>
          </a:xfrm>
          <a:prstGeom prst="rect">
            <a:avLst/>
          </a:prstGeom>
          <a:noFill/>
          <a:ln>
            <a:noFill/>
          </a:ln>
        </p:spPr>
      </p:pic>
    </p:spTree>
    <p:extLst>
      <p:ext uri="{BB962C8B-B14F-4D97-AF65-F5344CB8AC3E}">
        <p14:creationId xmlns:p14="http://schemas.microsoft.com/office/powerpoint/2010/main" val="2556082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88640"/>
            <a:ext cx="7702624" cy="720080"/>
          </a:xfrm>
        </p:spPr>
        <p:txBody>
          <a:bodyPr>
            <a:normAutofit fontScale="90000"/>
          </a:bodyPr>
          <a:lstStyle/>
          <a:p>
            <a:pPr lvl="0">
              <a:lnSpc>
                <a:spcPct val="115000"/>
              </a:lnSpc>
              <a:spcBef>
                <a:spcPct val="20000"/>
              </a:spcBef>
            </a:pPr>
            <a:r>
              <a:rPr lang="en-GB" sz="2200" b="1" u="sng" dirty="0">
                <a:solidFill>
                  <a:srgbClr val="0070C0"/>
                </a:solidFill>
                <a:latin typeface="Comic Sans MS"/>
                <a:ea typeface="Times New Roman"/>
                <a:cs typeface="Arial"/>
              </a:rPr>
              <a:t/>
            </a:r>
            <a:br>
              <a:rPr lang="en-GB" sz="2200" b="1" u="sng" dirty="0">
                <a:solidFill>
                  <a:srgbClr val="0070C0"/>
                </a:solidFill>
                <a:latin typeface="Comic Sans MS"/>
                <a:ea typeface="Times New Roman"/>
                <a:cs typeface="Arial"/>
              </a:rPr>
            </a:br>
            <a:r>
              <a:rPr lang="en-GB" sz="3100" b="1" u="sng" dirty="0">
                <a:solidFill>
                  <a:srgbClr val="0070C0"/>
                </a:solidFill>
                <a:latin typeface="Comic Sans MS"/>
                <a:ea typeface="Times New Roman"/>
                <a:cs typeface="Arial"/>
              </a:rPr>
              <a:t>Response to the Word</a:t>
            </a:r>
            <a:r>
              <a:rPr lang="en-GB" sz="1100" dirty="0">
                <a:solidFill>
                  <a:prstClr val="black">
                    <a:tint val="75000"/>
                  </a:prstClr>
                </a:solidFill>
                <a:ea typeface="Calibri"/>
                <a:cs typeface="Times New Roman"/>
              </a:rPr>
              <a:t/>
            </a:r>
            <a:br>
              <a:rPr lang="en-GB" sz="1100" dirty="0">
                <a:solidFill>
                  <a:prstClr val="black">
                    <a:tint val="75000"/>
                  </a:prstClr>
                </a:solidFill>
                <a:ea typeface="Calibri"/>
                <a:cs typeface="Times New Roman"/>
              </a:rPr>
            </a:br>
            <a:endParaRPr lang="en-GB" dirty="0"/>
          </a:p>
        </p:txBody>
      </p:sp>
      <p:sp>
        <p:nvSpPr>
          <p:cNvPr id="3" name="Subtitle 2"/>
          <p:cNvSpPr>
            <a:spLocks noGrp="1"/>
          </p:cNvSpPr>
          <p:nvPr>
            <p:ph type="subTitle" idx="1"/>
          </p:nvPr>
        </p:nvSpPr>
        <p:spPr>
          <a:xfrm>
            <a:off x="683568" y="764704"/>
            <a:ext cx="7704856" cy="5400600"/>
          </a:xfrm>
        </p:spPr>
        <p:txBody>
          <a:bodyPr>
            <a:normAutofit/>
          </a:bodyPr>
          <a:lstStyle/>
          <a:p>
            <a:pPr>
              <a:lnSpc>
                <a:spcPts val="1650"/>
              </a:lnSpc>
            </a:pPr>
            <a:r>
              <a:rPr lang="en-GB" b="1" dirty="0">
                <a:solidFill>
                  <a:srgbClr val="111111"/>
                </a:solidFill>
                <a:latin typeface="Comic Sans MS"/>
                <a:ea typeface="Times New Roman"/>
                <a:cs typeface="Arial"/>
              </a:rPr>
              <a:t> </a:t>
            </a:r>
            <a:endParaRPr lang="en-GB" sz="2000" dirty="0">
              <a:ea typeface="Calibri"/>
              <a:cs typeface="Times New Roman"/>
            </a:endParaRPr>
          </a:p>
          <a:p>
            <a:pPr algn="l">
              <a:lnSpc>
                <a:spcPts val="1650"/>
              </a:lnSpc>
              <a:spcAft>
                <a:spcPts val="0"/>
              </a:spcAft>
            </a:pPr>
            <a:r>
              <a:rPr lang="en-GB" sz="2000" b="1" dirty="0">
                <a:solidFill>
                  <a:srgbClr val="111111"/>
                </a:solidFill>
                <a:latin typeface="Comic Sans MS"/>
                <a:ea typeface="Times New Roman"/>
                <a:cs typeface="Arial"/>
              </a:rPr>
              <a:t>The response to our bidding prayers is ‘hear our prayer.’</a:t>
            </a:r>
            <a:endParaRPr lang="en-GB" sz="2000" dirty="0">
              <a:ea typeface="Calibri"/>
              <a:cs typeface="Times New Roman"/>
            </a:endParaRPr>
          </a:p>
          <a:p>
            <a:pPr algn="l">
              <a:lnSpc>
                <a:spcPts val="1650"/>
              </a:lnSpc>
              <a:spcAft>
                <a:spcPts val="0"/>
              </a:spcAft>
            </a:pPr>
            <a:r>
              <a:rPr lang="en-GB" sz="2000" b="1" u="sng" dirty="0" err="1">
                <a:solidFill>
                  <a:srgbClr val="FF0000"/>
                </a:solidFill>
                <a:latin typeface="Comic Sans MS"/>
                <a:ea typeface="Times New Roman"/>
                <a:cs typeface="Arial"/>
              </a:rPr>
              <a:t>All:’</a:t>
            </a:r>
            <a:r>
              <a:rPr lang="en-GB" sz="2000" b="1" dirty="0" err="1">
                <a:solidFill>
                  <a:srgbClr val="FF0000"/>
                </a:solidFill>
                <a:latin typeface="Comic Sans MS"/>
                <a:ea typeface="Times New Roman"/>
                <a:cs typeface="Arial"/>
              </a:rPr>
              <a:t>Hear</a:t>
            </a:r>
            <a:r>
              <a:rPr lang="en-GB" sz="2000" b="1" dirty="0">
                <a:solidFill>
                  <a:srgbClr val="FF0000"/>
                </a:solidFill>
                <a:latin typeface="Comic Sans MS"/>
                <a:ea typeface="Times New Roman"/>
                <a:cs typeface="Arial"/>
              </a:rPr>
              <a:t> our prayer.’</a:t>
            </a:r>
            <a:endParaRPr lang="en-GB" sz="2000" dirty="0">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 </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Lord, teach me to be generous:</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to serve you as you deserve;</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to give and not to count the cost;</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to fight and not to heed the wounds;</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to toil and not to seek to rest;</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to labour and to ask for no reward</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save that of knowing I do your will.</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Lord in your mercy,</a:t>
            </a:r>
            <a:endParaRPr lang="en-GB" sz="2000" dirty="0">
              <a:ea typeface="Calibri"/>
              <a:cs typeface="Times New Roman"/>
            </a:endParaRPr>
          </a:p>
          <a:p>
            <a:pPr algn="l">
              <a:lnSpc>
                <a:spcPts val="1650"/>
              </a:lnSpc>
              <a:spcAft>
                <a:spcPts val="0"/>
              </a:spcAft>
            </a:pPr>
            <a:r>
              <a:rPr lang="en-GB" sz="2000" b="1" u="sng" dirty="0">
                <a:solidFill>
                  <a:srgbClr val="FF0000"/>
                </a:solidFill>
                <a:latin typeface="Comic Sans MS"/>
                <a:ea typeface="Times New Roman"/>
                <a:cs typeface="Arial"/>
              </a:rPr>
              <a:t>All: ‘</a:t>
            </a:r>
            <a:r>
              <a:rPr lang="en-GB" sz="2000" b="1" dirty="0">
                <a:solidFill>
                  <a:srgbClr val="FF0000"/>
                </a:solidFill>
                <a:latin typeface="Comic Sans MS"/>
                <a:ea typeface="Times New Roman"/>
                <a:cs typeface="Arial"/>
              </a:rPr>
              <a:t>Hear our prayer.’</a:t>
            </a:r>
            <a:endParaRPr lang="en-GB" sz="2000" dirty="0">
              <a:ea typeface="Calibri"/>
              <a:cs typeface="Times New Roman"/>
            </a:endParaRPr>
          </a:p>
        </p:txBody>
      </p:sp>
      <p:pic>
        <p:nvPicPr>
          <p:cNvPr id="4" name="Picture 3" descr="C:\Users\Dawn\Pictures\ab67616d0000b273f2089f6333e59b431ffa6c3d.jp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772816"/>
            <a:ext cx="3036555" cy="4680520"/>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648072"/>
          </a:xfrm>
        </p:spPr>
        <p:txBody>
          <a:bodyPr/>
          <a:lstStyle/>
          <a:p>
            <a:r>
              <a:rPr lang="en-GB" sz="28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323528" y="1340768"/>
            <a:ext cx="8568952" cy="4824536"/>
          </a:xfrm>
        </p:spPr>
        <p:txBody>
          <a:bodyPr/>
          <a:lstStyle/>
          <a:p>
            <a:pPr algn="l">
              <a:lnSpc>
                <a:spcPts val="1650"/>
              </a:lnSpc>
              <a:spcAft>
                <a:spcPts val="0"/>
              </a:spcAft>
            </a:pPr>
            <a:r>
              <a:rPr lang="en-GB" sz="2000" b="1" dirty="0">
                <a:solidFill>
                  <a:srgbClr val="000000"/>
                </a:solidFill>
                <a:latin typeface="Comic Sans MS"/>
                <a:ea typeface="Times New Roman"/>
                <a:cs typeface="Arial"/>
              </a:rPr>
              <a:t>Lord, we come to you before we begin our day's work:</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we ask you to bless this day.</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May we find whatever is good in the tasks we are set</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and the time that we share.</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Help us when we find some things too hard to understand;</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Teach us to be fair and generous with one another;</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So may we thank you for a day well spent. </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Times New Roman"/>
                <a:cs typeface="Arial"/>
              </a:rPr>
              <a:t>Lord in your mercy,</a:t>
            </a:r>
            <a:endParaRPr lang="en-GB" sz="2000" dirty="0">
              <a:ea typeface="Calibri"/>
              <a:cs typeface="Times New Roman"/>
            </a:endParaRPr>
          </a:p>
          <a:p>
            <a:pPr algn="l">
              <a:lnSpc>
                <a:spcPts val="1650"/>
              </a:lnSpc>
              <a:spcAft>
                <a:spcPts val="0"/>
              </a:spcAft>
            </a:pPr>
            <a:r>
              <a:rPr lang="en-GB" sz="2000" b="1" u="sng" dirty="0">
                <a:solidFill>
                  <a:srgbClr val="FF0000"/>
                </a:solidFill>
                <a:latin typeface="Comic Sans MS"/>
                <a:ea typeface="Times New Roman"/>
                <a:cs typeface="Arial"/>
              </a:rPr>
              <a:t>All: </a:t>
            </a:r>
            <a:r>
              <a:rPr lang="en-GB" sz="2000" b="1" dirty="0">
                <a:solidFill>
                  <a:srgbClr val="FF0000"/>
                </a:solidFill>
                <a:latin typeface="Comic Sans MS"/>
                <a:ea typeface="Times New Roman"/>
                <a:cs typeface="Arial"/>
              </a:rPr>
              <a:t>‘Hear our prayer.’</a:t>
            </a:r>
            <a:endParaRPr lang="en-GB" sz="2000" dirty="0">
              <a:ea typeface="Calibri"/>
              <a:cs typeface="Times New Roman"/>
            </a:endParaRPr>
          </a:p>
          <a:p>
            <a:endParaRPr lang="en-GB" dirty="0"/>
          </a:p>
        </p:txBody>
      </p:sp>
      <p:pic>
        <p:nvPicPr>
          <p:cNvPr id="4" name="Picture 3" descr="C:\Users\Dawn\Pictures\Our-Saviour-jesus-7173669-474-500.jpg"/>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284984"/>
            <a:ext cx="3396778" cy="3395498"/>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648072"/>
          </a:xfrm>
        </p:spPr>
        <p:txBody>
          <a:bodyPr/>
          <a:lstStyle/>
          <a:p>
            <a:r>
              <a:rPr lang="en-GB" sz="28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395536" y="1124744"/>
            <a:ext cx="8424936" cy="5472608"/>
          </a:xfrm>
        </p:spPr>
        <p:txBody>
          <a:bodyPr>
            <a:normAutofit/>
          </a:bodyPr>
          <a:lstStyle/>
          <a:p>
            <a:pPr algn="l">
              <a:lnSpc>
                <a:spcPts val="1650"/>
              </a:lnSpc>
              <a:spcAft>
                <a:spcPts val="0"/>
              </a:spcAft>
            </a:pPr>
            <a:r>
              <a:rPr lang="en-GB" sz="2400" b="1" dirty="0">
                <a:solidFill>
                  <a:schemeClr val="tx1"/>
                </a:solidFill>
                <a:latin typeface="Comic Sans MS"/>
                <a:ea typeface="Times New Roman"/>
                <a:cs typeface="Arial"/>
              </a:rPr>
              <a:t>Lord, guide me, teach me, strengthen me,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‘till I become such a person as thou would have me be;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pure and gentle,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truthful and high-minded,</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brave and able,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courteous and generous,</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dutiful and useful.</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Lord in your mercy,</a:t>
            </a:r>
            <a:endParaRPr lang="en-GB" sz="2400" dirty="0">
              <a:solidFill>
                <a:schemeClr val="tx1"/>
              </a:solidFill>
              <a:ea typeface="Calibri"/>
              <a:cs typeface="Times New Roman"/>
            </a:endParaRPr>
          </a:p>
          <a:p>
            <a:pPr algn="l"/>
            <a:r>
              <a:rPr lang="en-GB" sz="2400" b="1" u="sng" dirty="0">
                <a:solidFill>
                  <a:srgbClr val="FF0000"/>
                </a:solidFill>
                <a:latin typeface="Comic Sans MS"/>
                <a:ea typeface="Times New Roman"/>
                <a:cs typeface="Arial"/>
              </a:rPr>
              <a:t>All: </a:t>
            </a:r>
            <a:r>
              <a:rPr lang="en-GB" sz="2400" b="1" dirty="0">
                <a:solidFill>
                  <a:srgbClr val="FF0000"/>
                </a:solidFill>
                <a:latin typeface="Comic Sans MS"/>
                <a:ea typeface="Times New Roman"/>
                <a:cs typeface="Arial"/>
              </a:rPr>
              <a:t>‘Hear our prayer.</a:t>
            </a:r>
            <a:endParaRPr lang="en-GB" sz="2400" dirty="0"/>
          </a:p>
        </p:txBody>
      </p:sp>
      <p:pic>
        <p:nvPicPr>
          <p:cNvPr id="4" name="Picture 3" descr="C:\Users\Dawn\Pictures\images (4).jpg"/>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844824"/>
            <a:ext cx="4142973" cy="4608512"/>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92088"/>
          </a:xfrm>
        </p:spPr>
        <p:txBody>
          <a:bodyPr/>
          <a:lstStyle/>
          <a:p>
            <a:r>
              <a:rPr lang="en-GB" sz="28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179512" y="1196752"/>
            <a:ext cx="8568952" cy="5472608"/>
          </a:xfrm>
        </p:spPr>
        <p:txBody>
          <a:bodyPr/>
          <a:lstStyle/>
          <a:p>
            <a:pPr algn="l">
              <a:lnSpc>
                <a:spcPts val="1650"/>
              </a:lnSpc>
              <a:spcAft>
                <a:spcPts val="0"/>
              </a:spcAft>
            </a:pPr>
            <a:r>
              <a:rPr lang="en-GB" sz="2000" b="1" dirty="0">
                <a:solidFill>
                  <a:srgbClr val="000000"/>
                </a:solidFill>
                <a:latin typeface="Comic Sans MS"/>
                <a:ea typeface="Calibri"/>
                <a:cs typeface="Times New Roman"/>
              </a:rPr>
              <a:t>Compassionate and loving God,</a:t>
            </a:r>
            <a:br>
              <a:rPr lang="en-GB" sz="2000" b="1" dirty="0">
                <a:solidFill>
                  <a:srgbClr val="000000"/>
                </a:solidFill>
                <a:latin typeface="Comic Sans MS"/>
                <a:ea typeface="Calibri"/>
                <a:cs typeface="Times New Roman"/>
              </a:rPr>
            </a:br>
            <a:r>
              <a:rPr lang="en-GB" sz="2000" b="1" dirty="0">
                <a:solidFill>
                  <a:srgbClr val="000000"/>
                </a:solidFill>
                <a:latin typeface="Comic Sans MS"/>
                <a:ea typeface="Calibri"/>
                <a:cs typeface="Times New Roman"/>
              </a:rPr>
              <a:t>you created a beautiful world for us to share:</a:t>
            </a:r>
            <a:br>
              <a:rPr lang="en-GB" sz="2000" b="1" dirty="0">
                <a:solidFill>
                  <a:srgbClr val="000000"/>
                </a:solidFill>
                <a:latin typeface="Comic Sans MS"/>
                <a:ea typeface="Calibri"/>
                <a:cs typeface="Times New Roman"/>
              </a:rPr>
            </a:br>
            <a:r>
              <a:rPr lang="en-GB" sz="2000" b="1" dirty="0">
                <a:solidFill>
                  <a:srgbClr val="000000"/>
                </a:solidFill>
                <a:latin typeface="Comic Sans MS"/>
                <a:ea typeface="Calibri"/>
                <a:cs typeface="Times New Roman"/>
              </a:rPr>
              <a:t>Give us the desire to live simply,</a:t>
            </a:r>
            <a:br>
              <a:rPr lang="en-GB" sz="2000" b="1" dirty="0">
                <a:solidFill>
                  <a:srgbClr val="000000"/>
                </a:solidFill>
                <a:latin typeface="Comic Sans MS"/>
                <a:ea typeface="Calibri"/>
                <a:cs typeface="Times New Roman"/>
              </a:rPr>
            </a:br>
            <a:r>
              <a:rPr lang="en-GB" sz="2000" b="1" dirty="0">
                <a:solidFill>
                  <a:srgbClr val="000000"/>
                </a:solidFill>
                <a:latin typeface="Comic Sans MS"/>
                <a:ea typeface="Calibri"/>
                <a:cs typeface="Times New Roman"/>
              </a:rPr>
              <a:t>so that our lives show your generosity.</a:t>
            </a:r>
            <a:br>
              <a:rPr lang="en-GB" sz="2000" b="1" dirty="0">
                <a:solidFill>
                  <a:srgbClr val="000000"/>
                </a:solidFill>
                <a:latin typeface="Comic Sans MS"/>
                <a:ea typeface="Calibri"/>
                <a:cs typeface="Times New Roman"/>
              </a:rPr>
            </a:br>
            <a:r>
              <a:rPr lang="en-GB" sz="2000" b="1" dirty="0">
                <a:solidFill>
                  <a:srgbClr val="000000"/>
                </a:solidFill>
                <a:latin typeface="Comic Sans MS"/>
                <a:ea typeface="Calibri"/>
                <a:cs typeface="Times New Roman"/>
              </a:rPr>
              <a:t>You made us responsible for the earth:</a:t>
            </a:r>
            <a:br>
              <a:rPr lang="en-GB" sz="2000" b="1" dirty="0">
                <a:solidFill>
                  <a:srgbClr val="000000"/>
                </a:solidFill>
                <a:latin typeface="Comic Sans MS"/>
                <a:ea typeface="Calibri"/>
                <a:cs typeface="Times New Roman"/>
              </a:rPr>
            </a:br>
            <a:r>
              <a:rPr lang="en-GB" sz="2000" b="1" dirty="0">
                <a:solidFill>
                  <a:srgbClr val="000000"/>
                </a:solidFill>
                <a:latin typeface="Comic Sans MS"/>
                <a:ea typeface="Calibri"/>
                <a:cs typeface="Times New Roman"/>
              </a:rPr>
              <a:t>guide us so that those who come after us may enjoy your creation. </a:t>
            </a:r>
            <a:endParaRPr lang="en-GB" sz="2000" dirty="0">
              <a:ea typeface="Calibri"/>
              <a:cs typeface="Times New Roman"/>
            </a:endParaRPr>
          </a:p>
          <a:p>
            <a:pPr algn="l">
              <a:lnSpc>
                <a:spcPts val="1650"/>
              </a:lnSpc>
              <a:spcAft>
                <a:spcPts val="0"/>
              </a:spcAft>
            </a:pPr>
            <a:r>
              <a:rPr lang="en-GB" sz="2000" b="1" dirty="0">
                <a:solidFill>
                  <a:srgbClr val="000000"/>
                </a:solidFill>
                <a:latin typeface="Comic Sans MS"/>
                <a:ea typeface="Calibri"/>
                <a:cs typeface="Times New Roman"/>
              </a:rPr>
              <a:t>Lord in your mercy,</a:t>
            </a:r>
            <a:endParaRPr lang="en-GB" sz="2000" dirty="0">
              <a:ea typeface="Calibri"/>
              <a:cs typeface="Times New Roman"/>
            </a:endParaRPr>
          </a:p>
          <a:p>
            <a:pPr algn="l">
              <a:lnSpc>
                <a:spcPts val="1650"/>
              </a:lnSpc>
              <a:spcAft>
                <a:spcPts val="0"/>
              </a:spcAft>
            </a:pPr>
            <a:r>
              <a:rPr lang="en-GB" sz="2000" b="1" u="sng" dirty="0">
                <a:solidFill>
                  <a:srgbClr val="FF0000"/>
                </a:solidFill>
                <a:latin typeface="Comic Sans MS"/>
                <a:ea typeface="Times New Roman"/>
                <a:cs typeface="Arial"/>
              </a:rPr>
              <a:t>All: </a:t>
            </a:r>
            <a:r>
              <a:rPr lang="en-GB" sz="2000" b="1" dirty="0">
                <a:solidFill>
                  <a:srgbClr val="FF0000"/>
                </a:solidFill>
                <a:latin typeface="Comic Sans MS"/>
                <a:ea typeface="Times New Roman"/>
                <a:cs typeface="Arial"/>
              </a:rPr>
              <a:t>‘Hear our prayer.’</a:t>
            </a:r>
            <a:endParaRPr lang="en-GB" sz="2000" dirty="0">
              <a:ea typeface="Calibri"/>
              <a:cs typeface="Times New Roman"/>
            </a:endParaRPr>
          </a:p>
          <a:p>
            <a:pPr>
              <a:lnSpc>
                <a:spcPts val="1650"/>
              </a:lnSpc>
              <a:spcAft>
                <a:spcPts val="0"/>
              </a:spcAft>
            </a:pPr>
            <a:r>
              <a:rPr lang="en-GB" sz="2000" dirty="0">
                <a:solidFill>
                  <a:srgbClr val="000000"/>
                </a:solidFill>
                <a:latin typeface="Lucida Bright"/>
                <a:ea typeface="Calibri"/>
                <a:cs typeface="Times New Roman"/>
              </a:rPr>
              <a:t> </a:t>
            </a:r>
            <a:endParaRPr lang="en-GB" sz="2000" dirty="0">
              <a:ea typeface="Calibri"/>
              <a:cs typeface="Times New Roman"/>
            </a:endParaRPr>
          </a:p>
        </p:txBody>
      </p:sp>
      <p:pic>
        <p:nvPicPr>
          <p:cNvPr id="4" name="Picture 3" descr="C:\Users\Dawn\Pictures\580-Resurrection 1.jpg"/>
          <p:cNvPicPr/>
          <p:nvPr/>
        </p:nvPicPr>
        <p:blipFill>
          <a:blip r:embed="rId2">
            <a:extLst>
              <a:ext uri="{28A0092B-C50C-407E-A947-70E740481C1C}">
                <a14:useLocalDpi xmlns:a14="http://schemas.microsoft.com/office/drawing/2010/main" val="0"/>
              </a:ext>
            </a:extLst>
          </a:blip>
          <a:srcRect/>
          <a:stretch>
            <a:fillRect/>
          </a:stretch>
        </p:blipFill>
        <p:spPr bwMode="auto">
          <a:xfrm>
            <a:off x="3731514" y="2852936"/>
            <a:ext cx="5155446" cy="3744416"/>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92088"/>
          </a:xfrm>
        </p:spPr>
        <p:txBody>
          <a:bodyPr/>
          <a:lstStyle/>
          <a:p>
            <a:r>
              <a:rPr lang="en-GB" sz="28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395536" y="1196752"/>
            <a:ext cx="8280920" cy="5400600"/>
          </a:xfrm>
        </p:spPr>
        <p:txBody>
          <a:bodyPr/>
          <a:lstStyle/>
          <a:p>
            <a:pPr algn="l">
              <a:lnSpc>
                <a:spcPts val="1650"/>
              </a:lnSpc>
              <a:spcAft>
                <a:spcPts val="0"/>
              </a:spcAft>
            </a:pPr>
            <a:r>
              <a:rPr lang="en-GB" sz="2000" dirty="0">
                <a:ea typeface="Calibri"/>
                <a:cs typeface="Times New Roman"/>
              </a:rPr>
              <a:t> </a:t>
            </a:r>
            <a:r>
              <a:rPr lang="en-GB" sz="2000" b="1" dirty="0">
                <a:solidFill>
                  <a:schemeClr val="tx1"/>
                </a:solidFill>
                <a:latin typeface="Comic Sans MS"/>
                <a:ea typeface="Times New Roman"/>
                <a:cs typeface="Arial"/>
              </a:rPr>
              <a:t>Father in heaven,</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you have given us a mind to know you,</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a will to serve you,</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and a heart to love you.</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Be with us today in all that we do,</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so that your light may shine out in our lives.</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Lord in your mercy,</a:t>
            </a:r>
            <a:endParaRPr lang="en-GB" sz="2000" dirty="0">
              <a:solidFill>
                <a:schemeClr val="tx1"/>
              </a:solidFill>
              <a:ea typeface="Calibri"/>
              <a:cs typeface="Times New Roman"/>
            </a:endParaRPr>
          </a:p>
          <a:p>
            <a:pPr algn="l">
              <a:lnSpc>
                <a:spcPts val="1650"/>
              </a:lnSpc>
              <a:spcAft>
                <a:spcPts val="0"/>
              </a:spcAft>
            </a:pPr>
            <a:r>
              <a:rPr lang="en-GB" sz="2000" b="1" u="sng" dirty="0">
                <a:solidFill>
                  <a:srgbClr val="FF0000"/>
                </a:solidFill>
                <a:latin typeface="Comic Sans MS"/>
                <a:ea typeface="Times New Roman"/>
                <a:cs typeface="Arial"/>
              </a:rPr>
              <a:t>All: </a:t>
            </a:r>
            <a:r>
              <a:rPr lang="en-GB" sz="2000" b="1" dirty="0">
                <a:solidFill>
                  <a:srgbClr val="FF0000"/>
                </a:solidFill>
                <a:latin typeface="Comic Sans MS"/>
                <a:ea typeface="Times New Roman"/>
                <a:cs typeface="Arial"/>
              </a:rPr>
              <a:t>‘Hear our prayer.</a:t>
            </a:r>
            <a:endParaRPr lang="en-GB" sz="2000" dirty="0">
              <a:ea typeface="Calibri"/>
              <a:cs typeface="Times New Roman"/>
            </a:endParaRPr>
          </a:p>
          <a:p>
            <a:endParaRPr lang="en-GB" dirty="0"/>
          </a:p>
        </p:txBody>
      </p:sp>
      <p:pic>
        <p:nvPicPr>
          <p:cNvPr id="4" name="Picture 3" descr="C:\Users\Dawn\Pictures\maxresdefault.jpg"/>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996952"/>
            <a:ext cx="5659502" cy="3672408"/>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720080"/>
          </a:xfrm>
        </p:spPr>
        <p:txBody>
          <a:bodyPr/>
          <a:lstStyle/>
          <a:p>
            <a:r>
              <a:rPr lang="en-GB" sz="2800" b="1" u="sng" dirty="0">
                <a:solidFill>
                  <a:srgbClr val="0070C0"/>
                </a:solidFill>
                <a:latin typeface="Comic Sans MS"/>
                <a:ea typeface="Times New Roman"/>
                <a:cs typeface="Arial"/>
              </a:rPr>
              <a:t>Response to the Word</a:t>
            </a:r>
            <a:endParaRPr lang="en-GB" dirty="0"/>
          </a:p>
        </p:txBody>
      </p:sp>
      <p:sp>
        <p:nvSpPr>
          <p:cNvPr id="3" name="Subtitle 2"/>
          <p:cNvSpPr>
            <a:spLocks noGrp="1"/>
          </p:cNvSpPr>
          <p:nvPr>
            <p:ph type="subTitle" idx="1"/>
          </p:nvPr>
        </p:nvSpPr>
        <p:spPr>
          <a:xfrm>
            <a:off x="323528" y="1268760"/>
            <a:ext cx="8568952" cy="5256584"/>
          </a:xfrm>
        </p:spPr>
        <p:txBody>
          <a:bodyPr>
            <a:normAutofit/>
          </a:bodyPr>
          <a:lstStyle/>
          <a:p>
            <a:pPr algn="l">
              <a:lnSpc>
                <a:spcPts val="1650"/>
              </a:lnSpc>
              <a:spcAft>
                <a:spcPts val="0"/>
              </a:spcAft>
            </a:pPr>
            <a:r>
              <a:rPr lang="en-GB" sz="2000" b="1" dirty="0">
                <a:solidFill>
                  <a:schemeClr val="tx1"/>
                </a:solidFill>
                <a:latin typeface="Comic Sans MS"/>
                <a:ea typeface="Times New Roman"/>
                <a:cs typeface="Arial"/>
              </a:rPr>
              <a:t>Let us turn to Our Lady and remember that she was the embodiment of the Christian virtues and helped us to understand who Jesus was and I in our lives. Help us to follow her example of faith, love, compassion, judgement, eloquence and generosity of spirit as we say:</a:t>
            </a:r>
            <a:endParaRPr lang="en-GB" sz="2000" dirty="0">
              <a:solidFill>
                <a:schemeClr val="tx1"/>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 </a:t>
            </a:r>
            <a:endParaRPr lang="en-GB" sz="2000" dirty="0">
              <a:ea typeface="Calibri"/>
              <a:cs typeface="Times New Roman"/>
            </a:endParaRPr>
          </a:p>
          <a:p>
            <a:pPr algn="l">
              <a:lnSpc>
                <a:spcPts val="1650"/>
              </a:lnSpc>
              <a:spcAft>
                <a:spcPts val="0"/>
              </a:spcAft>
            </a:pPr>
            <a:r>
              <a:rPr lang="en-GB" sz="2000" b="1" u="sng" dirty="0">
                <a:solidFill>
                  <a:srgbClr val="FF0000"/>
                </a:solidFill>
                <a:latin typeface="Comic Sans MS"/>
                <a:ea typeface="Times New Roman"/>
                <a:cs typeface="Arial"/>
              </a:rPr>
              <a:t>All:</a:t>
            </a:r>
            <a:r>
              <a:rPr lang="en-GB" sz="2000" b="1" dirty="0">
                <a:solidFill>
                  <a:srgbClr val="FF0000"/>
                </a:solidFill>
                <a:latin typeface="Comic Sans MS"/>
                <a:ea typeface="Times New Roman"/>
                <a:cs typeface="Arial"/>
              </a:rPr>
              <a:t> Hail Mary ….</a:t>
            </a:r>
            <a:endParaRPr lang="en-GB" sz="2000" dirty="0">
              <a:ea typeface="Calibri"/>
              <a:cs typeface="Times New Roman"/>
            </a:endParaRPr>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276872"/>
            <a:ext cx="5731510" cy="4298315"/>
          </a:xfrm>
          <a:prstGeom prst="rect">
            <a:avLst/>
          </a:prstGeom>
          <a:noFill/>
          <a:ln>
            <a:noFill/>
          </a:ln>
        </p:spPr>
      </p:pic>
    </p:spTree>
    <p:extLst>
      <p:ext uri="{BB962C8B-B14F-4D97-AF65-F5344CB8AC3E}">
        <p14:creationId xmlns:p14="http://schemas.microsoft.com/office/powerpoint/2010/main" val="3681216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7702624" cy="1008112"/>
          </a:xfrm>
        </p:spPr>
        <p:txBody>
          <a:bodyPr>
            <a:normAutofit/>
          </a:bodyPr>
          <a:lstStyle/>
          <a:p>
            <a:pPr>
              <a:lnSpc>
                <a:spcPts val="1650"/>
              </a:lnSpc>
            </a:pPr>
            <a:r>
              <a:rPr lang="en-GB" sz="2800" b="1" u="sng" dirty="0">
                <a:solidFill>
                  <a:srgbClr val="0070C0"/>
                </a:solidFill>
                <a:latin typeface="Comic Sans MS"/>
                <a:ea typeface="Times New Roman"/>
                <a:cs typeface="Arial"/>
              </a:rPr>
              <a:t>Rejoice / Mission</a:t>
            </a:r>
            <a:br>
              <a:rPr lang="en-GB" sz="2800" b="1" u="sng" dirty="0">
                <a:solidFill>
                  <a:srgbClr val="0070C0"/>
                </a:solidFill>
                <a:latin typeface="Comic Sans MS"/>
                <a:ea typeface="Times New Roman"/>
                <a:cs typeface="Arial"/>
              </a:rPr>
            </a:br>
            <a:r>
              <a:rPr lang="en-GB" sz="2800" dirty="0">
                <a:ea typeface="Calibri"/>
                <a:cs typeface="Times New Roman"/>
              </a:rPr>
              <a:t/>
            </a:r>
            <a:br>
              <a:rPr lang="en-GB" sz="2800" dirty="0">
                <a:ea typeface="Calibri"/>
                <a:cs typeface="Times New Roman"/>
              </a:rPr>
            </a:br>
            <a:r>
              <a:rPr lang="en-GB" sz="2800" b="1" u="sng" dirty="0">
                <a:solidFill>
                  <a:srgbClr val="0070C0"/>
                </a:solidFill>
                <a:latin typeface="Comic Sans MS"/>
                <a:ea typeface="Times New Roman"/>
                <a:cs typeface="Arial"/>
              </a:rPr>
              <a:t>Going Forth</a:t>
            </a:r>
            <a:r>
              <a:rPr lang="en-GB" sz="3200" dirty="0">
                <a:ea typeface="Calibri"/>
                <a:cs typeface="Times New Roman"/>
              </a:rPr>
              <a:t/>
            </a:r>
            <a:br>
              <a:rPr lang="en-GB" sz="3200" dirty="0">
                <a:ea typeface="Calibri"/>
                <a:cs typeface="Times New Roman"/>
              </a:rPr>
            </a:br>
            <a:endParaRPr lang="en-GB" dirty="0"/>
          </a:p>
        </p:txBody>
      </p:sp>
      <p:sp>
        <p:nvSpPr>
          <p:cNvPr id="3" name="Subtitle 2"/>
          <p:cNvSpPr>
            <a:spLocks noGrp="1"/>
          </p:cNvSpPr>
          <p:nvPr>
            <p:ph type="subTitle" idx="1"/>
          </p:nvPr>
        </p:nvSpPr>
        <p:spPr>
          <a:xfrm>
            <a:off x="395536" y="1268760"/>
            <a:ext cx="8280920" cy="5256584"/>
          </a:xfrm>
        </p:spPr>
        <p:txBody>
          <a:bodyPr/>
          <a:lstStyle/>
          <a:p>
            <a:pPr algn="l">
              <a:lnSpc>
                <a:spcPts val="1650"/>
              </a:lnSpc>
              <a:spcAft>
                <a:spcPts val="0"/>
              </a:spcAft>
            </a:pPr>
            <a:r>
              <a:rPr lang="en-GB" sz="2000" b="1" dirty="0">
                <a:solidFill>
                  <a:schemeClr val="tx1"/>
                </a:solidFill>
                <a:latin typeface="Comic Sans MS"/>
                <a:ea typeface="Times New Roman"/>
                <a:cs typeface="Arial"/>
              </a:rPr>
              <a:t>Let our challenge today, to go forth and live out the Virtues so that we can help others in our community understand who Jesus is. Let us work hard to follow his example in our thoughts, our actions and our words and make Saint Peter’s a community where God our loving Father is known and celebrated in all that we do and say.</a:t>
            </a:r>
            <a:endParaRPr lang="en-GB" sz="2000" dirty="0">
              <a:solidFill>
                <a:schemeClr val="tx1"/>
              </a:solidFill>
              <a:ea typeface="Calibri"/>
              <a:cs typeface="Times New Roman"/>
            </a:endParaRPr>
          </a:p>
          <a:p>
            <a:endParaRPr lang="en-GB" dirty="0"/>
          </a:p>
        </p:txBody>
      </p:sp>
      <p:pic>
        <p:nvPicPr>
          <p:cNvPr id="4" name="Picture 3" descr="C:\Users\Dawn\Pictures\maxresdefault (1).jpg"/>
          <p:cNvPicPr/>
          <p:nvPr/>
        </p:nvPicPr>
        <p:blipFill>
          <a:blip r:embed="rId2">
            <a:extLst>
              <a:ext uri="{28A0092B-C50C-407E-A947-70E740481C1C}">
                <a14:useLocalDpi xmlns:a14="http://schemas.microsoft.com/office/drawing/2010/main" val="0"/>
              </a:ext>
            </a:extLst>
          </a:blip>
          <a:srcRect/>
          <a:stretch>
            <a:fillRect/>
          </a:stretch>
        </p:blipFill>
        <p:spPr bwMode="auto">
          <a:xfrm>
            <a:off x="827584" y="2780928"/>
            <a:ext cx="7367753" cy="3888432"/>
          </a:xfrm>
          <a:prstGeom prst="rect">
            <a:avLst/>
          </a:prstGeom>
          <a:noFill/>
          <a:ln>
            <a:noFill/>
          </a:ln>
        </p:spPr>
      </p:pic>
    </p:spTree>
    <p:extLst>
      <p:ext uri="{BB962C8B-B14F-4D97-AF65-F5344CB8AC3E}">
        <p14:creationId xmlns:p14="http://schemas.microsoft.com/office/powerpoint/2010/main" val="1309176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368152"/>
          </a:xfrm>
        </p:spPr>
        <p:txBody>
          <a:bodyPr>
            <a:normAutofit fontScale="90000"/>
          </a:bodyPr>
          <a:lstStyle/>
          <a:p>
            <a:r>
              <a:rPr lang="en-GB" sz="2800" b="1" u="sng" dirty="0">
                <a:solidFill>
                  <a:srgbClr val="0070C0"/>
                </a:solidFill>
                <a:latin typeface="Comic Sans MS"/>
                <a:ea typeface="Times New Roman"/>
                <a:cs typeface="Arial"/>
              </a:rPr>
              <a:t>Rejoice / Mission</a:t>
            </a:r>
            <a:br>
              <a:rPr lang="en-GB" sz="2800" b="1" u="sng" dirty="0">
                <a:solidFill>
                  <a:srgbClr val="0070C0"/>
                </a:solidFill>
                <a:latin typeface="Comic Sans MS"/>
                <a:ea typeface="Times New Roman"/>
                <a:cs typeface="Arial"/>
              </a:rPr>
            </a:br>
            <a:r>
              <a:rPr lang="en-GB" sz="2800" dirty="0">
                <a:solidFill>
                  <a:prstClr val="black"/>
                </a:solidFill>
                <a:ea typeface="Calibri"/>
                <a:cs typeface="Times New Roman"/>
              </a:rPr>
              <a:t/>
            </a:r>
            <a:br>
              <a:rPr lang="en-GB" sz="2800" dirty="0">
                <a:solidFill>
                  <a:prstClr val="black"/>
                </a:solidFill>
                <a:ea typeface="Calibri"/>
                <a:cs typeface="Times New Roman"/>
              </a:rPr>
            </a:br>
            <a:r>
              <a:rPr lang="en-GB" sz="28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395536" y="1844824"/>
            <a:ext cx="8352928" cy="4536504"/>
          </a:xfrm>
        </p:spPr>
        <p:txBody>
          <a:bodyPr/>
          <a:lstStyle/>
          <a:p>
            <a:pPr algn="l">
              <a:lnSpc>
                <a:spcPts val="1650"/>
              </a:lnSpc>
              <a:spcAft>
                <a:spcPts val="0"/>
              </a:spcAft>
            </a:pPr>
            <a:r>
              <a:rPr lang="en-GB" sz="2000" b="1" dirty="0">
                <a:solidFill>
                  <a:schemeClr val="tx1"/>
                </a:solidFill>
                <a:latin typeface="Comic Sans MS"/>
                <a:ea typeface="Times New Roman"/>
                <a:cs typeface="Arial"/>
              </a:rPr>
              <a:t>We ask God our father to intercede for us as we go Forth from our collective worship today.</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 </a:t>
            </a:r>
            <a:endParaRPr lang="en-GB" sz="2000" dirty="0">
              <a:solidFill>
                <a:srgbClr val="FF0000"/>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Our Father ...</a:t>
            </a:r>
            <a:endParaRPr lang="en-GB" sz="2000" dirty="0">
              <a:solidFill>
                <a:srgbClr val="FF0000"/>
              </a:solidFill>
              <a:ea typeface="Calibri"/>
              <a:cs typeface="Times New Roman"/>
            </a:endParaRPr>
          </a:p>
          <a:p>
            <a:endParaRPr lang="en-GB" dirty="0"/>
          </a:p>
        </p:txBody>
      </p:sp>
      <p:pic>
        <p:nvPicPr>
          <p:cNvPr id="4" name="Picture 3" descr="C:\Users\Dawn\Pictures\Our_Father_Prayer.jpg"/>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348880"/>
            <a:ext cx="5731510" cy="4300220"/>
          </a:xfrm>
          <a:prstGeom prst="rect">
            <a:avLst/>
          </a:prstGeom>
          <a:noFill/>
          <a:ln>
            <a:noFill/>
          </a:ln>
        </p:spPr>
      </p:pic>
    </p:spTree>
    <p:extLst>
      <p:ext uri="{BB962C8B-B14F-4D97-AF65-F5344CB8AC3E}">
        <p14:creationId xmlns:p14="http://schemas.microsoft.com/office/powerpoint/2010/main" val="3681216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152128"/>
          </a:xfrm>
        </p:spPr>
        <p:txBody>
          <a:bodyPr>
            <a:normAutofit fontScale="90000"/>
          </a:bodyPr>
          <a:lstStyle/>
          <a:p>
            <a:r>
              <a:rPr lang="en-GB" sz="2500" b="1" u="sng" dirty="0">
                <a:solidFill>
                  <a:srgbClr val="0070C0"/>
                </a:solidFill>
                <a:latin typeface="Comic Sans MS"/>
                <a:ea typeface="Times New Roman"/>
                <a:cs typeface="Arial"/>
              </a:rPr>
              <a:t>Rejoice / Mission</a:t>
            </a:r>
            <a:br>
              <a:rPr lang="en-GB" sz="2500" b="1" u="sng" dirty="0">
                <a:solidFill>
                  <a:srgbClr val="0070C0"/>
                </a:solidFill>
                <a:latin typeface="Comic Sans MS"/>
                <a:ea typeface="Times New Roman"/>
                <a:cs typeface="Arial"/>
              </a:rPr>
            </a:br>
            <a:r>
              <a:rPr lang="en-GB" sz="2500" dirty="0">
                <a:solidFill>
                  <a:prstClr val="black"/>
                </a:solidFill>
                <a:ea typeface="Calibri"/>
                <a:cs typeface="Times New Roman"/>
              </a:rPr>
              <a:t/>
            </a:r>
            <a:br>
              <a:rPr lang="en-GB" sz="2500" dirty="0">
                <a:solidFill>
                  <a:prstClr val="black"/>
                </a:solidFill>
                <a:ea typeface="Calibri"/>
                <a:cs typeface="Times New Roman"/>
              </a:rPr>
            </a:br>
            <a:r>
              <a:rPr lang="en-GB" sz="25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179512" y="1700808"/>
            <a:ext cx="8640960" cy="4896544"/>
          </a:xfrm>
        </p:spPr>
        <p:txBody>
          <a:bodyPr/>
          <a:lstStyle/>
          <a:p>
            <a:pPr>
              <a:lnSpc>
                <a:spcPts val="1650"/>
              </a:lnSpc>
              <a:spcAft>
                <a:spcPts val="0"/>
              </a:spcAft>
            </a:pPr>
            <a:r>
              <a:rPr lang="en-GB" sz="2000" b="1" dirty="0">
                <a:solidFill>
                  <a:schemeClr val="tx1"/>
                </a:solidFill>
                <a:latin typeface="Comic Sans MS"/>
                <a:ea typeface="Times New Roman"/>
                <a:cs typeface="Arial"/>
              </a:rPr>
              <a:t>Let us end by singing the hymn </a:t>
            </a:r>
            <a:r>
              <a:rPr lang="en-GB" sz="2000" b="1" dirty="0">
                <a:solidFill>
                  <a:srgbClr val="FF0000"/>
                </a:solidFill>
                <a:latin typeface="Comic Sans MS"/>
                <a:ea typeface="Times New Roman"/>
                <a:cs typeface="Arial"/>
              </a:rPr>
              <a:t>‘When I needed a neighbour were you there?’ </a:t>
            </a:r>
            <a:r>
              <a:rPr lang="en-GB" sz="2000" b="1" dirty="0">
                <a:solidFill>
                  <a:schemeClr val="tx1"/>
                </a:solidFill>
                <a:latin typeface="Comic Sans MS"/>
                <a:ea typeface="Times New Roman"/>
                <a:cs typeface="Arial"/>
              </a:rPr>
              <a:t>to help us to live out the Virtues so that others can learn who Jesus is and all about His unconditional love for us.</a:t>
            </a:r>
            <a:endParaRPr lang="en-GB" sz="2000" dirty="0">
              <a:solidFill>
                <a:schemeClr val="tx1"/>
              </a:solidFill>
              <a:ea typeface="Calibri"/>
              <a:cs typeface="Times New Roman"/>
            </a:endParaRPr>
          </a:p>
          <a:p>
            <a:endParaRPr lang="en-GB" dirty="0"/>
          </a:p>
        </p:txBody>
      </p:sp>
      <p:pic>
        <p:nvPicPr>
          <p:cNvPr id="4" name="Picture 3" descr="C:\Users\Dawn\Pictures\13076239_0.jpg"/>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924944"/>
            <a:ext cx="6321896" cy="3384376"/>
          </a:xfrm>
          <a:prstGeom prst="rect">
            <a:avLst/>
          </a:prstGeom>
          <a:noFill/>
          <a:ln>
            <a:noFill/>
          </a:ln>
        </p:spPr>
      </p:pic>
    </p:spTree>
    <p:extLst>
      <p:ext uri="{BB962C8B-B14F-4D97-AF65-F5344CB8AC3E}">
        <p14:creationId xmlns:p14="http://schemas.microsoft.com/office/powerpoint/2010/main" val="3681216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395586"/>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683568" y="1772816"/>
            <a:ext cx="7704856" cy="4680520"/>
          </a:xfrm>
        </p:spPr>
        <p:txBody>
          <a:bodyPr/>
          <a:lstStyle/>
          <a:p>
            <a:pPr algn="l">
              <a:lnSpc>
                <a:spcPts val="1950"/>
              </a:lnSpc>
              <a:spcAft>
                <a:spcPts val="0"/>
              </a:spcAft>
            </a:pPr>
            <a:endParaRPr lang="en-GB" b="1" dirty="0">
              <a:solidFill>
                <a:srgbClr val="FF0000"/>
              </a:solidFill>
              <a:latin typeface="Arial"/>
              <a:ea typeface="Times New Roman"/>
              <a:cs typeface="Times New Roman"/>
              <a:hlinkClick r:id="rId2"/>
            </a:endParaRPr>
          </a:p>
          <a:p>
            <a:pPr algn="l">
              <a:lnSpc>
                <a:spcPts val="1950"/>
              </a:lnSpc>
              <a:spcAft>
                <a:spcPts val="0"/>
              </a:spcAft>
            </a:pPr>
            <a:r>
              <a:rPr lang="en-GB" b="1" dirty="0">
                <a:solidFill>
                  <a:srgbClr val="FF0000"/>
                </a:solidFill>
                <a:latin typeface="Arial"/>
                <a:ea typeface="Times New Roman"/>
                <a:cs typeface="Times New Roman"/>
                <a:hlinkClick r:id="rId2"/>
              </a:rPr>
              <a:t>When I needed a Neighbour </a:t>
            </a:r>
            <a:r>
              <a:rPr lang="en-GB" sz="2400" dirty="0">
                <a:solidFill>
                  <a:srgbClr val="006621"/>
                </a:solidFill>
                <a:latin typeface="Helvetica"/>
                <a:ea typeface="Times New Roman"/>
                <a:cs typeface="Times New Roman"/>
              </a:rPr>
              <a:t>https://www.youtube.com/watch?v=B7a7LdgRh-k</a:t>
            </a:r>
            <a:r>
              <a:rPr lang="en-GB" sz="2400" dirty="0">
                <a:solidFill>
                  <a:srgbClr val="1A0DAB"/>
                </a:solidFill>
                <a:latin typeface="Helvetica"/>
                <a:ea typeface="Times New Roman"/>
                <a:cs typeface="Times New Roman"/>
                <a:hlinkClick r:id="rId3"/>
              </a:rPr>
              <a:t/>
            </a:r>
            <a:br>
              <a:rPr lang="en-GB" sz="2400" dirty="0">
                <a:solidFill>
                  <a:srgbClr val="1A0DAB"/>
                </a:solidFill>
                <a:latin typeface="Helvetica"/>
                <a:ea typeface="Times New Roman"/>
                <a:cs typeface="Times New Roman"/>
                <a:hlinkClick r:id="rId3"/>
              </a:rPr>
            </a:b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When I needed a neighbour</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Were you there, were you there?</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When I needed a neighbour</a:t>
            </a:r>
            <a:r>
              <a:rPr lang="en-GB" sz="2000" dirty="0">
                <a:solidFill>
                  <a:schemeClr val="tx1"/>
                </a:solidFill>
                <a:ea typeface="Calibri"/>
                <a:cs typeface="Times New Roman"/>
              </a:rPr>
              <a:t> </a:t>
            </a:r>
          </a:p>
          <a:p>
            <a:pPr algn="l">
              <a:lnSpc>
                <a:spcPts val="1650"/>
              </a:lnSpc>
              <a:spcAft>
                <a:spcPts val="0"/>
              </a:spcAft>
            </a:pPr>
            <a:r>
              <a:rPr lang="en-GB" sz="2000" b="1" dirty="0">
                <a:solidFill>
                  <a:schemeClr val="tx1"/>
                </a:solidFill>
                <a:latin typeface="Comic Sans MS"/>
                <a:ea typeface="Times New Roman"/>
                <a:cs typeface="Arial"/>
              </a:rPr>
              <a:t>Were you there?</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 </a:t>
            </a:r>
            <a:endParaRPr lang="en-GB" sz="2000" dirty="0">
              <a:solidFill>
                <a:schemeClr val="tx1"/>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And the creed and the colour</a:t>
            </a:r>
            <a:endParaRPr lang="en-GB" sz="2000" dirty="0">
              <a:solidFill>
                <a:srgbClr val="FF0000"/>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And the name won't matter</a:t>
            </a:r>
            <a:endParaRPr lang="en-GB" sz="2000" dirty="0">
              <a:solidFill>
                <a:srgbClr val="FF0000"/>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Were you there?</a:t>
            </a:r>
            <a:endParaRPr lang="en-GB" sz="2000" dirty="0">
              <a:solidFill>
                <a:srgbClr val="FF0000"/>
              </a:solidFill>
              <a:ea typeface="Calibri"/>
              <a:cs typeface="Times New Roman"/>
            </a:endParaRPr>
          </a:p>
          <a:p>
            <a:endParaRPr lang="en-GB" dirty="0"/>
          </a:p>
        </p:txBody>
      </p:sp>
      <p:pic>
        <p:nvPicPr>
          <p:cNvPr id="5" name="Picture 4" descr="See the source image"/>
          <p:cNvPicPr/>
          <p:nvPr/>
        </p:nvPicPr>
        <p:blipFill>
          <a:blip r:embed="rId4">
            <a:extLst>
              <a:ext uri="{28A0092B-C50C-407E-A947-70E740481C1C}">
                <a14:useLocalDpi xmlns:a14="http://schemas.microsoft.com/office/drawing/2010/main" val="0"/>
              </a:ext>
            </a:extLst>
          </a:blip>
          <a:srcRect/>
          <a:stretch>
            <a:fillRect/>
          </a:stretch>
        </p:blipFill>
        <p:spPr bwMode="auto">
          <a:xfrm>
            <a:off x="5076056" y="2996952"/>
            <a:ext cx="3888432" cy="3312367"/>
          </a:xfrm>
          <a:prstGeom prst="rect">
            <a:avLst/>
          </a:prstGeom>
          <a:noFill/>
          <a:ln>
            <a:noFill/>
          </a:ln>
        </p:spPr>
      </p:pic>
    </p:spTree>
    <p:extLst>
      <p:ext uri="{BB962C8B-B14F-4D97-AF65-F5344CB8AC3E}">
        <p14:creationId xmlns:p14="http://schemas.microsoft.com/office/powerpoint/2010/main" val="36812166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936104"/>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395536" y="1412776"/>
            <a:ext cx="8352928" cy="5256584"/>
          </a:xfrm>
        </p:spPr>
        <p:txBody>
          <a:bodyPr/>
          <a:lstStyle/>
          <a:p>
            <a:pPr algn="l">
              <a:lnSpc>
                <a:spcPts val="1650"/>
              </a:lnSpc>
              <a:spcAft>
                <a:spcPts val="0"/>
              </a:spcAft>
            </a:pPr>
            <a:r>
              <a:rPr lang="en-GB" sz="2400" b="1" dirty="0">
                <a:solidFill>
                  <a:schemeClr val="tx1"/>
                </a:solidFill>
                <a:latin typeface="Comic Sans MS"/>
                <a:ea typeface="Times New Roman"/>
                <a:cs typeface="Arial"/>
              </a:rPr>
              <a:t>I was hungry and thirsty</a:t>
            </a:r>
            <a:r>
              <a:rPr lang="en-GB" sz="2400" dirty="0">
                <a:solidFill>
                  <a:schemeClr val="tx1"/>
                </a:solidFill>
                <a:ea typeface="Calibri"/>
                <a:cs typeface="Times New Roman"/>
              </a:rPr>
              <a:t> </a:t>
            </a:r>
          </a:p>
          <a:p>
            <a:pPr algn="l">
              <a:lnSpc>
                <a:spcPts val="1650"/>
              </a:lnSpc>
              <a:spcAft>
                <a:spcPts val="0"/>
              </a:spcAft>
            </a:pPr>
            <a:r>
              <a:rPr lang="en-GB" sz="2400" b="1" dirty="0">
                <a:solidFill>
                  <a:schemeClr val="tx1"/>
                </a:solidFill>
                <a:latin typeface="Comic Sans MS"/>
                <a:ea typeface="Times New Roman"/>
                <a:cs typeface="Arial"/>
              </a:rPr>
              <a:t>Were you there, were you there?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I was hungry and thirsty</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Were you there?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 </a:t>
            </a:r>
            <a:endParaRPr lang="en-GB" sz="2400" dirty="0">
              <a:solidFill>
                <a:schemeClr val="tx1"/>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And the creed and the colour</a:t>
            </a:r>
            <a:endParaRPr lang="en-GB" sz="2400" dirty="0">
              <a:solidFill>
                <a:srgbClr val="FF0000"/>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And the name won't matter</a:t>
            </a:r>
            <a:endParaRPr lang="en-GB" sz="2400" dirty="0">
              <a:solidFill>
                <a:srgbClr val="FF0000"/>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Were you there?</a:t>
            </a:r>
            <a:endParaRPr lang="en-GB" sz="2400" dirty="0">
              <a:solidFill>
                <a:srgbClr val="FF0000"/>
              </a:solidFill>
              <a:ea typeface="Calibri"/>
              <a:cs typeface="Times New Roman"/>
            </a:endParaRPr>
          </a:p>
          <a:p>
            <a:endParaRPr lang="en-GB" dirty="0"/>
          </a:p>
        </p:txBody>
      </p:sp>
      <p:pic>
        <p:nvPicPr>
          <p:cNvPr id="5" name="Picture 4"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5724128" y="980728"/>
            <a:ext cx="3144961" cy="5328592"/>
          </a:xfrm>
          <a:prstGeom prst="rect">
            <a:avLst/>
          </a:prstGeom>
          <a:noFill/>
          <a:ln>
            <a:noFill/>
          </a:ln>
        </p:spPr>
      </p:pic>
    </p:spTree>
    <p:extLst>
      <p:ext uri="{BB962C8B-B14F-4D97-AF65-F5344CB8AC3E}">
        <p14:creationId xmlns:p14="http://schemas.microsoft.com/office/powerpoint/2010/main" val="15689272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936104"/>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107504" y="1412776"/>
            <a:ext cx="8280920" cy="5112568"/>
          </a:xfrm>
        </p:spPr>
        <p:txBody>
          <a:bodyPr/>
          <a:lstStyle/>
          <a:p>
            <a:pPr algn="l">
              <a:lnSpc>
                <a:spcPts val="1650"/>
              </a:lnSpc>
              <a:spcAft>
                <a:spcPts val="0"/>
              </a:spcAft>
            </a:pPr>
            <a:r>
              <a:rPr lang="en-GB" sz="2800" b="1" dirty="0">
                <a:solidFill>
                  <a:schemeClr val="tx1"/>
                </a:solidFill>
                <a:latin typeface="Comic Sans MS"/>
                <a:ea typeface="Times New Roman"/>
                <a:cs typeface="Arial"/>
              </a:rPr>
              <a:t>I was cold, I was naked</a:t>
            </a:r>
            <a:endParaRPr lang="en-GB" sz="2800" dirty="0">
              <a:solidFill>
                <a:schemeClr val="tx1"/>
              </a:solidFill>
              <a:ea typeface="Calibri"/>
              <a:cs typeface="Times New Roman"/>
            </a:endParaRPr>
          </a:p>
          <a:p>
            <a:pPr algn="l">
              <a:lnSpc>
                <a:spcPts val="1650"/>
              </a:lnSpc>
              <a:spcAft>
                <a:spcPts val="0"/>
              </a:spcAft>
            </a:pPr>
            <a:r>
              <a:rPr lang="en-GB" sz="2800" b="1" dirty="0">
                <a:solidFill>
                  <a:schemeClr val="tx1"/>
                </a:solidFill>
                <a:latin typeface="Comic Sans MS"/>
                <a:ea typeface="Times New Roman"/>
                <a:cs typeface="Arial"/>
              </a:rPr>
              <a:t>Were you there, were you there?</a:t>
            </a:r>
            <a:endParaRPr lang="en-GB" sz="2800" dirty="0">
              <a:solidFill>
                <a:schemeClr val="tx1"/>
              </a:solidFill>
              <a:ea typeface="Calibri"/>
              <a:cs typeface="Times New Roman"/>
            </a:endParaRPr>
          </a:p>
          <a:p>
            <a:pPr algn="l">
              <a:lnSpc>
                <a:spcPts val="1650"/>
              </a:lnSpc>
              <a:spcAft>
                <a:spcPts val="0"/>
              </a:spcAft>
            </a:pPr>
            <a:r>
              <a:rPr lang="en-GB" sz="2800" b="1" dirty="0">
                <a:solidFill>
                  <a:schemeClr val="tx1"/>
                </a:solidFill>
                <a:latin typeface="Comic Sans MS"/>
                <a:ea typeface="Times New Roman"/>
                <a:cs typeface="Arial"/>
              </a:rPr>
              <a:t>I was cold, I was naked</a:t>
            </a:r>
            <a:r>
              <a:rPr lang="en-GB" sz="2800" dirty="0">
                <a:solidFill>
                  <a:schemeClr val="tx1"/>
                </a:solidFill>
                <a:ea typeface="Calibri"/>
                <a:cs typeface="Times New Roman"/>
              </a:rPr>
              <a:t> </a:t>
            </a:r>
          </a:p>
          <a:p>
            <a:pPr algn="l">
              <a:lnSpc>
                <a:spcPts val="1650"/>
              </a:lnSpc>
              <a:spcAft>
                <a:spcPts val="0"/>
              </a:spcAft>
            </a:pPr>
            <a:r>
              <a:rPr lang="en-GB" sz="2800" b="1" dirty="0">
                <a:solidFill>
                  <a:schemeClr val="tx1"/>
                </a:solidFill>
                <a:latin typeface="Comic Sans MS"/>
                <a:ea typeface="Times New Roman"/>
                <a:cs typeface="Arial"/>
              </a:rPr>
              <a:t>Were you there?</a:t>
            </a:r>
            <a:endParaRPr lang="en-GB" sz="2800" dirty="0">
              <a:solidFill>
                <a:schemeClr val="tx1"/>
              </a:solidFill>
              <a:ea typeface="Calibri"/>
              <a:cs typeface="Times New Roman"/>
            </a:endParaRPr>
          </a:p>
          <a:p>
            <a:pPr algn="l">
              <a:lnSpc>
                <a:spcPts val="1650"/>
              </a:lnSpc>
              <a:spcAft>
                <a:spcPts val="0"/>
              </a:spcAft>
            </a:pPr>
            <a:r>
              <a:rPr lang="en-GB" sz="2800" b="1" dirty="0">
                <a:solidFill>
                  <a:schemeClr val="tx1"/>
                </a:solidFill>
                <a:latin typeface="Comic Sans MS"/>
                <a:ea typeface="Times New Roman"/>
                <a:cs typeface="Arial"/>
              </a:rPr>
              <a:t> </a:t>
            </a:r>
            <a:endParaRPr lang="en-GB" sz="2800" dirty="0">
              <a:solidFill>
                <a:schemeClr val="tx1"/>
              </a:solidFill>
              <a:ea typeface="Calibri"/>
              <a:cs typeface="Times New Roman"/>
            </a:endParaRPr>
          </a:p>
          <a:p>
            <a:pPr algn="l">
              <a:lnSpc>
                <a:spcPts val="1650"/>
              </a:lnSpc>
              <a:spcAft>
                <a:spcPts val="0"/>
              </a:spcAft>
            </a:pPr>
            <a:r>
              <a:rPr lang="en-GB" sz="2800" b="1" dirty="0">
                <a:solidFill>
                  <a:srgbClr val="FF0000"/>
                </a:solidFill>
                <a:latin typeface="Comic Sans MS"/>
                <a:ea typeface="Times New Roman"/>
                <a:cs typeface="Arial"/>
              </a:rPr>
              <a:t>And the creed and the colour</a:t>
            </a:r>
            <a:endParaRPr lang="en-GB" sz="2800" dirty="0">
              <a:solidFill>
                <a:srgbClr val="FF0000"/>
              </a:solidFill>
              <a:ea typeface="Calibri"/>
              <a:cs typeface="Times New Roman"/>
            </a:endParaRPr>
          </a:p>
          <a:p>
            <a:pPr algn="l">
              <a:lnSpc>
                <a:spcPts val="1650"/>
              </a:lnSpc>
              <a:spcAft>
                <a:spcPts val="0"/>
              </a:spcAft>
            </a:pPr>
            <a:r>
              <a:rPr lang="en-GB" sz="2800" b="1" dirty="0">
                <a:solidFill>
                  <a:srgbClr val="FF0000"/>
                </a:solidFill>
                <a:latin typeface="Comic Sans MS"/>
                <a:ea typeface="Times New Roman"/>
                <a:cs typeface="Arial"/>
              </a:rPr>
              <a:t>And the name won't matter</a:t>
            </a:r>
            <a:endParaRPr lang="en-GB" sz="2800" dirty="0">
              <a:solidFill>
                <a:srgbClr val="FF0000"/>
              </a:solidFill>
              <a:ea typeface="Calibri"/>
              <a:cs typeface="Times New Roman"/>
            </a:endParaRPr>
          </a:p>
          <a:p>
            <a:pPr algn="l">
              <a:lnSpc>
                <a:spcPts val="1650"/>
              </a:lnSpc>
              <a:spcAft>
                <a:spcPts val="0"/>
              </a:spcAft>
            </a:pPr>
            <a:r>
              <a:rPr lang="en-GB" sz="2800" b="1" dirty="0">
                <a:solidFill>
                  <a:srgbClr val="FF0000"/>
                </a:solidFill>
                <a:latin typeface="Comic Sans MS"/>
                <a:ea typeface="Times New Roman"/>
                <a:cs typeface="Arial"/>
              </a:rPr>
              <a:t>Were you there?</a:t>
            </a:r>
            <a:endParaRPr lang="en-GB" sz="2800" dirty="0">
              <a:solidFill>
                <a:srgbClr val="FF0000"/>
              </a:solidFill>
              <a:ea typeface="Calibri"/>
              <a:cs typeface="Times New Roman"/>
            </a:endParaRPr>
          </a:p>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993900"/>
            <a:ext cx="3399403" cy="4531444"/>
          </a:xfrm>
          <a:prstGeom prst="rect">
            <a:avLst/>
          </a:prstGeom>
          <a:noFill/>
          <a:ln>
            <a:noFill/>
          </a:ln>
        </p:spPr>
      </p:pic>
    </p:spTree>
    <p:extLst>
      <p:ext uri="{BB962C8B-B14F-4D97-AF65-F5344CB8AC3E}">
        <p14:creationId xmlns:p14="http://schemas.microsoft.com/office/powerpoint/2010/main" val="1568927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008112"/>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683568" y="1484784"/>
            <a:ext cx="7704856" cy="4680520"/>
          </a:xfrm>
        </p:spPr>
        <p:txBody>
          <a:bodyPr/>
          <a:lstStyle/>
          <a:p>
            <a:pPr algn="l">
              <a:lnSpc>
                <a:spcPts val="1650"/>
              </a:lnSpc>
              <a:spcAft>
                <a:spcPts val="0"/>
              </a:spcAft>
            </a:pPr>
            <a:r>
              <a:rPr lang="en-GB" sz="2000" b="1" dirty="0">
                <a:solidFill>
                  <a:schemeClr val="tx1"/>
                </a:solidFill>
                <a:latin typeface="Comic Sans MS"/>
                <a:ea typeface="Times New Roman"/>
                <a:cs typeface="Arial"/>
              </a:rPr>
              <a:t>When I needed a shelter</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Were you there, were you there?</a:t>
            </a:r>
            <a:r>
              <a:rPr lang="en-GB" sz="2000" dirty="0">
                <a:solidFill>
                  <a:schemeClr val="tx1"/>
                </a:solidFill>
                <a:ea typeface="Calibri"/>
                <a:cs typeface="Times New Roman"/>
              </a:rPr>
              <a:t> </a:t>
            </a:r>
          </a:p>
          <a:p>
            <a:pPr algn="l">
              <a:lnSpc>
                <a:spcPts val="1650"/>
              </a:lnSpc>
              <a:spcAft>
                <a:spcPts val="0"/>
              </a:spcAft>
            </a:pPr>
            <a:r>
              <a:rPr lang="en-GB" sz="2000" b="1" dirty="0">
                <a:solidFill>
                  <a:schemeClr val="tx1"/>
                </a:solidFill>
                <a:latin typeface="Comic Sans MS"/>
                <a:ea typeface="Times New Roman"/>
                <a:cs typeface="Arial"/>
              </a:rPr>
              <a:t>When I needed a shelter</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Were you there?</a:t>
            </a:r>
            <a:endParaRPr lang="en-GB" sz="2000" dirty="0">
              <a:solidFill>
                <a:schemeClr val="tx1"/>
              </a:solidFill>
              <a:ea typeface="Calibri"/>
              <a:cs typeface="Times New Roman"/>
            </a:endParaRPr>
          </a:p>
          <a:p>
            <a:pPr algn="l">
              <a:lnSpc>
                <a:spcPts val="1650"/>
              </a:lnSpc>
              <a:spcAft>
                <a:spcPts val="0"/>
              </a:spcAft>
            </a:pPr>
            <a:r>
              <a:rPr lang="en-GB" sz="2000" b="1" dirty="0">
                <a:solidFill>
                  <a:schemeClr val="tx1"/>
                </a:solidFill>
                <a:latin typeface="Comic Sans MS"/>
                <a:ea typeface="Times New Roman"/>
                <a:cs typeface="Arial"/>
              </a:rPr>
              <a:t> </a:t>
            </a:r>
            <a:endParaRPr lang="en-GB" sz="2000" dirty="0">
              <a:solidFill>
                <a:schemeClr val="tx1"/>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And the creed and the colour</a:t>
            </a:r>
            <a:endParaRPr lang="en-GB" sz="2000" dirty="0">
              <a:solidFill>
                <a:srgbClr val="FF0000"/>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And the name won't matter</a:t>
            </a:r>
            <a:endParaRPr lang="en-GB" sz="2000" dirty="0">
              <a:solidFill>
                <a:srgbClr val="FF0000"/>
              </a:solidFill>
              <a:ea typeface="Calibri"/>
              <a:cs typeface="Times New Roman"/>
            </a:endParaRPr>
          </a:p>
          <a:p>
            <a:pPr algn="l">
              <a:lnSpc>
                <a:spcPts val="1650"/>
              </a:lnSpc>
              <a:spcAft>
                <a:spcPts val="0"/>
              </a:spcAft>
            </a:pPr>
            <a:r>
              <a:rPr lang="en-GB" sz="2000" b="1" dirty="0">
                <a:solidFill>
                  <a:srgbClr val="FF0000"/>
                </a:solidFill>
                <a:latin typeface="Comic Sans MS"/>
                <a:ea typeface="Times New Roman"/>
                <a:cs typeface="Arial"/>
              </a:rPr>
              <a:t>I'll be there</a:t>
            </a:r>
            <a:endParaRPr lang="en-GB" sz="2000" dirty="0">
              <a:solidFill>
                <a:srgbClr val="FF0000"/>
              </a:solidFill>
              <a:ea typeface="Calibri"/>
              <a:cs typeface="Times New Roman"/>
            </a:endParaRP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1340768"/>
            <a:ext cx="3474819" cy="5256584"/>
          </a:xfrm>
          <a:prstGeom prst="rect">
            <a:avLst/>
          </a:prstGeom>
          <a:noFill/>
          <a:ln>
            <a:noFill/>
          </a:ln>
        </p:spPr>
      </p:pic>
    </p:spTree>
    <p:extLst>
      <p:ext uri="{BB962C8B-B14F-4D97-AF65-F5344CB8AC3E}">
        <p14:creationId xmlns:p14="http://schemas.microsoft.com/office/powerpoint/2010/main" val="15689272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936104"/>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251520" y="1484784"/>
            <a:ext cx="8568952" cy="5184576"/>
          </a:xfrm>
        </p:spPr>
        <p:txBody>
          <a:bodyPr/>
          <a:lstStyle/>
          <a:p>
            <a:pPr algn="l">
              <a:lnSpc>
                <a:spcPts val="1650"/>
              </a:lnSpc>
              <a:spcAft>
                <a:spcPts val="0"/>
              </a:spcAft>
            </a:pPr>
            <a:r>
              <a:rPr lang="en-GB" sz="2400" b="1" dirty="0">
                <a:solidFill>
                  <a:schemeClr val="tx1"/>
                </a:solidFill>
                <a:latin typeface="Comic Sans MS"/>
                <a:ea typeface="Times New Roman"/>
                <a:cs typeface="Arial"/>
              </a:rPr>
              <a:t>When I needed a healer</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Were you there, were you there?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When I needed a healer</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Were you there?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 </a:t>
            </a:r>
            <a:endParaRPr lang="en-GB" sz="2400" dirty="0">
              <a:solidFill>
                <a:schemeClr val="tx1"/>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And the creed and the colour</a:t>
            </a:r>
            <a:r>
              <a:rPr lang="en-GB" sz="2400" dirty="0">
                <a:solidFill>
                  <a:srgbClr val="FF0000"/>
                </a:solidFill>
                <a:ea typeface="Calibri"/>
                <a:cs typeface="Times New Roman"/>
              </a:rPr>
              <a:t> </a:t>
            </a:r>
          </a:p>
          <a:p>
            <a:pPr algn="l">
              <a:lnSpc>
                <a:spcPts val="1650"/>
              </a:lnSpc>
              <a:spcAft>
                <a:spcPts val="0"/>
              </a:spcAft>
            </a:pPr>
            <a:r>
              <a:rPr lang="en-GB" sz="2400" b="1" dirty="0">
                <a:solidFill>
                  <a:srgbClr val="FF0000"/>
                </a:solidFill>
                <a:latin typeface="Comic Sans MS"/>
                <a:ea typeface="Times New Roman"/>
                <a:cs typeface="Arial"/>
              </a:rPr>
              <a:t>And the name won't matter</a:t>
            </a:r>
            <a:endParaRPr lang="en-GB" sz="2400" dirty="0">
              <a:solidFill>
                <a:srgbClr val="FF0000"/>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Were you there?</a:t>
            </a:r>
            <a:endParaRPr lang="en-GB" sz="2400" dirty="0">
              <a:solidFill>
                <a:srgbClr val="FF0000"/>
              </a:solidFill>
              <a:ea typeface="Calibri"/>
              <a:cs typeface="Times New Roman"/>
            </a:endParaRPr>
          </a:p>
          <a:p>
            <a:endParaRPr lang="en-GB" dirty="0"/>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692696"/>
            <a:ext cx="2912983" cy="5904656"/>
          </a:xfrm>
          <a:prstGeom prst="rect">
            <a:avLst/>
          </a:prstGeom>
          <a:noFill/>
          <a:ln>
            <a:noFill/>
          </a:ln>
        </p:spPr>
      </p:pic>
    </p:spTree>
    <p:extLst>
      <p:ext uri="{BB962C8B-B14F-4D97-AF65-F5344CB8AC3E}">
        <p14:creationId xmlns:p14="http://schemas.microsoft.com/office/powerpoint/2010/main" val="15689272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702624" cy="1080120"/>
          </a:xfrm>
        </p:spPr>
        <p:txBody>
          <a:bodyPr/>
          <a:lstStyle/>
          <a:p>
            <a:r>
              <a:rPr lang="en-GB" sz="2300" b="1" u="sng" dirty="0">
                <a:solidFill>
                  <a:srgbClr val="0070C0"/>
                </a:solidFill>
                <a:latin typeface="Comic Sans MS"/>
                <a:ea typeface="Times New Roman"/>
                <a:cs typeface="Arial"/>
              </a:rPr>
              <a:t>Rejoice / Mission</a:t>
            </a:r>
            <a:r>
              <a:rPr lang="en-GB" sz="2300" dirty="0">
                <a:solidFill>
                  <a:prstClr val="black"/>
                </a:solidFill>
                <a:ea typeface="Calibri"/>
                <a:cs typeface="Times New Roman"/>
              </a:rPr>
              <a:t/>
            </a:r>
            <a:br>
              <a:rPr lang="en-GB" sz="2300" dirty="0">
                <a:solidFill>
                  <a:prstClr val="black"/>
                </a:solidFill>
                <a:ea typeface="Calibri"/>
                <a:cs typeface="Times New Roman"/>
              </a:rPr>
            </a:br>
            <a:r>
              <a:rPr lang="en-GB" sz="2300" b="1" u="sng" dirty="0">
                <a:solidFill>
                  <a:srgbClr val="0070C0"/>
                </a:solidFill>
                <a:latin typeface="Comic Sans MS"/>
                <a:ea typeface="Times New Roman"/>
                <a:cs typeface="Arial"/>
              </a:rPr>
              <a:t>Going Forth</a:t>
            </a:r>
            <a:endParaRPr lang="en-GB" dirty="0"/>
          </a:p>
        </p:txBody>
      </p:sp>
      <p:sp>
        <p:nvSpPr>
          <p:cNvPr id="3" name="Subtitle 2"/>
          <p:cNvSpPr>
            <a:spLocks noGrp="1"/>
          </p:cNvSpPr>
          <p:nvPr>
            <p:ph type="subTitle" idx="1"/>
          </p:nvPr>
        </p:nvSpPr>
        <p:spPr>
          <a:xfrm>
            <a:off x="683568" y="1628800"/>
            <a:ext cx="7704856" cy="4536504"/>
          </a:xfrm>
        </p:spPr>
        <p:txBody>
          <a:bodyPr/>
          <a:lstStyle/>
          <a:p>
            <a:pPr algn="l">
              <a:lnSpc>
                <a:spcPts val="1650"/>
              </a:lnSpc>
              <a:spcAft>
                <a:spcPts val="0"/>
              </a:spcAft>
            </a:pPr>
            <a:r>
              <a:rPr lang="en-GB" sz="2400" b="1" dirty="0">
                <a:solidFill>
                  <a:schemeClr val="tx1"/>
                </a:solidFill>
                <a:latin typeface="Comic Sans MS"/>
                <a:ea typeface="Times New Roman"/>
                <a:cs typeface="Arial"/>
              </a:rPr>
              <a:t>Wherever you travel</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I'll be there, I'll be there</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Wherever you travel</a:t>
            </a:r>
            <a:endParaRPr lang="en-GB" sz="2400" dirty="0">
              <a:solidFill>
                <a:schemeClr val="tx1"/>
              </a:solidFill>
              <a:ea typeface="Calibri"/>
              <a:cs typeface="Times New Roman"/>
            </a:endParaRPr>
          </a:p>
          <a:p>
            <a:pPr algn="l">
              <a:lnSpc>
                <a:spcPts val="1650"/>
              </a:lnSpc>
              <a:spcAft>
                <a:spcPts val="0"/>
              </a:spcAft>
            </a:pPr>
            <a:r>
              <a:rPr lang="en-GB" sz="2400" b="1" dirty="0">
                <a:solidFill>
                  <a:schemeClr val="tx1"/>
                </a:solidFill>
                <a:latin typeface="Comic Sans MS"/>
                <a:ea typeface="Times New Roman"/>
                <a:cs typeface="Arial"/>
              </a:rPr>
              <a:t>I'll be there</a:t>
            </a:r>
            <a:r>
              <a:rPr lang="en-GB" sz="2400" dirty="0">
                <a:solidFill>
                  <a:schemeClr val="tx1"/>
                </a:solidFill>
                <a:ea typeface="Calibri"/>
                <a:cs typeface="Times New Roman"/>
              </a:rPr>
              <a:t> </a:t>
            </a:r>
          </a:p>
          <a:p>
            <a:pPr algn="l">
              <a:lnSpc>
                <a:spcPts val="1650"/>
              </a:lnSpc>
              <a:spcAft>
                <a:spcPts val="0"/>
              </a:spcAft>
            </a:pPr>
            <a:r>
              <a:rPr lang="en-GB" sz="2400" b="1" dirty="0">
                <a:solidFill>
                  <a:schemeClr val="tx1"/>
                </a:solidFill>
                <a:latin typeface="Comic Sans MS"/>
                <a:ea typeface="Times New Roman"/>
                <a:cs typeface="Arial"/>
              </a:rPr>
              <a:t> </a:t>
            </a:r>
            <a:endParaRPr lang="en-GB" sz="2400" dirty="0">
              <a:solidFill>
                <a:schemeClr val="tx1"/>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And the creed and the colour</a:t>
            </a:r>
            <a:endParaRPr lang="en-GB" sz="2400" dirty="0">
              <a:solidFill>
                <a:srgbClr val="FF0000"/>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And the name won't matter</a:t>
            </a:r>
            <a:endParaRPr lang="en-GB" sz="2400" dirty="0">
              <a:solidFill>
                <a:srgbClr val="FF0000"/>
              </a:solidFill>
              <a:ea typeface="Calibri"/>
              <a:cs typeface="Times New Roman"/>
            </a:endParaRPr>
          </a:p>
          <a:p>
            <a:pPr algn="l">
              <a:lnSpc>
                <a:spcPts val="1650"/>
              </a:lnSpc>
              <a:spcAft>
                <a:spcPts val="0"/>
              </a:spcAft>
            </a:pPr>
            <a:r>
              <a:rPr lang="en-GB" sz="2400" b="1" dirty="0">
                <a:solidFill>
                  <a:srgbClr val="FF0000"/>
                </a:solidFill>
                <a:latin typeface="Comic Sans MS"/>
                <a:ea typeface="Times New Roman"/>
                <a:cs typeface="Arial"/>
              </a:rPr>
              <a:t>I'll be there</a:t>
            </a:r>
            <a:endParaRPr lang="en-GB" sz="2400" dirty="0">
              <a:solidFill>
                <a:srgbClr val="FF0000"/>
              </a:solidFill>
              <a:ea typeface="Calibri"/>
              <a:cs typeface="Times New Roman"/>
            </a:endParaRPr>
          </a:p>
          <a:p>
            <a:endParaRPr lang="en-GB" dirty="0"/>
          </a:p>
        </p:txBody>
      </p:sp>
      <p:pic>
        <p:nvPicPr>
          <p:cNvPr id="4" name="Picture 3"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3029640" cy="6192688"/>
          </a:xfrm>
          <a:prstGeom prst="rect">
            <a:avLst/>
          </a:prstGeom>
          <a:noFill/>
          <a:ln>
            <a:noFill/>
          </a:ln>
        </p:spPr>
      </p:pic>
    </p:spTree>
    <p:extLst>
      <p:ext uri="{BB962C8B-B14F-4D97-AF65-F5344CB8AC3E}">
        <p14:creationId xmlns:p14="http://schemas.microsoft.com/office/powerpoint/2010/main" val="36812166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2B860F0D4647148B27DCA83408E0396" ma:contentTypeVersion="16" ma:contentTypeDescription="Create a new document." ma:contentTypeScope="" ma:versionID="52a5a3f8cafc0a0fa2156004fae2e82b">
  <xsd:schema xmlns:xsd="http://www.w3.org/2001/XMLSchema" xmlns:xs="http://www.w3.org/2001/XMLSchema" xmlns:p="http://schemas.microsoft.com/office/2006/metadata/properties" xmlns:ns2="a5b91e25-2c95-4d53-a7cf-e5563d0a3e5f" xmlns:ns3="34d1763e-5311-43f0-9b86-fb52ce7feb4a" targetNamespace="http://schemas.microsoft.com/office/2006/metadata/properties" ma:root="true" ma:fieldsID="b9b8dbd5c17a6fdaf7fd2b22b6fdb540" ns2:_="" ns3:_="">
    <xsd:import namespace="a5b91e25-2c95-4d53-a7cf-e5563d0a3e5f"/>
    <xsd:import namespace="34d1763e-5311-43f0-9b86-fb52ce7feb4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b91e25-2c95-4d53-a7cf-e5563d0a3e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de9a039-82c0-43d4-81c7-fe5c2ea5267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4d1763e-5311-43f0-9b86-fb52ce7feb4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04eba2-1219-44ce-aade-1dace5aeb4a9}" ma:internalName="TaxCatchAll" ma:showField="CatchAllData" ma:web="34d1763e-5311-43f0-9b86-fb52ce7feb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4d1763e-5311-43f0-9b86-fb52ce7feb4a" xsi:nil="true"/>
    <lcf76f155ced4ddcb4097134ff3c332f xmlns="a5b91e25-2c95-4d53-a7cf-e5563d0a3e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472DA6-4AFA-4BE0-961D-3BD9CFCE4514}">
  <ds:schemaRefs>
    <ds:schemaRef ds:uri="http://schemas.microsoft.com/sharepoint/v3/contenttype/forms"/>
  </ds:schemaRefs>
</ds:datastoreItem>
</file>

<file path=customXml/itemProps2.xml><?xml version="1.0" encoding="utf-8"?>
<ds:datastoreItem xmlns:ds="http://schemas.openxmlformats.org/officeDocument/2006/customXml" ds:itemID="{9DF99214-BC54-461C-B024-2AB3660601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b91e25-2c95-4d53-a7cf-e5563d0a3e5f"/>
    <ds:schemaRef ds:uri="34d1763e-5311-43f0-9b86-fb52ce7feb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3219B12-CD8B-4D45-B39E-85E0202E652D}">
  <ds:schemaRefs>
    <ds:schemaRef ds:uri="http://purl.org/dc/elements/1.1/"/>
    <ds:schemaRef ds:uri="http://schemas.microsoft.com/office/2006/metadata/properties"/>
    <ds:schemaRef ds:uri="34d1763e-5311-43f0-9b86-fb52ce7feb4a"/>
    <ds:schemaRef ds:uri="http://purl.org/dc/terms/"/>
    <ds:schemaRef ds:uri="http://schemas.microsoft.com/office/2006/documentManagement/types"/>
    <ds:schemaRef ds:uri="http://schemas.microsoft.com/office/infopath/2007/PartnerControls"/>
    <ds:schemaRef ds:uri="a5b91e25-2c95-4d53-a7cf-e5563d0a3e5f"/>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113</TotalTime>
  <Words>1510</Words>
  <Application>Microsoft Office PowerPoint</Application>
  <PresentationFormat>On-screen Show (4:3)</PresentationFormat>
  <Paragraphs>237</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Who is this man? Who is Jesus to me? Addoli ar y cyd erbyn blwyddyn chwech Collective Worship by Year Six </vt:lpstr>
      <vt:lpstr>Gather </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Gather</vt:lpstr>
      <vt:lpstr>The Word Who is this man? Matthew Chapter Eight</vt:lpstr>
      <vt:lpstr> Response to the Word </vt:lpstr>
      <vt:lpstr>Response to the Word</vt:lpstr>
      <vt:lpstr> Response to the Word </vt:lpstr>
      <vt:lpstr>Response to the Word</vt:lpstr>
      <vt:lpstr>Response to the Word</vt:lpstr>
      <vt:lpstr>Response to the Word</vt:lpstr>
      <vt:lpstr>Response to the Word</vt:lpstr>
      <vt:lpstr>Response to the Word</vt:lpstr>
      <vt:lpstr>Rejoice / Mission  Going Forth </vt:lpstr>
      <vt:lpstr>Rejoice / Mission  Going Forth</vt:lpstr>
      <vt:lpstr>Rejoice / Mission  Going Forth</vt:lpstr>
      <vt:lpstr>Rejoice / Mission Going Forth</vt:lpstr>
      <vt:lpstr>Rejoice / Mission Going Forth</vt:lpstr>
      <vt:lpstr>Rejoice / Mission Going Forth</vt:lpstr>
      <vt:lpstr>Rejoice / Mission Going Forth</vt:lpstr>
      <vt:lpstr>Rejoice / Mission Going Forth</vt:lpstr>
      <vt:lpstr>Rejoice / Mission Going Forth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is this man? Who is Jesus to me? Addoli ar y cyd erbyn blwyddyn pedwar Collective Worship by Year Four</dc:title>
  <dc:creator>Dawn</dc:creator>
  <cp:lastModifiedBy>Dawn</cp:lastModifiedBy>
  <cp:revision>23</cp:revision>
  <dcterms:created xsi:type="dcterms:W3CDTF">2022-06-07T19:14:10Z</dcterms:created>
  <dcterms:modified xsi:type="dcterms:W3CDTF">2022-12-31T20:10:50Z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0x01010042B860F0D4647148B27DCA83408E0396</vt:lpwstr>
  </property>
</Properties>
</file>