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 id="261" r:id="rId7"/>
    <p:sldId id="262" r:id="rId8"/>
    <p:sldId id="263" r:id="rId9"/>
    <p:sldId id="268" r:id="rId10"/>
    <p:sldId id="264" r:id="rId11"/>
    <p:sldId id="267" r:id="rId12"/>
    <p:sldId id="26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2BBB4ED-0D57-4DD5-BFC1-F1301FA26DD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4127967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BBB4ED-0D57-4DD5-BFC1-F1301FA26DD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4097187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BBB4ED-0D57-4DD5-BFC1-F1301FA26DD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927934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2BBB4ED-0D57-4DD5-BFC1-F1301FA26DD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306752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2BBB4ED-0D57-4DD5-BFC1-F1301FA26DDD}"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2521016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2BBB4ED-0D57-4DD5-BFC1-F1301FA26DDD}"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748922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BBB4ED-0D57-4DD5-BFC1-F1301FA26DDD}"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80706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BBB4ED-0D57-4DD5-BFC1-F1301FA26DD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2198689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BBB4ED-0D57-4DD5-BFC1-F1301FA26DD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4147565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BBB4ED-0D57-4DD5-BFC1-F1301FA26DD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4284324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BBB4ED-0D57-4DD5-BFC1-F1301FA26DD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D4ADC-F93C-4C8A-9A98-4506E1B5ECD2}" type="slidenum">
              <a:rPr lang="en-GB" smtClean="0"/>
              <a:t>‹#›</a:t>
            </a:fld>
            <a:endParaRPr lang="en-GB"/>
          </a:p>
        </p:txBody>
      </p:sp>
    </p:spTree>
    <p:extLst>
      <p:ext uri="{BB962C8B-B14F-4D97-AF65-F5344CB8AC3E}">
        <p14:creationId xmlns:p14="http://schemas.microsoft.com/office/powerpoint/2010/main" val="3021564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BBB4ED-0D57-4DD5-BFC1-F1301FA26DDD}"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6D4ADC-F93C-4C8A-9A98-4506E1B5ECD2}" type="slidenum">
              <a:rPr lang="en-GB" smtClean="0"/>
              <a:t>‹#›</a:t>
            </a:fld>
            <a:endParaRPr lang="en-GB"/>
          </a:p>
        </p:txBody>
      </p:sp>
    </p:spTree>
    <p:extLst>
      <p:ext uri="{BB962C8B-B14F-4D97-AF65-F5344CB8AC3E}">
        <p14:creationId xmlns:p14="http://schemas.microsoft.com/office/powerpoint/2010/main" val="23057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t>January 2023</a:t>
            </a:r>
            <a:endParaRPr lang="en-GB" b="1" u="sng" dirty="0"/>
          </a:p>
        </p:txBody>
      </p:sp>
      <p:sp>
        <p:nvSpPr>
          <p:cNvPr id="3" name="Subtitle 2"/>
          <p:cNvSpPr>
            <a:spLocks noGrp="1"/>
          </p:cNvSpPr>
          <p:nvPr>
            <p:ph type="subTitle" idx="1"/>
          </p:nvPr>
        </p:nvSpPr>
        <p:spPr>
          <a:xfrm>
            <a:off x="467544" y="2492896"/>
            <a:ext cx="8352928" cy="4104456"/>
          </a:xfrm>
        </p:spPr>
        <p:txBody>
          <a:bodyPr/>
          <a:lstStyle/>
          <a:p>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2564904"/>
            <a:ext cx="5112568" cy="3834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8670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467544" y="2132856"/>
            <a:ext cx="8352928" cy="4032448"/>
          </a:xfrm>
        </p:spPr>
        <p:txBody>
          <a:bodyPr/>
          <a:lstStyle/>
          <a:p>
            <a:r>
              <a:rPr lang="en-GB" b="1" u="sng" dirty="0" smtClean="0">
                <a:solidFill>
                  <a:srgbClr val="00B050"/>
                </a:solidFill>
              </a:rPr>
              <a:t>Gather / Opening Hymn</a:t>
            </a:r>
          </a:p>
          <a:p>
            <a:r>
              <a:rPr lang="en-GB" b="1" u="sng" dirty="0" smtClean="0">
                <a:solidFill>
                  <a:srgbClr val="0070C0"/>
                </a:solidFill>
              </a:rPr>
              <a:t>Our God Saves</a:t>
            </a:r>
            <a:endParaRPr lang="en-GB" b="1" u="sng" dirty="0">
              <a:solidFill>
                <a:srgbClr val="0070C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3515" y="3284984"/>
            <a:ext cx="2467744" cy="3416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7868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32656"/>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251520" y="1772816"/>
            <a:ext cx="5400600" cy="4680520"/>
          </a:xfrm>
        </p:spPr>
        <p:txBody>
          <a:bodyPr>
            <a:normAutofit fontScale="70000" lnSpcReduction="20000"/>
          </a:bodyPr>
          <a:lstStyle/>
          <a:p>
            <a:pPr>
              <a:spcAft>
                <a:spcPts val="0"/>
              </a:spcAft>
            </a:pPr>
            <a:r>
              <a:rPr lang="en-GB" sz="2900" b="1" u="sng" dirty="0" smtClean="0">
                <a:solidFill>
                  <a:srgbClr val="0070C0"/>
                </a:solidFill>
              </a:rPr>
              <a:t>Gather</a:t>
            </a:r>
          </a:p>
          <a:p>
            <a:pPr>
              <a:spcAft>
                <a:spcPts val="0"/>
              </a:spcAft>
            </a:pPr>
            <a:r>
              <a:rPr lang="en-GB" b="1" u="sng" dirty="0" smtClean="0">
                <a:solidFill>
                  <a:srgbClr val="00B050"/>
                </a:solidFill>
                <a:effectLst/>
                <a:latin typeface="Arial"/>
                <a:ea typeface="Calibri"/>
                <a:cs typeface="Times New Roman"/>
              </a:rPr>
              <a:t>Welcome</a:t>
            </a:r>
          </a:p>
          <a:p>
            <a:pPr>
              <a:spcAft>
                <a:spcPts val="0"/>
              </a:spcAft>
            </a:pPr>
            <a:r>
              <a:rPr lang="en-GB" u="sng" dirty="0" smtClean="0">
                <a:solidFill>
                  <a:srgbClr val="FF0000"/>
                </a:solidFill>
                <a:effectLst/>
                <a:latin typeface="Arial"/>
                <a:ea typeface="Calibri"/>
                <a:cs typeface="Times New Roman"/>
              </a:rPr>
              <a:t>Reader: </a:t>
            </a:r>
            <a:r>
              <a:rPr lang="en-GB" b="1" dirty="0" smtClean="0">
                <a:solidFill>
                  <a:schemeClr val="tx1"/>
                </a:solidFill>
                <a:effectLst/>
                <a:latin typeface="Arial"/>
                <a:ea typeface="Calibri"/>
                <a:cs typeface="Times New Roman"/>
              </a:rPr>
              <a:t>Today we hear how much God loves the world and everything in it. Let’s listen to find out more.</a:t>
            </a:r>
            <a:endParaRPr lang="en-GB" b="1" dirty="0">
              <a:solidFill>
                <a:schemeClr val="tx1"/>
              </a:solidFill>
              <a:ea typeface="Calibri"/>
              <a:cs typeface="Times New Roman"/>
            </a:endParaRPr>
          </a:p>
          <a:p>
            <a:pPr>
              <a:spcAft>
                <a:spcPts val="0"/>
              </a:spcAft>
            </a:pPr>
            <a:r>
              <a:rPr lang="en-GB" b="1" dirty="0" smtClean="0">
                <a:effectLst/>
                <a:latin typeface="Arial"/>
                <a:ea typeface="Calibri"/>
                <a:cs typeface="Times New Roman"/>
              </a:rPr>
              <a:t> </a:t>
            </a:r>
            <a:endParaRPr lang="en-GB" dirty="0">
              <a:ea typeface="Calibri"/>
              <a:cs typeface="Times New Roman"/>
            </a:endParaRPr>
          </a:p>
          <a:p>
            <a:pPr>
              <a:spcAft>
                <a:spcPts val="0"/>
              </a:spcAft>
            </a:pPr>
            <a:r>
              <a:rPr lang="en-GB" b="1" u="sng" dirty="0" smtClean="0">
                <a:solidFill>
                  <a:srgbClr val="0070C0"/>
                </a:solidFill>
                <a:effectLst/>
                <a:latin typeface="Arial"/>
                <a:ea typeface="Calibri"/>
                <a:cs typeface="Times New Roman"/>
              </a:rPr>
              <a:t>Opening prayer: </a:t>
            </a:r>
          </a:p>
          <a:p>
            <a:pPr>
              <a:spcAft>
                <a:spcPts val="0"/>
              </a:spcAft>
            </a:pPr>
            <a:r>
              <a:rPr lang="en-GB" b="1" dirty="0" smtClean="0">
                <a:solidFill>
                  <a:schemeClr val="tx1"/>
                </a:solidFill>
                <a:effectLst/>
                <a:latin typeface="Arial"/>
                <a:ea typeface="Calibri"/>
                <a:cs typeface="Times New Roman"/>
              </a:rPr>
              <a:t>Generous, giving God, you loved the world so much you sent us your Son Jesus to show us how to live. Help us to show our love for the world too, respecting and protecting it so that all people can enjoy it now, and in the future. Amen.</a:t>
            </a:r>
            <a:endParaRPr lang="en-GB" b="1" dirty="0">
              <a:solidFill>
                <a:schemeClr val="tx1"/>
              </a:solidFill>
              <a:ea typeface="Calibri"/>
              <a:cs typeface="Times New Roman"/>
            </a:endParaRPr>
          </a:p>
          <a:p>
            <a:pPr>
              <a:spcAft>
                <a:spcPts val="0"/>
              </a:spcAft>
            </a:pPr>
            <a:r>
              <a:rPr lang="en-GB" b="1" dirty="0" smtClean="0">
                <a:effectLst/>
                <a:latin typeface="Arial"/>
                <a:ea typeface="Calibri"/>
                <a:cs typeface="Times New Roman"/>
              </a:rPr>
              <a:t> </a:t>
            </a:r>
            <a:endParaRPr lang="en-GB" dirty="0">
              <a:ea typeface="Calibri"/>
              <a:cs typeface="Times New Roman"/>
            </a:endParaRP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268760"/>
            <a:ext cx="2745477"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8670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404665"/>
            <a:ext cx="8132440" cy="1512168"/>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br>
              <a:rPr lang="en-GB" b="1" u="sng" dirty="0" smtClean="0">
                <a:solidFill>
                  <a:srgbClr val="FF0000"/>
                </a:solidFill>
              </a:rPr>
            </a:br>
            <a:r>
              <a:rPr lang="en-GB" sz="3600" b="1" u="sng" dirty="0" smtClean="0">
                <a:solidFill>
                  <a:srgbClr val="0070C0"/>
                </a:solidFill>
              </a:rPr>
              <a:t>Gather</a:t>
            </a:r>
            <a:endParaRPr lang="en-GB" sz="3600" b="1" u="sng" dirty="0">
              <a:solidFill>
                <a:srgbClr val="0070C0"/>
              </a:solidFill>
            </a:endParaRPr>
          </a:p>
        </p:txBody>
      </p:sp>
      <p:sp>
        <p:nvSpPr>
          <p:cNvPr id="3" name="Subtitle 2"/>
          <p:cNvSpPr>
            <a:spLocks noGrp="1"/>
          </p:cNvSpPr>
          <p:nvPr>
            <p:ph type="subTitle" idx="1"/>
          </p:nvPr>
        </p:nvSpPr>
        <p:spPr>
          <a:xfrm>
            <a:off x="323528" y="2348880"/>
            <a:ext cx="5328592" cy="4176464"/>
          </a:xfrm>
        </p:spPr>
        <p:txBody>
          <a:bodyPr>
            <a:normAutofit fontScale="77500" lnSpcReduction="20000"/>
          </a:bodyPr>
          <a:lstStyle/>
          <a:p>
            <a:pPr algn="l"/>
            <a:r>
              <a:rPr lang="en-GB" b="1" i="0" dirty="0" smtClean="0">
                <a:solidFill>
                  <a:schemeClr val="tx1"/>
                </a:solidFill>
                <a:effectLst/>
                <a:latin typeface="Lato"/>
              </a:rPr>
              <a:t>Blest be God the Father, and the Only Begotten Son of God, and also the Holy Spirit: for he has shown us his merciful love.</a:t>
            </a:r>
          </a:p>
          <a:p>
            <a:pPr algn="l"/>
            <a:r>
              <a:rPr lang="en-GB" b="1" i="0" u="sng" dirty="0" smtClean="0">
                <a:solidFill>
                  <a:srgbClr val="FF0000"/>
                </a:solidFill>
                <a:effectLst/>
                <a:latin typeface="Lato"/>
              </a:rPr>
              <a:t>All: </a:t>
            </a:r>
            <a:r>
              <a:rPr lang="en-GB" b="1" i="0" dirty="0" smtClean="0">
                <a:solidFill>
                  <a:schemeClr val="tx1"/>
                </a:solidFill>
                <a:effectLst/>
                <a:latin typeface="Lato"/>
              </a:rPr>
              <a:t>In the name of the Father and of the Son, and of the Holy Spirit.</a:t>
            </a:r>
            <a:r>
              <a:rPr lang="en-GB" b="1" i="0" dirty="0" smtClean="0">
                <a:solidFill>
                  <a:srgbClr val="4A4A4A"/>
                </a:solidFill>
                <a:effectLst/>
                <a:latin typeface="Lato"/>
              </a:rPr>
              <a:t/>
            </a:r>
            <a:br>
              <a:rPr lang="en-GB" b="1" i="0" dirty="0" smtClean="0">
                <a:solidFill>
                  <a:srgbClr val="4A4A4A"/>
                </a:solidFill>
                <a:effectLst/>
                <a:latin typeface="Lato"/>
              </a:rPr>
            </a:br>
            <a:r>
              <a:rPr lang="en-GB" b="1" i="0" dirty="0" smtClean="0">
                <a:solidFill>
                  <a:srgbClr val="00B050"/>
                </a:solidFill>
                <a:effectLst/>
                <a:latin typeface="Lato"/>
              </a:rPr>
              <a:t>Amen.</a:t>
            </a:r>
          </a:p>
          <a:p>
            <a:pPr algn="l"/>
            <a:r>
              <a:rPr lang="en-GB" b="1" i="0" dirty="0" smtClean="0">
                <a:solidFill>
                  <a:schemeClr val="tx1"/>
                </a:solidFill>
                <a:effectLst/>
                <a:latin typeface="Lato"/>
              </a:rPr>
              <a:t>The grace of our Lord Jesus Christ, and the love of God, and the communion of the Holy Spirit be with you all</a:t>
            </a:r>
            <a:r>
              <a:rPr lang="en-GB" b="1" i="0" dirty="0" smtClean="0">
                <a:solidFill>
                  <a:srgbClr val="4A4A4A"/>
                </a:solidFill>
                <a:effectLst/>
                <a:latin typeface="Lato"/>
              </a:rPr>
              <a:t>.</a:t>
            </a:r>
            <a:br>
              <a:rPr lang="en-GB" b="1" i="0" dirty="0" smtClean="0">
                <a:solidFill>
                  <a:srgbClr val="4A4A4A"/>
                </a:solidFill>
                <a:effectLst/>
                <a:latin typeface="Lato"/>
              </a:rPr>
            </a:br>
            <a:r>
              <a:rPr lang="en-GB" b="1" i="0" u="sng" dirty="0" smtClean="0">
                <a:solidFill>
                  <a:srgbClr val="FF0000"/>
                </a:solidFill>
                <a:effectLst/>
                <a:latin typeface="Lato"/>
              </a:rPr>
              <a:t>R.</a:t>
            </a:r>
            <a:r>
              <a:rPr lang="en-GB" b="1" i="0" dirty="0" smtClean="0">
                <a:solidFill>
                  <a:srgbClr val="4A4A4A"/>
                </a:solidFill>
                <a:effectLst/>
                <a:latin typeface="Lato"/>
              </a:rPr>
              <a:t> </a:t>
            </a:r>
            <a:r>
              <a:rPr lang="en-GB" b="1" i="0" dirty="0" smtClean="0">
                <a:solidFill>
                  <a:srgbClr val="00B050"/>
                </a:solidFill>
                <a:effectLst/>
                <a:latin typeface="Lato"/>
              </a:rPr>
              <a:t>And with your spirit.</a:t>
            </a:r>
            <a:endParaRPr lang="en-GB" b="1" i="0" dirty="0">
              <a:solidFill>
                <a:srgbClr val="00B050"/>
              </a:solidFill>
              <a:effectLst/>
              <a:latin typeface="Lato"/>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2634" y="2348880"/>
            <a:ext cx="3125505"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8670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467544" y="2060848"/>
            <a:ext cx="3096344" cy="4104456"/>
          </a:xfrm>
        </p:spPr>
        <p:txBody>
          <a:bodyPr/>
          <a:lstStyle/>
          <a:p>
            <a:r>
              <a:rPr lang="en-GB" b="1" u="sng" dirty="0" smtClean="0">
                <a:solidFill>
                  <a:srgbClr val="00B050"/>
                </a:solidFill>
              </a:rPr>
              <a:t>Gather</a:t>
            </a:r>
            <a:endParaRPr lang="en-GB" b="1" i="0" u="sng" dirty="0" smtClean="0">
              <a:solidFill>
                <a:srgbClr val="00B050"/>
              </a:solidFill>
              <a:effectLst/>
              <a:latin typeface="Lato"/>
            </a:endParaRPr>
          </a:p>
          <a:p>
            <a:pPr algn="l"/>
            <a:r>
              <a:rPr lang="en-GB" b="1" dirty="0">
                <a:solidFill>
                  <a:srgbClr val="4A4A4A"/>
                </a:solidFill>
                <a:latin typeface="Lato"/>
              </a:rPr>
              <a:t>L</a:t>
            </a:r>
            <a:r>
              <a:rPr lang="en-GB" b="1" i="0" dirty="0" smtClean="0">
                <a:solidFill>
                  <a:srgbClr val="4A4A4A"/>
                </a:solidFill>
                <a:effectLst/>
                <a:latin typeface="Lato"/>
              </a:rPr>
              <a:t>et us a Saint Joseph Community acknowledge the bad choices we have made.</a:t>
            </a:r>
          </a:p>
          <a:p>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1990432"/>
            <a:ext cx="4555778" cy="4555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8670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251520" y="2492896"/>
            <a:ext cx="5832648" cy="3672408"/>
          </a:xfrm>
        </p:spPr>
        <p:txBody>
          <a:bodyPr>
            <a:normAutofit fontScale="85000" lnSpcReduction="20000"/>
          </a:bodyPr>
          <a:lstStyle/>
          <a:p>
            <a:r>
              <a:rPr lang="en-GB" b="1" u="sng" dirty="0" smtClean="0">
                <a:solidFill>
                  <a:srgbClr val="0070C0"/>
                </a:solidFill>
              </a:rPr>
              <a:t>Gather: Penitential Rite</a:t>
            </a:r>
          </a:p>
          <a:p>
            <a:pPr algn="l"/>
            <a:r>
              <a:rPr lang="en-GB" sz="2600" b="1" i="0" dirty="0" smtClean="0">
                <a:solidFill>
                  <a:srgbClr val="4A4A4A"/>
                </a:solidFill>
                <a:effectLst/>
                <a:latin typeface="Lato"/>
              </a:rPr>
              <a:t>I confess to almighty God and to you, my brothers and sisters, that I have greatly sinned in my thoughts and in my words, in what I have done and in what I have failed to do, </a:t>
            </a:r>
            <a:r>
              <a:rPr lang="en-GB" sz="2600" b="1" i="1" dirty="0" smtClean="0">
                <a:solidFill>
                  <a:srgbClr val="00B050"/>
                </a:solidFill>
                <a:effectLst/>
                <a:latin typeface="Lato"/>
              </a:rPr>
              <a:t>They strike their breast:</a:t>
            </a:r>
            <a:endParaRPr lang="en-GB" sz="2600" b="1" i="0" dirty="0" smtClean="0">
              <a:solidFill>
                <a:srgbClr val="00B050"/>
              </a:solidFill>
              <a:effectLst/>
              <a:latin typeface="Lato"/>
            </a:endParaRPr>
          </a:p>
          <a:p>
            <a:pPr algn="l"/>
            <a:r>
              <a:rPr lang="en-GB" sz="2600" b="1" i="0" dirty="0" smtClean="0">
                <a:solidFill>
                  <a:srgbClr val="4A4A4A"/>
                </a:solidFill>
                <a:effectLst/>
                <a:latin typeface="Lato"/>
              </a:rPr>
              <a:t>through my fault, through my fault, through my most grievous fault; therefore I ask blessed Mary ever-Virgin, all the Angels and Saints, and you, my brothers and sisters, to pray for me to the Lord our God.</a:t>
            </a:r>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916832"/>
            <a:ext cx="2828314"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79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467544" y="2060848"/>
            <a:ext cx="4680520" cy="4104456"/>
          </a:xfrm>
        </p:spPr>
        <p:txBody>
          <a:bodyPr>
            <a:normAutofit fontScale="47500" lnSpcReduction="20000"/>
          </a:bodyPr>
          <a:lstStyle/>
          <a:p>
            <a:pPr algn="l"/>
            <a:r>
              <a:rPr lang="en-GB" sz="6700" b="1" u="sng" dirty="0" smtClean="0">
                <a:solidFill>
                  <a:srgbClr val="0070C0"/>
                </a:solidFill>
              </a:rPr>
              <a:t>The Word of God</a:t>
            </a:r>
            <a:r>
              <a:rPr lang="en-GB" dirty="0" smtClean="0"/>
              <a:t/>
            </a:r>
            <a:br>
              <a:rPr lang="en-GB" dirty="0" smtClean="0"/>
            </a:br>
            <a:r>
              <a:rPr lang="en-GB" b="1" i="0" dirty="0" smtClean="0">
                <a:solidFill>
                  <a:srgbClr val="FF0000"/>
                </a:solidFill>
                <a:effectLst/>
                <a:latin typeface="Lato"/>
              </a:rPr>
              <a:t>Exodus 34:4b–6, 8–9</a:t>
            </a:r>
            <a:r>
              <a:rPr lang="en-GB" dirty="0" smtClean="0"/>
              <a:t/>
            </a:r>
            <a:br>
              <a:rPr lang="en-GB" dirty="0" smtClean="0"/>
            </a:br>
            <a:r>
              <a:rPr lang="en-GB" b="1" i="0" dirty="0" smtClean="0">
                <a:solidFill>
                  <a:srgbClr val="4A4A4A"/>
                </a:solidFill>
                <a:effectLst/>
                <a:latin typeface="Lato"/>
              </a:rPr>
              <a:t>Early in the morning Moses went up Mount Sinai as the Lord had commanded him, taking along the two stone tablets.</a:t>
            </a:r>
            <a:r>
              <a:rPr lang="en-GB" b="1" dirty="0" smtClean="0"/>
              <a:t/>
            </a:r>
            <a:br>
              <a:rPr lang="en-GB" b="1" dirty="0" smtClean="0"/>
            </a:br>
            <a:r>
              <a:rPr lang="en-GB" b="1" i="0" dirty="0" smtClean="0">
                <a:solidFill>
                  <a:srgbClr val="4A4A4A"/>
                </a:solidFill>
                <a:effectLst/>
                <a:latin typeface="Lato"/>
              </a:rPr>
              <a:t>Having come down in a cloud, the Lord stood with Moses there and proclaimed his name, “Lord.” Thus the Lord passed before him and cried out, “The Lord, the Lord, a merciful and gracious God, slow to anger and rich in kindness and fidelity.” Moses at once bowed down to the ground in worship. Then he said, “If I find favour with you, O Lord, do come along in our company. This is indeed a stiff-necked people; yet pardon our wickedness and sins, and receive us as your own.”</a:t>
            </a:r>
          </a:p>
          <a:p>
            <a:pPr algn="l"/>
            <a:r>
              <a:rPr lang="en-GB" b="1" dirty="0" smtClean="0">
                <a:solidFill>
                  <a:srgbClr val="4A4A4A"/>
                </a:solidFill>
                <a:latin typeface="Lato"/>
              </a:rPr>
              <a:t>The word of the Lord.</a:t>
            </a:r>
          </a:p>
          <a:p>
            <a:pPr algn="l"/>
            <a:r>
              <a:rPr lang="en-GB" b="1" u="sng" dirty="0" smtClean="0">
                <a:solidFill>
                  <a:srgbClr val="FF0000"/>
                </a:solidFill>
                <a:latin typeface="Lato"/>
              </a:rPr>
              <a:t>All: Thanks be to God</a:t>
            </a:r>
            <a:endParaRPr lang="en-GB" b="1" u="sng" dirty="0">
              <a:solidFill>
                <a:srgbClr val="FF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060848"/>
            <a:ext cx="3333750"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79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251520" y="2132856"/>
            <a:ext cx="4752528" cy="3384376"/>
          </a:xfrm>
        </p:spPr>
        <p:txBody>
          <a:bodyPr>
            <a:normAutofit fontScale="25000" lnSpcReduction="20000"/>
          </a:bodyPr>
          <a:lstStyle/>
          <a:p>
            <a:r>
              <a:rPr lang="en-GB" sz="7400" b="1" i="0" u="sng" dirty="0" smtClean="0">
                <a:solidFill>
                  <a:srgbClr val="0070C0"/>
                </a:solidFill>
                <a:effectLst/>
                <a:latin typeface="Lato"/>
              </a:rPr>
              <a:t>The Word of God: Gospel Reading</a:t>
            </a:r>
          </a:p>
          <a:p>
            <a:pPr algn="l"/>
            <a:r>
              <a:rPr lang="en-GB" sz="7200" b="1" i="0" dirty="0" smtClean="0">
                <a:solidFill>
                  <a:srgbClr val="00B050"/>
                </a:solidFill>
                <a:effectLst/>
                <a:latin typeface="Lato"/>
              </a:rPr>
              <a:t>ALLELUIA</a:t>
            </a:r>
            <a:r>
              <a:rPr lang="en-GB" sz="7200" b="1" i="0" dirty="0" smtClean="0">
                <a:solidFill>
                  <a:srgbClr val="4A4A4A"/>
                </a:solidFill>
                <a:effectLst/>
                <a:latin typeface="Lato"/>
              </a:rPr>
              <a:t/>
            </a:r>
            <a:br>
              <a:rPr lang="en-GB" sz="7200" b="1" i="0" dirty="0" smtClean="0">
                <a:solidFill>
                  <a:srgbClr val="4A4A4A"/>
                </a:solidFill>
                <a:effectLst/>
                <a:latin typeface="Lato"/>
              </a:rPr>
            </a:br>
            <a:r>
              <a:rPr lang="en-GB" sz="7200" b="1" i="0" u="sng" dirty="0" smtClean="0">
                <a:solidFill>
                  <a:srgbClr val="FF0000"/>
                </a:solidFill>
                <a:effectLst/>
                <a:latin typeface="Lato"/>
              </a:rPr>
              <a:t>All: </a:t>
            </a:r>
            <a:r>
              <a:rPr lang="en-GB" sz="7200" b="1" i="0" dirty="0" smtClean="0">
                <a:solidFill>
                  <a:srgbClr val="4A4A4A"/>
                </a:solidFill>
                <a:effectLst/>
                <a:latin typeface="Lato"/>
              </a:rPr>
              <a:t>Glory to the Father, the Son, and the Holy Spirit: to God who is, who was, and who is to come.</a:t>
            </a:r>
          </a:p>
          <a:p>
            <a:pPr algn="l"/>
            <a:r>
              <a:rPr lang="en-GB" sz="7200" b="1" i="0" dirty="0" smtClean="0">
                <a:solidFill>
                  <a:srgbClr val="00B050"/>
                </a:solidFill>
                <a:effectLst/>
                <a:latin typeface="Lato"/>
              </a:rPr>
              <a:t>GOSPEL</a:t>
            </a:r>
            <a:r>
              <a:rPr lang="en-GB" sz="7200" b="1" dirty="0" smtClean="0">
                <a:solidFill>
                  <a:srgbClr val="00B050"/>
                </a:solidFill>
                <a:latin typeface="Lato"/>
              </a:rPr>
              <a:t>: </a:t>
            </a:r>
            <a:r>
              <a:rPr lang="en-GB" sz="7200" b="1" i="0" dirty="0" smtClean="0">
                <a:solidFill>
                  <a:srgbClr val="00B050"/>
                </a:solidFill>
                <a:effectLst/>
                <a:latin typeface="Lato"/>
              </a:rPr>
              <a:t>John 3:16–18</a:t>
            </a:r>
            <a:r>
              <a:rPr lang="en-GB" sz="7200" b="1" i="0" dirty="0" smtClean="0">
                <a:solidFill>
                  <a:srgbClr val="4A4A4A"/>
                </a:solidFill>
                <a:effectLst/>
                <a:latin typeface="Lato"/>
              </a:rPr>
              <a:t/>
            </a:r>
            <a:br>
              <a:rPr lang="en-GB" sz="7200" b="1" i="0" dirty="0" smtClean="0">
                <a:solidFill>
                  <a:srgbClr val="4A4A4A"/>
                </a:solidFill>
                <a:effectLst/>
                <a:latin typeface="Lato"/>
              </a:rPr>
            </a:br>
            <a:r>
              <a:rPr lang="en-GB" sz="7200" b="1" i="0" dirty="0" smtClean="0">
                <a:solidFill>
                  <a:srgbClr val="4A4A4A"/>
                </a:solidFill>
                <a:effectLst/>
                <a:latin typeface="Lato"/>
              </a:rPr>
              <a:t>God so loved the world that he gave his only Son, so that everyone who believes in him might not perish but might have eternal life. For God did not send his Son into the world to condemn the world, but that the world might be saved through him. Whoever believes in him will not be condemned, but whoever does not believe has already been condemned, because he has not believed in the name of the only Son of God.</a:t>
            </a:r>
          </a:p>
          <a:p>
            <a:pPr algn="l"/>
            <a:r>
              <a:rPr lang="en-GB" sz="7200" b="1" dirty="0" smtClean="0">
                <a:solidFill>
                  <a:srgbClr val="4A4A4A"/>
                </a:solidFill>
                <a:latin typeface="Lato"/>
              </a:rPr>
              <a:t>The Word of the Lord.</a:t>
            </a:r>
          </a:p>
          <a:p>
            <a:pPr algn="l"/>
            <a:r>
              <a:rPr lang="en-GB" sz="7200" b="1" i="0" u="sng" dirty="0" smtClean="0">
                <a:solidFill>
                  <a:srgbClr val="FF0000"/>
                </a:solidFill>
                <a:effectLst/>
                <a:latin typeface="Lato"/>
              </a:rPr>
              <a:t>All: </a:t>
            </a:r>
            <a:r>
              <a:rPr lang="en-GB" sz="7200" b="1" i="0" dirty="0" smtClean="0">
                <a:solidFill>
                  <a:srgbClr val="4A4A4A"/>
                </a:solidFill>
                <a:effectLst/>
                <a:latin typeface="Lato"/>
              </a:rPr>
              <a:t>Praise to you Lord Jesus Christ.</a:t>
            </a:r>
          </a:p>
          <a:p>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132856"/>
            <a:ext cx="3118148" cy="4252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79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251520" y="1988840"/>
            <a:ext cx="5184576" cy="4869160"/>
          </a:xfrm>
        </p:spPr>
        <p:txBody>
          <a:bodyPr>
            <a:normAutofit fontScale="25000" lnSpcReduction="20000"/>
          </a:bodyPr>
          <a:lstStyle/>
          <a:p>
            <a:pPr>
              <a:spcAft>
                <a:spcPts val="0"/>
              </a:spcAft>
            </a:pPr>
            <a:r>
              <a:rPr lang="en-GB" sz="7200" b="1" u="sng" dirty="0" smtClean="0">
                <a:solidFill>
                  <a:srgbClr val="0070C0"/>
                </a:solidFill>
              </a:rPr>
              <a:t>Reflection on the Word of God</a:t>
            </a:r>
            <a:endParaRPr lang="en-GB" sz="7200" b="1" u="sng" dirty="0" smtClean="0">
              <a:solidFill>
                <a:srgbClr val="0070C0"/>
              </a:solidFill>
              <a:effectLst/>
              <a:latin typeface="Arial"/>
              <a:ea typeface="Calibri"/>
              <a:cs typeface="Times New Roman"/>
            </a:endParaRPr>
          </a:p>
          <a:p>
            <a:pPr algn="l">
              <a:spcAft>
                <a:spcPts val="0"/>
              </a:spcAft>
            </a:pPr>
            <a:endParaRPr lang="en-GB" b="1" dirty="0">
              <a:solidFill>
                <a:schemeClr val="tx1"/>
              </a:solidFill>
              <a:latin typeface="Arial"/>
              <a:ea typeface="Calibri"/>
              <a:cs typeface="Times New Roman"/>
            </a:endParaRPr>
          </a:p>
          <a:p>
            <a:pPr algn="l">
              <a:spcAft>
                <a:spcPts val="0"/>
              </a:spcAft>
            </a:pPr>
            <a:r>
              <a:rPr lang="en-GB" sz="6400" b="1" dirty="0" smtClean="0">
                <a:solidFill>
                  <a:schemeClr val="tx1"/>
                </a:solidFill>
                <a:effectLst/>
                <a:latin typeface="Arial"/>
                <a:ea typeface="Calibri"/>
                <a:cs typeface="Times New Roman"/>
              </a:rPr>
              <a:t>Today we learn that God loved the world so much that he sent his only Son, Jesus, into the world so that we might have eternal life. God loves the world - all the people, plants, animals, birds, earth and everything else in it very, very much. And God wants us to love the world too. </a:t>
            </a:r>
            <a:r>
              <a:rPr lang="en-GB" sz="6400" b="1" dirty="0" smtClean="0">
                <a:solidFill>
                  <a:schemeClr val="tx1"/>
                </a:solidFill>
                <a:ea typeface="Calibri"/>
                <a:cs typeface="Times New Roman"/>
              </a:rPr>
              <a:t> </a:t>
            </a:r>
            <a:r>
              <a:rPr lang="en-GB" sz="6400" b="1" dirty="0" smtClean="0">
                <a:solidFill>
                  <a:schemeClr val="tx1"/>
                </a:solidFill>
                <a:effectLst/>
                <a:latin typeface="Arial"/>
                <a:ea typeface="Calibri"/>
                <a:cs typeface="Times New Roman"/>
              </a:rPr>
              <a:t>We are called to show our love for the world and for all the people who live in it, for all the birds, flowers, trees and animals, for everything that God has created. </a:t>
            </a:r>
            <a:r>
              <a:rPr lang="en-GB" sz="6400" b="1" dirty="0" smtClean="0">
                <a:solidFill>
                  <a:schemeClr val="tx1"/>
                </a:solidFill>
                <a:ea typeface="Calibri"/>
                <a:cs typeface="Times New Roman"/>
              </a:rPr>
              <a:t> </a:t>
            </a:r>
            <a:r>
              <a:rPr lang="en-GB" sz="6400" b="1" dirty="0" smtClean="0">
                <a:solidFill>
                  <a:schemeClr val="tx1"/>
                </a:solidFill>
                <a:effectLst/>
                <a:latin typeface="Arial"/>
                <a:ea typeface="Calibri"/>
                <a:cs typeface="Times New Roman"/>
              </a:rPr>
              <a:t>Sometimes, we think that because we are young we can’t make a difference in the world. You may think that you have to wait to grow up until people will listen to you. Do you think that is true? We all have a responsibility to look after the world and all that is in it, to love it and care for it.</a:t>
            </a:r>
            <a:r>
              <a:rPr lang="en-GB" sz="6400" b="1" dirty="0" smtClean="0">
                <a:solidFill>
                  <a:schemeClr val="tx1"/>
                </a:solidFill>
                <a:ea typeface="Calibri"/>
                <a:cs typeface="Times New Roman"/>
              </a:rPr>
              <a:t> </a:t>
            </a:r>
            <a:r>
              <a:rPr lang="en-GB" sz="6400" b="1" dirty="0" smtClean="0">
                <a:solidFill>
                  <a:schemeClr val="tx1"/>
                </a:solidFill>
                <a:effectLst/>
                <a:latin typeface="Arial"/>
                <a:ea typeface="Calibri"/>
                <a:cs typeface="Times New Roman"/>
              </a:rPr>
              <a:t>Perhaps you already show how you love the world in the way you treat it? Do you recycle? Walk when you can instead of taking the car? Switch things off when you’re not using them? What else do you do to show your love for the world? What new thing will you do this week to show your love for the others and for the world?</a:t>
            </a:r>
            <a:endParaRPr lang="en-GB" sz="6400" b="1" dirty="0">
              <a:solidFill>
                <a:schemeClr val="tx1"/>
              </a:solidFill>
              <a:ea typeface="Calibri"/>
              <a:cs typeface="Times New Roman"/>
            </a:endParaRPr>
          </a:p>
          <a:p>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276872"/>
            <a:ext cx="2911792" cy="436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6463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179512" y="2204864"/>
            <a:ext cx="5544616" cy="4464496"/>
          </a:xfrm>
        </p:spPr>
        <p:txBody>
          <a:bodyPr>
            <a:normAutofit fontScale="25000" lnSpcReduction="20000"/>
          </a:bodyPr>
          <a:lstStyle/>
          <a:p>
            <a:pPr lvl="0"/>
            <a:r>
              <a:rPr lang="en-GB" sz="7200" b="1" u="sng" dirty="0" smtClean="0">
                <a:solidFill>
                  <a:srgbClr val="0070C0"/>
                </a:solidFill>
              </a:rPr>
              <a:t>Response to the </a:t>
            </a:r>
            <a:r>
              <a:rPr lang="en-GB" sz="7200" b="1" u="sng" dirty="0">
                <a:solidFill>
                  <a:srgbClr val="0070C0"/>
                </a:solidFill>
              </a:rPr>
              <a:t>Word of God</a:t>
            </a:r>
            <a:endParaRPr lang="en-GB" sz="7200" b="1" u="sng" dirty="0">
              <a:solidFill>
                <a:srgbClr val="0070C0"/>
              </a:solidFill>
              <a:latin typeface="Arial"/>
              <a:ea typeface="Calibri"/>
              <a:cs typeface="Times New Roman"/>
            </a:endParaRPr>
          </a:p>
          <a:p>
            <a:pPr>
              <a:spcAft>
                <a:spcPts val="0"/>
              </a:spcAft>
            </a:pPr>
            <a:r>
              <a:rPr lang="en-GB" sz="7200" b="1" u="sng" dirty="0" smtClean="0">
                <a:solidFill>
                  <a:schemeClr val="tx1"/>
                </a:solidFill>
                <a:effectLst/>
                <a:latin typeface="Arial"/>
                <a:ea typeface="Calibri"/>
                <a:cs typeface="Times New Roman"/>
              </a:rPr>
              <a:t>Intercessions </a:t>
            </a:r>
            <a:r>
              <a:rPr lang="en-GB" sz="7200" i="1" dirty="0" smtClean="0">
                <a:effectLst/>
                <a:latin typeface="Arial"/>
                <a:ea typeface="Calibri"/>
                <a:cs typeface="Times New Roman"/>
              </a:rPr>
              <a:t> </a:t>
            </a:r>
            <a:endParaRPr lang="en-GB" sz="7200" dirty="0">
              <a:ea typeface="Calibri"/>
              <a:cs typeface="Times New Roman"/>
            </a:endParaRPr>
          </a:p>
          <a:p>
            <a:pPr>
              <a:spcAft>
                <a:spcPts val="0"/>
              </a:spcAft>
            </a:pPr>
            <a:r>
              <a:rPr lang="en-GB" sz="7200" b="1" dirty="0" smtClean="0">
                <a:solidFill>
                  <a:srgbClr val="00B050"/>
                </a:solidFill>
                <a:effectLst/>
                <a:latin typeface="Arial"/>
                <a:ea typeface="Calibri"/>
                <a:cs typeface="Times New Roman"/>
              </a:rPr>
              <a:t>We pray to God, who loves the world:</a:t>
            </a:r>
            <a:endParaRPr lang="en-GB" sz="7200" b="1" dirty="0">
              <a:solidFill>
                <a:srgbClr val="00B050"/>
              </a:solidFill>
              <a:ea typeface="Calibri"/>
              <a:cs typeface="Times New Roman"/>
            </a:endParaRPr>
          </a:p>
          <a:p>
            <a:pPr>
              <a:spcAft>
                <a:spcPts val="0"/>
              </a:spcAft>
            </a:pPr>
            <a:r>
              <a:rPr lang="en-GB" dirty="0" smtClean="0">
                <a:effectLst/>
                <a:latin typeface="Arial"/>
                <a:ea typeface="Calibri"/>
                <a:cs typeface="Times New Roman"/>
              </a:rPr>
              <a:t> </a:t>
            </a:r>
            <a:endParaRPr lang="en-GB" dirty="0">
              <a:ea typeface="Calibri"/>
              <a:cs typeface="Times New Roman"/>
            </a:endParaRPr>
          </a:p>
          <a:p>
            <a:pPr algn="l">
              <a:spcAft>
                <a:spcPts val="0"/>
              </a:spcAft>
            </a:pPr>
            <a:r>
              <a:rPr lang="en-GB" sz="4900" b="1" dirty="0" smtClean="0">
                <a:solidFill>
                  <a:schemeClr val="tx1"/>
                </a:solidFill>
                <a:effectLst/>
                <a:latin typeface="Arial"/>
                <a:ea typeface="Calibri"/>
                <a:cs typeface="Times New Roman"/>
              </a:rPr>
              <a:t>We</a:t>
            </a:r>
            <a:r>
              <a:rPr lang="en-GB" sz="7200" b="1" dirty="0" smtClean="0">
                <a:solidFill>
                  <a:schemeClr val="tx1"/>
                </a:solidFill>
                <a:effectLst/>
                <a:latin typeface="Arial"/>
                <a:ea typeface="Calibri"/>
                <a:cs typeface="Times New Roman"/>
              </a:rPr>
              <a:t> pray for world leaders: that they may make wise decisions for the good of all people and for the earth. Lord, in your mercy… </a:t>
            </a:r>
            <a:r>
              <a:rPr lang="en-GB" sz="7200" b="1" u="sng" dirty="0" smtClean="0">
                <a:solidFill>
                  <a:srgbClr val="FF0000"/>
                </a:solidFill>
                <a:effectLst/>
                <a:latin typeface="Arial"/>
                <a:ea typeface="Calibri"/>
                <a:cs typeface="Times New Roman"/>
              </a:rPr>
              <a:t>All: </a:t>
            </a:r>
            <a:r>
              <a:rPr lang="en-GB" sz="7200" b="1" dirty="0" err="1" smtClean="0">
                <a:solidFill>
                  <a:srgbClr val="FF0000"/>
                </a:solidFill>
                <a:effectLst/>
                <a:latin typeface="Arial"/>
                <a:ea typeface="Calibri"/>
                <a:cs typeface="Times New Roman"/>
              </a:rPr>
              <a:t>clywed</a:t>
            </a:r>
            <a:r>
              <a:rPr lang="en-GB" sz="7200" b="1" dirty="0" smtClean="0">
                <a:solidFill>
                  <a:srgbClr val="FF0000"/>
                </a:solidFill>
                <a:effectLst/>
                <a:latin typeface="Arial"/>
                <a:ea typeface="Calibri"/>
                <a:cs typeface="Times New Roman"/>
              </a:rPr>
              <a:t> </a:t>
            </a:r>
            <a:r>
              <a:rPr lang="en-GB" sz="7200" b="1" dirty="0" err="1" smtClean="0">
                <a:solidFill>
                  <a:srgbClr val="FF0000"/>
                </a:solidFill>
                <a:effectLst/>
                <a:latin typeface="Arial"/>
                <a:ea typeface="Calibri"/>
                <a:cs typeface="Times New Roman"/>
              </a:rPr>
              <a:t>ein</a:t>
            </a:r>
            <a:r>
              <a:rPr lang="en-GB" sz="7200" b="1" dirty="0" smtClean="0">
                <a:solidFill>
                  <a:srgbClr val="FF0000"/>
                </a:solidFill>
                <a:effectLst/>
                <a:latin typeface="Arial"/>
                <a:ea typeface="Calibri"/>
                <a:cs typeface="Times New Roman"/>
              </a:rPr>
              <a:t> </a:t>
            </a:r>
            <a:r>
              <a:rPr lang="en-GB" sz="7200" b="1" dirty="0" err="1" smtClean="0">
                <a:solidFill>
                  <a:srgbClr val="FF0000"/>
                </a:solidFill>
                <a:effectLst/>
                <a:latin typeface="Arial"/>
                <a:ea typeface="Calibri"/>
                <a:cs typeface="Times New Roman"/>
              </a:rPr>
              <a:t>gweddi</a:t>
            </a:r>
            <a:r>
              <a:rPr lang="en-GB" sz="7200" b="1" dirty="0" smtClean="0">
                <a:solidFill>
                  <a:srgbClr val="FF0000"/>
                </a:solidFill>
                <a:effectLst/>
                <a:latin typeface="Arial"/>
                <a:ea typeface="Calibri"/>
                <a:cs typeface="Times New Roman"/>
              </a:rPr>
              <a:t>.</a:t>
            </a:r>
            <a:endParaRPr lang="en-GB" sz="7200" dirty="0">
              <a:solidFill>
                <a:srgbClr val="FF0000"/>
              </a:solidFill>
              <a:ea typeface="Calibri"/>
              <a:cs typeface="Times New Roman"/>
            </a:endParaRPr>
          </a:p>
          <a:p>
            <a:pPr lvl="0" algn="l"/>
            <a:r>
              <a:rPr lang="en-GB" sz="7200" b="1" dirty="0" smtClean="0">
                <a:solidFill>
                  <a:schemeClr val="tx1"/>
                </a:solidFill>
                <a:effectLst/>
                <a:latin typeface="Arial"/>
                <a:ea typeface="Calibri"/>
                <a:cs typeface="Times New Roman"/>
              </a:rPr>
              <a:t>We pray for all people, especially those who are poor: that they may know that they are loved by God and that together we will all show our love for the world and each other. Lord, in your mercy…</a:t>
            </a:r>
            <a:r>
              <a:rPr lang="en-GB" sz="7200" b="1" u="sng" dirty="0">
                <a:solidFill>
                  <a:srgbClr val="FF0000"/>
                </a:solidFill>
                <a:latin typeface="Arial"/>
                <a:ea typeface="Calibri"/>
                <a:cs typeface="Times New Roman"/>
              </a:rPr>
              <a:t>All: </a:t>
            </a:r>
            <a:r>
              <a:rPr lang="en-GB" sz="7200" b="1" dirty="0" err="1" smtClean="0">
                <a:solidFill>
                  <a:srgbClr val="FF0000"/>
                </a:solidFill>
                <a:latin typeface="Arial"/>
                <a:ea typeface="Calibri"/>
                <a:cs typeface="Times New Roman"/>
              </a:rPr>
              <a:t>clywed</a:t>
            </a:r>
            <a:r>
              <a:rPr lang="en-GB" sz="7200" b="1" dirty="0" smtClean="0">
                <a:solidFill>
                  <a:srgbClr val="FF0000"/>
                </a:solidFill>
                <a:latin typeface="Arial"/>
                <a:ea typeface="Calibri"/>
                <a:cs typeface="Times New Roman"/>
              </a:rPr>
              <a:t> </a:t>
            </a:r>
            <a:r>
              <a:rPr lang="en-GB" sz="7200" b="1" dirty="0" err="1">
                <a:solidFill>
                  <a:srgbClr val="FF0000"/>
                </a:solidFill>
                <a:latin typeface="Arial"/>
                <a:ea typeface="Calibri"/>
                <a:cs typeface="Times New Roman"/>
              </a:rPr>
              <a:t>ein</a:t>
            </a:r>
            <a:r>
              <a:rPr lang="en-GB" sz="7200" b="1" dirty="0">
                <a:solidFill>
                  <a:srgbClr val="FF0000"/>
                </a:solidFill>
                <a:latin typeface="Arial"/>
                <a:ea typeface="Calibri"/>
                <a:cs typeface="Times New Roman"/>
              </a:rPr>
              <a:t> </a:t>
            </a:r>
            <a:r>
              <a:rPr lang="en-GB" sz="7200" b="1" dirty="0" err="1">
                <a:solidFill>
                  <a:srgbClr val="FF0000"/>
                </a:solidFill>
                <a:latin typeface="Arial"/>
                <a:ea typeface="Calibri"/>
                <a:cs typeface="Times New Roman"/>
              </a:rPr>
              <a:t>gweddi</a:t>
            </a:r>
            <a:r>
              <a:rPr lang="en-GB" sz="7200" b="1" dirty="0" smtClean="0">
                <a:solidFill>
                  <a:prstClr val="black"/>
                </a:solidFill>
                <a:latin typeface="Arial"/>
                <a:ea typeface="Calibri"/>
                <a:cs typeface="Times New Roman"/>
              </a:rPr>
              <a:t>.</a:t>
            </a:r>
            <a:endParaRPr lang="en-GB" sz="7200" b="1" dirty="0">
              <a:solidFill>
                <a:schemeClr val="tx1"/>
              </a:solidFill>
              <a:ea typeface="Calibri"/>
              <a:cs typeface="Times New Roman"/>
            </a:endParaRPr>
          </a:p>
          <a:p>
            <a:pPr lvl="0" algn="l"/>
            <a:r>
              <a:rPr lang="en-GB" sz="7200" b="1" dirty="0" smtClean="0">
                <a:solidFill>
                  <a:schemeClr val="tx1"/>
                </a:solidFill>
                <a:effectLst/>
                <a:latin typeface="Arial"/>
                <a:ea typeface="Calibri"/>
                <a:cs typeface="Times New Roman"/>
              </a:rPr>
              <a:t>We pray for our parish, family and friends: that we may be inspired to show our love for all and do all that we can to respect and protect God’s wonderful world. Lord, in your mercy… </a:t>
            </a:r>
            <a:r>
              <a:rPr lang="en-GB" sz="7200" b="1" u="sng" dirty="0">
                <a:solidFill>
                  <a:srgbClr val="FF0000"/>
                </a:solidFill>
                <a:latin typeface="Arial"/>
                <a:ea typeface="Calibri"/>
                <a:cs typeface="Times New Roman"/>
              </a:rPr>
              <a:t>All: </a:t>
            </a:r>
            <a:r>
              <a:rPr lang="en-GB" sz="7200" b="1" dirty="0" err="1" smtClean="0">
                <a:solidFill>
                  <a:srgbClr val="FF0000"/>
                </a:solidFill>
                <a:latin typeface="Arial"/>
                <a:ea typeface="Calibri"/>
                <a:cs typeface="Times New Roman"/>
              </a:rPr>
              <a:t>clywed</a:t>
            </a:r>
            <a:r>
              <a:rPr lang="en-GB" sz="7200" b="1" dirty="0" smtClean="0">
                <a:solidFill>
                  <a:srgbClr val="FF0000"/>
                </a:solidFill>
                <a:latin typeface="Arial"/>
                <a:ea typeface="Calibri"/>
                <a:cs typeface="Times New Roman"/>
              </a:rPr>
              <a:t> </a:t>
            </a:r>
            <a:r>
              <a:rPr lang="en-GB" sz="7200" b="1" dirty="0" err="1">
                <a:solidFill>
                  <a:srgbClr val="FF0000"/>
                </a:solidFill>
                <a:latin typeface="Arial"/>
                <a:ea typeface="Calibri"/>
                <a:cs typeface="Times New Roman"/>
              </a:rPr>
              <a:t>ein</a:t>
            </a:r>
            <a:r>
              <a:rPr lang="en-GB" sz="7200" b="1" dirty="0">
                <a:solidFill>
                  <a:srgbClr val="FF0000"/>
                </a:solidFill>
                <a:latin typeface="Arial"/>
                <a:ea typeface="Calibri"/>
                <a:cs typeface="Times New Roman"/>
              </a:rPr>
              <a:t> </a:t>
            </a:r>
            <a:r>
              <a:rPr lang="en-GB" sz="7200" b="1" dirty="0" err="1">
                <a:solidFill>
                  <a:srgbClr val="FF0000"/>
                </a:solidFill>
                <a:latin typeface="Arial"/>
                <a:ea typeface="Calibri"/>
                <a:cs typeface="Times New Roman"/>
              </a:rPr>
              <a:t>gweddi</a:t>
            </a:r>
            <a:r>
              <a:rPr lang="en-GB" sz="7200" b="1" dirty="0">
                <a:solidFill>
                  <a:srgbClr val="FF0000"/>
                </a:solidFill>
                <a:latin typeface="Arial"/>
                <a:ea typeface="Calibri"/>
                <a:cs typeface="Times New Roman"/>
              </a:rPr>
              <a:t>.</a:t>
            </a:r>
            <a:endParaRPr lang="en-GB" sz="7200" b="1" dirty="0">
              <a:solidFill>
                <a:srgbClr val="FF0000"/>
              </a:solidFill>
              <a:ea typeface="Calibri"/>
              <a:cs typeface="Times New Roman"/>
            </a:endParaRPr>
          </a:p>
          <a:p>
            <a:pPr>
              <a:spcAft>
                <a:spcPts val="0"/>
              </a:spcAft>
            </a:pPr>
            <a:endParaRPr lang="en-GB" sz="4900" dirty="0">
              <a:ea typeface="Calibri"/>
              <a:cs typeface="Times New Roman"/>
            </a:endParaRPr>
          </a:p>
          <a:p>
            <a:pPr>
              <a:spcAft>
                <a:spcPts val="0"/>
              </a:spcAft>
            </a:pPr>
            <a:r>
              <a:rPr lang="en-GB" sz="4900" i="1" dirty="0" smtClean="0">
                <a:effectLst/>
                <a:latin typeface="Arial"/>
                <a:ea typeface="Calibri"/>
                <a:cs typeface="Times New Roman"/>
              </a:rPr>
              <a:t> </a:t>
            </a:r>
            <a:endParaRPr lang="en-GB" sz="4900" dirty="0">
              <a:ea typeface="Calibri"/>
              <a:cs typeface="Times New Roman"/>
            </a:endParaRPr>
          </a:p>
          <a:p>
            <a:endParaRPr lang="en-GB" dirty="0"/>
          </a:p>
        </p:txBody>
      </p:sp>
      <p:pic>
        <p:nvPicPr>
          <p:cNvPr id="102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132856"/>
            <a:ext cx="3312368"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79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251520" y="2492896"/>
            <a:ext cx="5472608" cy="3672408"/>
          </a:xfrm>
        </p:spPr>
        <p:txBody>
          <a:bodyPr>
            <a:normAutofit fontScale="92500" lnSpcReduction="10000"/>
          </a:bodyPr>
          <a:lstStyle/>
          <a:p>
            <a:r>
              <a:rPr lang="en-GB" b="1" u="sng" dirty="0" smtClean="0">
                <a:solidFill>
                  <a:srgbClr val="0070C0"/>
                </a:solidFill>
              </a:rPr>
              <a:t>Go Forth</a:t>
            </a:r>
            <a:endParaRPr lang="en-GB" dirty="0"/>
          </a:p>
          <a:p>
            <a:pPr>
              <a:spcAft>
                <a:spcPts val="0"/>
              </a:spcAft>
            </a:pPr>
            <a:r>
              <a:rPr lang="en-GB" b="1" u="sng" dirty="0" smtClean="0">
                <a:solidFill>
                  <a:srgbClr val="FF0000"/>
                </a:solidFill>
                <a:effectLst/>
                <a:latin typeface="Arial"/>
                <a:ea typeface="Calibri"/>
                <a:cs typeface="Times New Roman"/>
              </a:rPr>
              <a:t>Closing prayer: </a:t>
            </a:r>
            <a:r>
              <a:rPr lang="en-GB" b="1" dirty="0" smtClean="0">
                <a:solidFill>
                  <a:schemeClr val="tx1"/>
                </a:solidFill>
                <a:effectLst/>
                <a:latin typeface="Arial"/>
                <a:ea typeface="Calibri"/>
                <a:cs typeface="Times New Roman"/>
              </a:rPr>
              <a:t>God of love, teach us how to love the world as you do. Help us to care for and respect the environment so that we may all live in harmony together, now and in the future. Amen.</a:t>
            </a:r>
            <a:endParaRPr lang="en-GB" b="1" dirty="0">
              <a:solidFill>
                <a:schemeClr val="tx1"/>
              </a:solidFill>
              <a:ea typeface="Calibri"/>
              <a:cs typeface="Times New Roman"/>
            </a:endParaRPr>
          </a:p>
          <a:p>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988840"/>
            <a:ext cx="3168352"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6463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620688"/>
            <a:ext cx="8060432" cy="1470025"/>
          </a:xfrm>
        </p:spPr>
        <p:txBody>
          <a:bodyPr>
            <a:normAutofit fontScale="90000"/>
          </a:bodyPr>
          <a:lstStyle/>
          <a:p>
            <a:r>
              <a:rPr lang="en-GB" b="1" u="sng" dirty="0" smtClean="0"/>
              <a:t>Holy Trinity Collective Worship KS 2</a:t>
            </a:r>
            <a:br>
              <a:rPr lang="en-GB" b="1" u="sng" dirty="0" smtClean="0"/>
            </a:br>
            <a:r>
              <a:rPr lang="en-GB" b="1" u="sng" dirty="0" smtClean="0">
                <a:solidFill>
                  <a:srgbClr val="FF0000"/>
                </a:solidFill>
              </a:rPr>
              <a:t>January 2023</a:t>
            </a:r>
            <a:endParaRPr lang="en-GB" b="1" u="sng" dirty="0">
              <a:solidFill>
                <a:srgbClr val="FF0000"/>
              </a:solidFill>
            </a:endParaRPr>
          </a:p>
        </p:txBody>
      </p:sp>
      <p:sp>
        <p:nvSpPr>
          <p:cNvPr id="3" name="Subtitle 2"/>
          <p:cNvSpPr>
            <a:spLocks noGrp="1"/>
          </p:cNvSpPr>
          <p:nvPr>
            <p:ph type="subTitle" idx="1"/>
          </p:nvPr>
        </p:nvSpPr>
        <p:spPr>
          <a:xfrm>
            <a:off x="467544" y="2132856"/>
            <a:ext cx="8352928" cy="4032448"/>
          </a:xfrm>
        </p:spPr>
        <p:txBody>
          <a:bodyPr/>
          <a:lstStyle/>
          <a:p>
            <a:r>
              <a:rPr lang="en-GB" b="1" u="sng" dirty="0" smtClean="0">
                <a:solidFill>
                  <a:srgbClr val="00B050"/>
                </a:solidFill>
              </a:rPr>
              <a:t>Gather / Opening Hymn</a:t>
            </a:r>
          </a:p>
          <a:p>
            <a:r>
              <a:rPr lang="en-GB" b="1" u="sng" dirty="0" smtClean="0">
                <a:solidFill>
                  <a:srgbClr val="0070C0"/>
                </a:solidFill>
              </a:rPr>
              <a:t>Our God Saves</a:t>
            </a:r>
            <a:endParaRPr lang="en-GB" b="1" u="sng" dirty="0">
              <a:solidFill>
                <a:srgbClr val="0070C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3515" y="3284984"/>
            <a:ext cx="2467744" cy="3416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5521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535</Words>
  <Application>Microsoft Office PowerPoint</Application>
  <PresentationFormat>On-screen Show (4:3)</PresentationFormat>
  <Paragraphs>53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Holy Trinity Collective Worship KS 2 January 2023</vt:lpstr>
      <vt:lpstr>Holy Trinity Collective Worship KS 2 January 2023</vt:lpstr>
      <vt:lpstr>Holy Trinity Collective Worship KS 2 January 2023</vt:lpstr>
      <vt:lpstr>Holy Trinity Collective Worship KS 2 January 2023 Gather</vt:lpstr>
      <vt:lpstr>Holy Trinity Collective Worship KS 2 January 2023</vt:lpstr>
      <vt:lpstr>Holy Trinity Collective Worship KS 2 January 2023</vt:lpstr>
      <vt:lpstr>Holy Trinity Collective Worship KS 2 January 2023</vt:lpstr>
      <vt:lpstr>Holy Trinity Collective Worship KS 2 January 2023</vt:lpstr>
      <vt:lpstr>Holy Trinity Collective Worship KS 2 January 2023</vt:lpstr>
      <vt:lpstr>Holy Trinity Collective Worship KS 2 January 2023</vt:lpstr>
      <vt:lpstr>Holy Trinity Collective Worship KS 2 January 2023</vt:lpstr>
      <vt:lpstr>Holy Trinity Collective Worship KS 2 January 2023</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Trinity Collective Worship KS 2 January 2023</dc:title>
  <dc:creator>Dawn</dc:creator>
  <cp:lastModifiedBy>Dawn</cp:lastModifiedBy>
  <cp:revision>10</cp:revision>
  <dcterms:created xsi:type="dcterms:W3CDTF">2022-12-31T17:58:54Z</dcterms:created>
  <dcterms:modified xsi:type="dcterms:W3CDTF">2022-12-31T18:59:23Z</dcterms:modified>
</cp:coreProperties>
</file>