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Lst>
  <p:sldIdLst>
    <p:sldId id="258" r:id="rId5"/>
    <p:sldId id="259" r:id="rId6"/>
    <p:sldId id="260" r:id="rId7"/>
    <p:sldId id="261" r:id="rId8"/>
    <p:sldId id="262" r:id="rId9"/>
    <p:sldId id="263" r:id="rId10"/>
    <p:sldId id="265" r:id="rId11"/>
    <p:sldId id="264"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9" r:id="rId25"/>
    <p:sldId id="280" r:id="rId26"/>
    <p:sldId id="278" r:id="rId27"/>
    <p:sldId id="281" r:id="rId28"/>
    <p:sldId id="285" r:id="rId29"/>
    <p:sldId id="282" r:id="rId30"/>
    <p:sldId id="286" r:id="rId31"/>
    <p:sldId id="287" r:id="rId32"/>
    <p:sldId id="288"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10960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1919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63"/>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88"/>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6539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12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82408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02656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53721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391" y="987450"/>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45479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391" y="987450"/>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22769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56419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728246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563891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097899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57"/>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82"/>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132341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187192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724818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896713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88059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391" y="987444"/>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760903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391" y="987444"/>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866783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893523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014768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209345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268320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9"/>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7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546680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152678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458988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062337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277074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391" y="98743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836458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391" y="98743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782519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667993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746691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9104519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4162082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958893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580023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590775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5826346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0853158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4810290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5069335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3702767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22121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75"/>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75"/>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75"/>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331320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69"/>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69"/>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69"/>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103739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6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6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6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073059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8B457B-01B6-4FF2-905B-15AE205AA35F}" type="datetimeFigureOut">
              <a:rPr lang="en-GB" smtClean="0">
                <a:solidFill>
                  <a:prstClr val="black">
                    <a:tint val="75000"/>
                  </a:prstClr>
                </a:solidFill>
              </a:rPr>
              <a:pPr/>
              <a:t>16/10/2022</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5DDFEC-711D-462A-8F6E-11950A79EB2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3489265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03849" y="332657"/>
            <a:ext cx="2798307" cy="3109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802274333"/>
              </p:ext>
            </p:extLst>
          </p:nvPr>
        </p:nvGraphicFramePr>
        <p:xfrm>
          <a:off x="638367" y="4261473"/>
          <a:ext cx="7875917" cy="1923691"/>
        </p:xfrm>
        <a:graphic>
          <a:graphicData uri="http://schemas.openxmlformats.org/drawingml/2006/table">
            <a:tbl>
              <a:tblPr/>
              <a:tblGrid>
                <a:gridCol w="7875917"/>
              </a:tblGrid>
              <a:tr h="1923691">
                <a:tc>
                  <a:txBody>
                    <a:bodyPr/>
                    <a:lstStyle/>
                    <a:p>
                      <a:r>
                        <a:rPr lang="en-GB" dirty="0" smtClean="0"/>
                        <a:t>Remembrance</a:t>
                      </a:r>
                      <a:r>
                        <a:rPr lang="en-GB" baseline="0" dirty="0" smtClean="0"/>
                        <a:t> Sunday</a:t>
                      </a:r>
                    </a:p>
                    <a:p>
                      <a:endParaRPr lang="en-GB" baseline="0" dirty="0" smtClean="0"/>
                    </a:p>
                    <a:p>
                      <a:r>
                        <a:rPr lang="en-GB" dirty="0" err="1" smtClean="0"/>
                        <a:t>Sul</a:t>
                      </a:r>
                      <a:r>
                        <a:rPr lang="en-GB" dirty="0" smtClean="0"/>
                        <a:t> y </a:t>
                      </a:r>
                      <a:r>
                        <a:rPr lang="en-GB" dirty="0" err="1" smtClean="0"/>
                        <a:t>Cofio</a:t>
                      </a:r>
                      <a:endParaRPr lang="en-GB" dirty="0" smtClean="0"/>
                    </a:p>
                    <a:p>
                      <a:endParaRPr lang="en-GB" dirty="0" smtClean="0"/>
                    </a:p>
                    <a:p>
                      <a:r>
                        <a:rPr lang="en-GB" dirty="0" err="1" smtClean="0"/>
                        <a:t>Cynulliad</a:t>
                      </a:r>
                      <a:r>
                        <a:rPr lang="en-GB" dirty="0" smtClean="0"/>
                        <a:t> y </a:t>
                      </a:r>
                      <a:r>
                        <a:rPr lang="en-GB" dirty="0" err="1" smtClean="0"/>
                        <a:t>Dosbarth</a:t>
                      </a:r>
                      <a:r>
                        <a:rPr lang="en-GB" dirty="0" smtClean="0"/>
                        <a:t> - </a:t>
                      </a:r>
                      <a:r>
                        <a:rPr lang="en-GB" dirty="0" err="1" smtClean="0"/>
                        <a:t>Gwynno</a:t>
                      </a:r>
                      <a:r>
                        <a:rPr lang="en-GB" dirty="0" smtClean="0"/>
                        <a:t> </a:t>
                      </a:r>
                      <a:r>
                        <a:rPr lang="en-GB" dirty="0" err="1" smtClean="0"/>
                        <a:t>Sant</a:t>
                      </a:r>
                      <a:endParaRPr lang="en-GB"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extLst>
      <p:ext uri="{BB962C8B-B14F-4D97-AF65-F5344CB8AC3E}">
        <p14:creationId xmlns:p14="http://schemas.microsoft.com/office/powerpoint/2010/main" val="36764099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03849" y="332657"/>
            <a:ext cx="2798307" cy="3109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59501648"/>
              </p:ext>
            </p:extLst>
          </p:nvPr>
        </p:nvGraphicFramePr>
        <p:xfrm>
          <a:off x="638367" y="4261449"/>
          <a:ext cx="7875917" cy="2011680"/>
        </p:xfrm>
        <a:graphic>
          <a:graphicData uri="http://schemas.openxmlformats.org/drawingml/2006/table">
            <a:tbl>
              <a:tblPr/>
              <a:tblGrid>
                <a:gridCol w="7875917"/>
              </a:tblGrid>
              <a:tr h="1923691">
                <a:tc>
                  <a:txBody>
                    <a:bodyPr/>
                    <a:lstStyle/>
                    <a:p>
                      <a:r>
                        <a:rPr lang="en-GB" baseline="0" dirty="0" smtClean="0"/>
                        <a:t>Gather</a:t>
                      </a:r>
                    </a:p>
                    <a:p>
                      <a:endParaRPr lang="en-GB" baseline="0" dirty="0" smtClean="0"/>
                    </a:p>
                    <a:p>
                      <a:r>
                        <a:rPr lang="en-GB" baseline="0" dirty="0" smtClean="0"/>
                        <a:t>Cody Capri and Jonas: </a:t>
                      </a:r>
                      <a:r>
                        <a:rPr lang="en-GB" baseline="0" dirty="0" err="1" smtClean="0"/>
                        <a:t>Croeso</a:t>
                      </a:r>
                      <a:r>
                        <a:rPr lang="en-GB" baseline="0" dirty="0" smtClean="0"/>
                        <a:t> </a:t>
                      </a:r>
                      <a:r>
                        <a:rPr lang="en-GB" baseline="0" dirty="0" err="1" smtClean="0"/>
                        <a:t>cynnes</a:t>
                      </a:r>
                      <a:r>
                        <a:rPr lang="en-GB" baseline="0" dirty="0" smtClean="0"/>
                        <a:t> i staff, </a:t>
                      </a:r>
                      <a:r>
                        <a:rPr lang="en-GB" baseline="0" dirty="0" err="1" smtClean="0"/>
                        <a:t>theuluoedd</a:t>
                      </a:r>
                      <a:r>
                        <a:rPr lang="en-GB" baseline="0" dirty="0" smtClean="0"/>
                        <a:t> a plant </a:t>
                      </a:r>
                      <a:r>
                        <a:rPr lang="en-GB" baseline="0" dirty="0" err="1" smtClean="0"/>
                        <a:t>i’r</a:t>
                      </a:r>
                      <a:r>
                        <a:rPr lang="en-GB" baseline="0" dirty="0" smtClean="0"/>
                        <a:t> </a:t>
                      </a:r>
                      <a:r>
                        <a:rPr lang="en-GB" baseline="0" dirty="0" err="1" smtClean="0"/>
                        <a:t>gwasanaeth</a:t>
                      </a:r>
                      <a:r>
                        <a:rPr lang="en-GB" baseline="0" dirty="0" smtClean="0"/>
                        <a:t> </a:t>
                      </a:r>
                      <a:r>
                        <a:rPr lang="en-GB" baseline="0" dirty="0" err="1" smtClean="0"/>
                        <a:t>Dosbarth</a:t>
                      </a:r>
                      <a:r>
                        <a:rPr lang="en-GB" baseline="0" dirty="0" smtClean="0"/>
                        <a:t> </a:t>
                      </a:r>
                      <a:r>
                        <a:rPr lang="en-GB" baseline="0" dirty="0" err="1" smtClean="0"/>
                        <a:t>Gwynno</a:t>
                      </a:r>
                      <a:r>
                        <a:rPr lang="en-GB" baseline="0" dirty="0" smtClean="0"/>
                        <a:t>.</a:t>
                      </a:r>
                    </a:p>
                    <a:p>
                      <a:endParaRPr lang="en-GB" baseline="0" dirty="0" smtClean="0"/>
                    </a:p>
                    <a:p>
                      <a:r>
                        <a:rPr lang="en-GB" baseline="0" dirty="0" smtClean="0"/>
                        <a:t>Cody – Capri and Jonas: A warm welcome to staff, </a:t>
                      </a:r>
                      <a:r>
                        <a:rPr lang="en-GB" baseline="0" dirty="0" err="1" smtClean="0"/>
                        <a:t>familes</a:t>
                      </a:r>
                      <a:r>
                        <a:rPr lang="en-GB" baseline="0" dirty="0" smtClean="0"/>
                        <a:t> and </a:t>
                      </a:r>
                      <a:r>
                        <a:rPr lang="en-GB" baseline="0" dirty="0" err="1" smtClean="0"/>
                        <a:t>childen</a:t>
                      </a:r>
                      <a:r>
                        <a:rPr lang="en-GB" baseline="0" dirty="0" smtClean="0"/>
                        <a:t> to the </a:t>
                      </a:r>
                      <a:r>
                        <a:rPr lang="en-GB" baseline="0" dirty="0" err="1" smtClean="0"/>
                        <a:t>Dosbarth</a:t>
                      </a:r>
                      <a:r>
                        <a:rPr lang="en-GB" baseline="0" dirty="0" smtClean="0"/>
                        <a:t> </a:t>
                      </a:r>
                      <a:r>
                        <a:rPr lang="en-GB" baseline="0" dirty="0" err="1" smtClean="0"/>
                        <a:t>Gwynno</a:t>
                      </a:r>
                      <a:r>
                        <a:rPr lang="en-GB" baseline="0" dirty="0" smtClean="0"/>
                        <a:t> assembly</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extLst>
      <p:ext uri="{BB962C8B-B14F-4D97-AF65-F5344CB8AC3E}">
        <p14:creationId xmlns:p14="http://schemas.microsoft.com/office/powerpoint/2010/main" val="1409771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422981165"/>
              </p:ext>
            </p:extLst>
          </p:nvPr>
        </p:nvGraphicFramePr>
        <p:xfrm>
          <a:off x="638367" y="4261473"/>
          <a:ext cx="7875917" cy="1923691"/>
        </p:xfrm>
        <a:graphic>
          <a:graphicData uri="http://schemas.openxmlformats.org/drawingml/2006/table">
            <a:tbl>
              <a:tblPr/>
              <a:tblGrid>
                <a:gridCol w="7875917"/>
              </a:tblGrid>
              <a:tr h="1923691">
                <a:tc>
                  <a:txBody>
                    <a:bodyPr/>
                    <a:lstStyle/>
                    <a:p>
                      <a:pPr algn="ctr"/>
                      <a:r>
                        <a:rPr lang="en-GB" sz="4000" b="1" u="sng" baseline="0" dirty="0" smtClean="0">
                          <a:solidFill>
                            <a:srgbClr val="00B0F0"/>
                          </a:solidFill>
                        </a:rPr>
                        <a:t>Gather</a:t>
                      </a:r>
                    </a:p>
                    <a:p>
                      <a:r>
                        <a:rPr lang="en-GB" b="1" u="sng" baseline="0" dirty="0" smtClean="0">
                          <a:solidFill>
                            <a:srgbClr val="92D050"/>
                          </a:solidFill>
                        </a:rPr>
                        <a:t>Taylor and Phoebe: </a:t>
                      </a:r>
                      <a:r>
                        <a:rPr lang="en-GB" baseline="0" dirty="0" smtClean="0"/>
                        <a:t>Today we come together as a Saint Joseph’s community to remember that November is the time of the year when we wear a red poppy in memory of those who sacrificed their lives for us during wars. </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35698" y="260648"/>
            <a:ext cx="4824536" cy="3633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70779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986164727"/>
              </p:ext>
            </p:extLst>
          </p:nvPr>
        </p:nvGraphicFramePr>
        <p:xfrm>
          <a:off x="638367" y="4261473"/>
          <a:ext cx="7875917" cy="1923691"/>
        </p:xfrm>
        <a:graphic>
          <a:graphicData uri="http://schemas.openxmlformats.org/drawingml/2006/table">
            <a:tbl>
              <a:tblPr/>
              <a:tblGrid>
                <a:gridCol w="7875917"/>
              </a:tblGrid>
              <a:tr h="1923691">
                <a:tc>
                  <a:txBody>
                    <a:bodyPr/>
                    <a:lstStyle/>
                    <a:p>
                      <a:pPr algn="ctr"/>
                      <a:r>
                        <a:rPr lang="en-GB" sz="4000" b="1" u="sng" baseline="0" dirty="0" smtClean="0">
                          <a:solidFill>
                            <a:srgbClr val="00B0F0"/>
                          </a:solidFill>
                        </a:rPr>
                        <a:t>Gather</a:t>
                      </a:r>
                    </a:p>
                    <a:p>
                      <a:r>
                        <a:rPr lang="en-GB" b="1" u="sng" baseline="0" dirty="0" smtClean="0">
                          <a:solidFill>
                            <a:srgbClr val="92D050"/>
                          </a:solidFill>
                        </a:rPr>
                        <a:t>Taylor and Phoebe: </a:t>
                      </a:r>
                      <a:r>
                        <a:rPr lang="en-GB" baseline="0" dirty="0" smtClean="0"/>
                        <a:t>Today we come together as a Saint Joseph’s community to remember that November is the time of the year when we wear a red poppy in memory of those who sacrificed their lives for us during wars. </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4098"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195748" y="260648"/>
            <a:ext cx="4252261"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85117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624221135"/>
              </p:ext>
            </p:extLst>
          </p:nvPr>
        </p:nvGraphicFramePr>
        <p:xfrm>
          <a:off x="323528" y="2780928"/>
          <a:ext cx="8568951" cy="3718560"/>
        </p:xfrm>
        <a:graphic>
          <a:graphicData uri="http://schemas.openxmlformats.org/drawingml/2006/table">
            <a:tbl>
              <a:tblPr/>
              <a:tblGrid>
                <a:gridCol w="8568951"/>
              </a:tblGrid>
              <a:tr h="3552448">
                <a:tc>
                  <a:txBody>
                    <a:bodyPr/>
                    <a:lstStyle/>
                    <a:p>
                      <a:pPr algn="ctr"/>
                      <a:r>
                        <a:rPr lang="en-GB" sz="4000" b="1" u="sng" baseline="0" dirty="0" smtClean="0">
                          <a:solidFill>
                            <a:srgbClr val="00B0F0"/>
                          </a:solidFill>
                        </a:rPr>
                        <a:t>Gather</a:t>
                      </a:r>
                    </a:p>
                    <a:p>
                      <a:pPr algn="ctr"/>
                      <a:r>
                        <a:rPr kumimoji="0" lang="en-GB" sz="3600" b="1" i="0" u="sng" strike="noStrike" kern="0" cap="none" spc="0" normalizeH="0" baseline="0" noProof="0" dirty="0" smtClean="0">
                          <a:ln>
                            <a:noFill/>
                          </a:ln>
                          <a:solidFill>
                            <a:srgbClr val="000000"/>
                          </a:solidFill>
                          <a:effectLst/>
                          <a:uLnTx/>
                          <a:uFillTx/>
                          <a:latin typeface="Arial"/>
                          <a:ea typeface="+mj-ea"/>
                          <a:cs typeface="Arial"/>
                        </a:rPr>
                        <a:t>What is Remembrance Day?</a:t>
                      </a:r>
                      <a:endParaRPr lang="en-GB" sz="3600" b="1" u="sng" baseline="0" dirty="0" smtClean="0">
                        <a:solidFill>
                          <a:srgbClr val="00B0F0"/>
                        </a:solidFill>
                      </a:endParaRPr>
                    </a:p>
                    <a:p>
                      <a:r>
                        <a:rPr lang="en-GB" b="1" u="sng" baseline="0" dirty="0" smtClean="0">
                          <a:solidFill>
                            <a:srgbClr val="92D050"/>
                          </a:solidFill>
                        </a:rPr>
                        <a:t>T and Bella: </a:t>
                      </a:r>
                      <a:endParaRPr lang="en-GB" b="0" u="none" baseline="0" dirty="0" smtClean="0">
                        <a:solidFill>
                          <a:schemeClr val="tx1"/>
                        </a:solidFill>
                      </a:endParaRPr>
                    </a:p>
                    <a:p>
                      <a:r>
                        <a:rPr lang="en-GB" baseline="0" dirty="0" smtClean="0"/>
                        <a:t>Remembrance Day is on 11 November. It is a special day set aside to remember all those men and women who were killed during the two World Wars and other conflicts. At one time the day was known as Armistice Day and was renamed Remembrance Day after the Second World War.</a:t>
                      </a:r>
                    </a:p>
                    <a:p>
                      <a:r>
                        <a:rPr lang="en-GB" baseline="0" dirty="0" smtClean="0"/>
                        <a:t>Remembrance Sunday is held on the second Sunday in November, which is usually the Sunday nearest to 11 November. Special services are held at war memorials and churches all over Britain.</a:t>
                      </a:r>
                    </a:p>
                    <a:p>
                      <a:endParaRPr lang="en-GB" baseline="0"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512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979714" y="116656"/>
            <a:ext cx="5073531" cy="2665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58535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93371640"/>
              </p:ext>
            </p:extLst>
          </p:nvPr>
        </p:nvGraphicFramePr>
        <p:xfrm>
          <a:off x="638367" y="4261449"/>
          <a:ext cx="7875917" cy="2072640"/>
        </p:xfrm>
        <a:graphic>
          <a:graphicData uri="http://schemas.openxmlformats.org/drawingml/2006/table">
            <a:tbl>
              <a:tblPr/>
              <a:tblGrid>
                <a:gridCol w="7875917"/>
              </a:tblGrid>
              <a:tr h="1923691">
                <a:tc>
                  <a:txBody>
                    <a:bodyPr/>
                    <a:lstStyle/>
                    <a:p>
                      <a:pPr algn="ctr"/>
                      <a:r>
                        <a:rPr lang="en-GB" sz="4000" b="1" u="sng" baseline="0" dirty="0" smtClean="0">
                          <a:solidFill>
                            <a:srgbClr val="00B0F0"/>
                          </a:solidFill>
                        </a:rPr>
                        <a:t>Gather</a:t>
                      </a:r>
                    </a:p>
                    <a:p>
                      <a:r>
                        <a:rPr lang="en-GB" b="1" u="sng" baseline="0" dirty="0" smtClean="0">
                          <a:solidFill>
                            <a:srgbClr val="92D050"/>
                          </a:solidFill>
                        </a:rPr>
                        <a:t>Tom and </a:t>
                      </a:r>
                      <a:r>
                        <a:rPr lang="en-GB" b="1" u="sng" baseline="0" dirty="0" err="1" smtClean="0">
                          <a:solidFill>
                            <a:srgbClr val="92D050"/>
                          </a:solidFill>
                        </a:rPr>
                        <a:t>Richa</a:t>
                      </a:r>
                      <a:r>
                        <a:rPr lang="en-GB" b="1" u="sng" baseline="0" dirty="0" smtClean="0">
                          <a:solidFill>
                            <a:srgbClr val="92D050"/>
                          </a:solidFill>
                        </a:rPr>
                        <a:t>: </a:t>
                      </a:r>
                      <a:r>
                        <a:rPr lang="en-GB" b="1" baseline="0" dirty="0" smtClean="0"/>
                        <a:t>The eleventh hour of the eleventh day of the eleventh month marks the signing of the Armistice, on 11th November 1918, to signal the end of World War One. At 11 am on 11 November 1918 the guns of the Western Front fell  silent after more than four years continuous warfare</a:t>
                      </a:r>
                      <a:r>
                        <a:rPr lang="en-GB" baseline="0" dirty="0" smtClean="0"/>
                        <a:t>. </a:t>
                      </a:r>
                    </a:p>
                    <a:p>
                      <a:endParaRPr lang="en-GB" baseline="0"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614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131841" y="260649"/>
            <a:ext cx="2520280" cy="3621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58535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000085462"/>
              </p:ext>
            </p:extLst>
          </p:nvPr>
        </p:nvGraphicFramePr>
        <p:xfrm>
          <a:off x="638367" y="4261449"/>
          <a:ext cx="7875917" cy="2346960"/>
        </p:xfrm>
        <a:graphic>
          <a:graphicData uri="http://schemas.openxmlformats.org/drawingml/2006/table">
            <a:tbl>
              <a:tblPr/>
              <a:tblGrid>
                <a:gridCol w="7875917"/>
              </a:tblGrid>
              <a:tr h="1923691">
                <a:tc>
                  <a:txBody>
                    <a:bodyPr/>
                    <a:lstStyle/>
                    <a:p>
                      <a:pPr algn="ctr"/>
                      <a:r>
                        <a:rPr lang="en-GB" sz="4000" b="1" u="sng" baseline="0" dirty="0" smtClean="0">
                          <a:solidFill>
                            <a:srgbClr val="00B0F0"/>
                          </a:solidFill>
                        </a:rPr>
                        <a:t>Gather</a:t>
                      </a:r>
                    </a:p>
                    <a:p>
                      <a:r>
                        <a:rPr lang="en-GB" b="1" u="sng" baseline="0" dirty="0" smtClean="0">
                          <a:solidFill>
                            <a:srgbClr val="92D050"/>
                          </a:solidFill>
                        </a:rPr>
                        <a:t>Bernice and Isabella:</a:t>
                      </a:r>
                    </a:p>
                    <a:p>
                      <a:r>
                        <a:rPr lang="en-GB" b="1" u="none" baseline="0" dirty="0" smtClean="0">
                          <a:solidFill>
                            <a:schemeClr val="tx1"/>
                          </a:solidFill>
                        </a:rPr>
                        <a:t>The "Last Post" is traditionally played to introduce the two minute silence in Remembrance Day ceremonies. It is usually ' played on a bugle. (In military life, 'The Last Post' marks the end of the day and the final farewell.) </a:t>
                      </a:r>
                      <a:r>
                        <a:rPr lang="en-GB" b="1" u="sng" baseline="0" dirty="0" smtClean="0">
                          <a:solidFill>
                            <a:srgbClr val="92D050"/>
                          </a:solidFill>
                        </a:rPr>
                        <a:t/>
                      </a:r>
                      <a:br>
                        <a:rPr lang="en-GB" b="1" u="sng" baseline="0" dirty="0" smtClean="0">
                          <a:solidFill>
                            <a:srgbClr val="92D050"/>
                          </a:solidFill>
                        </a:rPr>
                      </a:br>
                      <a:r>
                        <a:rPr lang="en-GB" b="1" u="sng" baseline="0" dirty="0" smtClean="0">
                          <a:solidFill>
                            <a:srgbClr val="92D050"/>
                          </a:solidFill>
                        </a:rPr>
                        <a:t/>
                      </a:r>
                      <a:br>
                        <a:rPr lang="en-GB" b="1" u="sng" baseline="0" dirty="0" smtClean="0">
                          <a:solidFill>
                            <a:srgbClr val="92D050"/>
                          </a:solidFill>
                        </a:rPr>
                      </a:br>
                      <a:endParaRPr lang="en-GB" baseline="0"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83770" y="404664"/>
            <a:ext cx="3559250" cy="355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00319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284733572"/>
              </p:ext>
            </p:extLst>
          </p:nvPr>
        </p:nvGraphicFramePr>
        <p:xfrm>
          <a:off x="395546" y="4261449"/>
          <a:ext cx="8496943" cy="2346960"/>
        </p:xfrm>
        <a:graphic>
          <a:graphicData uri="http://schemas.openxmlformats.org/drawingml/2006/table">
            <a:tbl>
              <a:tblPr/>
              <a:tblGrid>
                <a:gridCol w="8496943"/>
              </a:tblGrid>
              <a:tr h="1923691">
                <a:tc>
                  <a:txBody>
                    <a:bodyPr/>
                    <a:lstStyle/>
                    <a:p>
                      <a:pPr algn="ctr"/>
                      <a:r>
                        <a:rPr lang="en-GB" sz="4000" b="1" u="sng" baseline="0" dirty="0" smtClean="0">
                          <a:solidFill>
                            <a:srgbClr val="00B0F0"/>
                          </a:solidFill>
                        </a:rPr>
                        <a:t>Gather</a:t>
                      </a:r>
                    </a:p>
                    <a:p>
                      <a:r>
                        <a:rPr lang="en-GB" b="1" u="sng" baseline="0" dirty="0" smtClean="0">
                          <a:solidFill>
                            <a:srgbClr val="92D050"/>
                          </a:solidFill>
                        </a:rPr>
                        <a:t>Bernice and Isabella: </a:t>
                      </a:r>
                      <a:r>
                        <a:rPr lang="en-GB" baseline="0" dirty="0" smtClean="0"/>
                        <a:t>As we gather together let us remember those who have given their life for us! Let us too fall silent in an act of remembrance for those who made it possible to enjoy the lives we have today. We ask you to close your eyes and observe a one minute silence for all those who have lost their lives in conflict around the world.</a:t>
                      </a:r>
                    </a:p>
                    <a:p>
                      <a:r>
                        <a:rPr lang="en-GB" i="1" baseline="0" dirty="0" smtClean="0">
                          <a:solidFill>
                            <a:schemeClr val="bg1"/>
                          </a:solidFill>
                        </a:rPr>
                        <a:t>Last Post Plays</a:t>
                      </a:r>
                    </a:p>
                    <a:p>
                      <a:endParaRPr lang="en-GB" baseline="0"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717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131840" y="116632"/>
            <a:ext cx="2592288" cy="3676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58535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73266963"/>
              </p:ext>
            </p:extLst>
          </p:nvPr>
        </p:nvGraphicFramePr>
        <p:xfrm>
          <a:off x="323540" y="2492896"/>
          <a:ext cx="8496943" cy="3870960"/>
        </p:xfrm>
        <a:graphic>
          <a:graphicData uri="http://schemas.openxmlformats.org/drawingml/2006/table">
            <a:tbl>
              <a:tblPr/>
              <a:tblGrid>
                <a:gridCol w="8496943"/>
              </a:tblGrid>
              <a:tr h="1923691">
                <a:tc>
                  <a:txBody>
                    <a:bodyPr/>
                    <a:lstStyle/>
                    <a:p>
                      <a:pPr algn="ctr"/>
                      <a:r>
                        <a:rPr lang="en-GB" sz="4000" b="1" u="sng" baseline="0" dirty="0" smtClean="0">
                          <a:solidFill>
                            <a:srgbClr val="00B0F0"/>
                          </a:solidFill>
                        </a:rPr>
                        <a:t>Gather</a:t>
                      </a:r>
                    </a:p>
                    <a:p>
                      <a:pPr algn="ctr"/>
                      <a:r>
                        <a:rPr lang="en-GB" sz="2800" b="1" u="sng" baseline="0" dirty="0" smtClean="0">
                          <a:solidFill>
                            <a:srgbClr val="00B0F0"/>
                          </a:solidFill>
                        </a:rPr>
                        <a:t>Opening Prayer</a:t>
                      </a:r>
                    </a:p>
                    <a:p>
                      <a:r>
                        <a:rPr lang="en-GB" b="1" u="sng" baseline="0" dirty="0" smtClean="0">
                          <a:solidFill>
                            <a:schemeClr val="bg1"/>
                          </a:solidFill>
                        </a:rPr>
                        <a:t>Bernice and Isabella: </a:t>
                      </a:r>
                      <a:r>
                        <a:rPr lang="en-GB" b="1" u="none" baseline="0" dirty="0" smtClean="0">
                          <a:solidFill>
                            <a:schemeClr val="bg1"/>
                          </a:solidFill>
                        </a:rPr>
                        <a:t>Please </a:t>
                      </a:r>
                      <a:r>
                        <a:rPr lang="en-GB" b="1" u="none" baseline="0" dirty="0" err="1" smtClean="0">
                          <a:solidFill>
                            <a:schemeClr val="bg1"/>
                          </a:solidFill>
                        </a:rPr>
                        <a:t>joinn</a:t>
                      </a:r>
                      <a:r>
                        <a:rPr lang="en-GB" b="1" u="none" baseline="0" dirty="0" smtClean="0">
                          <a:solidFill>
                            <a:schemeClr val="bg1"/>
                          </a:solidFill>
                        </a:rPr>
                        <a:t> </a:t>
                      </a:r>
                      <a:r>
                        <a:rPr lang="en-GB" b="1" u="none" baseline="0" dirty="0" err="1" smtClean="0">
                          <a:solidFill>
                            <a:schemeClr val="bg1"/>
                          </a:solidFill>
                        </a:rPr>
                        <a:t>Dosbarth</a:t>
                      </a:r>
                      <a:r>
                        <a:rPr lang="en-GB" b="1" u="none" baseline="0" dirty="0" smtClean="0">
                          <a:solidFill>
                            <a:schemeClr val="bg1"/>
                          </a:solidFill>
                        </a:rPr>
                        <a:t> </a:t>
                      </a:r>
                      <a:r>
                        <a:rPr lang="en-GB" b="1" u="none" baseline="0" dirty="0" err="1" smtClean="0">
                          <a:solidFill>
                            <a:schemeClr val="bg1"/>
                          </a:solidFill>
                        </a:rPr>
                        <a:t>Gwynno</a:t>
                      </a:r>
                      <a:r>
                        <a:rPr lang="en-GB" b="1" u="none" baseline="0" dirty="0" smtClean="0">
                          <a:solidFill>
                            <a:schemeClr val="bg1"/>
                          </a:solidFill>
                        </a:rPr>
                        <a:t> in our opening Prayer</a:t>
                      </a:r>
                    </a:p>
                    <a:p>
                      <a:r>
                        <a:rPr lang="en-GB" b="1" u="none" baseline="0" dirty="0" err="1" smtClean="0">
                          <a:solidFill>
                            <a:schemeClr val="bg1"/>
                          </a:solidFill>
                        </a:rPr>
                        <a:t>Yn</a:t>
                      </a:r>
                      <a:r>
                        <a:rPr lang="en-GB" b="1" u="none" baseline="0" dirty="0" smtClean="0">
                          <a:solidFill>
                            <a:schemeClr val="bg1"/>
                          </a:solidFill>
                        </a:rPr>
                        <a:t> </a:t>
                      </a:r>
                      <a:r>
                        <a:rPr lang="en-GB" b="1" u="none" baseline="0" dirty="0" err="1" smtClean="0">
                          <a:solidFill>
                            <a:schemeClr val="bg1"/>
                          </a:solidFill>
                        </a:rPr>
                        <a:t>enw’r</a:t>
                      </a:r>
                      <a:r>
                        <a:rPr lang="en-GB" b="1" u="none" baseline="0" dirty="0" smtClean="0">
                          <a:solidFill>
                            <a:schemeClr val="bg1"/>
                          </a:solidFill>
                        </a:rPr>
                        <a:t> Tad a </a:t>
                      </a:r>
                      <a:r>
                        <a:rPr lang="en-GB" b="1" u="none" baseline="0" dirty="0" err="1" smtClean="0">
                          <a:solidFill>
                            <a:schemeClr val="bg1"/>
                          </a:solidFill>
                        </a:rPr>
                        <a:t>Mhab</a:t>
                      </a:r>
                      <a:r>
                        <a:rPr lang="en-GB" b="1" u="none" baseline="0" dirty="0" smtClean="0">
                          <a:solidFill>
                            <a:schemeClr val="bg1"/>
                          </a:solidFill>
                        </a:rPr>
                        <a:t> a </a:t>
                      </a:r>
                      <a:r>
                        <a:rPr lang="en-GB" b="1" u="none" baseline="0" dirty="0" err="1" smtClean="0">
                          <a:solidFill>
                            <a:schemeClr val="bg1"/>
                          </a:solidFill>
                        </a:rPr>
                        <a:t>Ysbryd</a:t>
                      </a:r>
                      <a:r>
                        <a:rPr lang="en-GB" b="1" u="none" baseline="0" dirty="0" smtClean="0">
                          <a:solidFill>
                            <a:schemeClr val="bg1"/>
                          </a:solidFill>
                        </a:rPr>
                        <a:t> </a:t>
                      </a:r>
                      <a:r>
                        <a:rPr lang="en-GB" b="1" u="none" baseline="0" dirty="0" err="1" smtClean="0">
                          <a:solidFill>
                            <a:schemeClr val="bg1"/>
                          </a:solidFill>
                        </a:rPr>
                        <a:t>Glan</a:t>
                      </a:r>
                      <a:endParaRPr lang="en-GB" b="1" u="none" baseline="0" dirty="0" smtClean="0">
                        <a:solidFill>
                          <a:schemeClr val="bg1"/>
                        </a:solidFill>
                      </a:endParaRPr>
                    </a:p>
                    <a:p>
                      <a:r>
                        <a:rPr lang="en-GB" baseline="0" dirty="0" smtClean="0"/>
                        <a:t>We meet together in the presence of God. </a:t>
                      </a:r>
                    </a:p>
                    <a:p>
                      <a:r>
                        <a:rPr lang="en-GB" baseline="0" dirty="0" smtClean="0"/>
                        <a:t>Offering this holy sacrifice of the Mass and an act of Remembrance </a:t>
                      </a:r>
                    </a:p>
                    <a:p>
                      <a:r>
                        <a:rPr lang="en-GB" baseline="0" dirty="0" smtClean="0"/>
                        <a:t>for all those who have made the ultimate sacrifice.</a:t>
                      </a:r>
                    </a:p>
                    <a:p>
                      <a:r>
                        <a:rPr lang="en-GB" baseline="0" dirty="0" smtClean="0"/>
                        <a:t>As a part of that we commit ourselves to work in penitence and faith </a:t>
                      </a:r>
                    </a:p>
                    <a:p>
                      <a:r>
                        <a:rPr lang="en-GB" baseline="0" dirty="0" smtClean="0"/>
                        <a:t>for reconciliation between the nations,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that all people may, together, live in freedom, justice and peace.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err="1" smtClean="0">
                          <a:ln>
                            <a:noFill/>
                          </a:ln>
                          <a:solidFill>
                            <a:schemeClr val="bg1"/>
                          </a:solidFill>
                          <a:effectLst/>
                          <a:uLnTx/>
                          <a:uFillTx/>
                          <a:latin typeface="+mn-lt"/>
                          <a:ea typeface="+mn-ea"/>
                          <a:cs typeface="+mn-cs"/>
                        </a:rPr>
                        <a:t>Yn</a:t>
                      </a:r>
                      <a:r>
                        <a:rPr kumimoji="0" lang="en-GB" sz="1800" b="1" i="0" u="sng" strike="noStrike" kern="1200" cap="none" spc="0" normalizeH="0" baseline="0" noProof="0" dirty="0" smtClean="0">
                          <a:ln>
                            <a:noFill/>
                          </a:ln>
                          <a:solidFill>
                            <a:schemeClr val="bg1"/>
                          </a:solidFill>
                          <a:effectLst/>
                          <a:uLnTx/>
                          <a:uFillTx/>
                          <a:latin typeface="+mn-lt"/>
                          <a:ea typeface="+mn-ea"/>
                          <a:cs typeface="+mn-cs"/>
                        </a:rPr>
                        <a:t> </a:t>
                      </a:r>
                      <a:r>
                        <a:rPr kumimoji="0" lang="en-GB" sz="1800" b="1" i="0" u="sng" strike="noStrike" kern="1200" cap="none" spc="0" normalizeH="0" baseline="0" noProof="0" dirty="0" err="1" smtClean="0">
                          <a:ln>
                            <a:noFill/>
                          </a:ln>
                          <a:solidFill>
                            <a:schemeClr val="bg1"/>
                          </a:solidFill>
                          <a:effectLst/>
                          <a:uLnTx/>
                          <a:uFillTx/>
                          <a:latin typeface="+mn-lt"/>
                          <a:ea typeface="+mn-ea"/>
                          <a:cs typeface="+mn-cs"/>
                        </a:rPr>
                        <a:t>enw’r</a:t>
                      </a:r>
                      <a:r>
                        <a:rPr kumimoji="0" lang="en-GB" sz="1800" b="1" i="0" u="sng" strike="noStrike" kern="1200" cap="none" spc="0" normalizeH="0" baseline="0" noProof="0" dirty="0" smtClean="0">
                          <a:ln>
                            <a:noFill/>
                          </a:ln>
                          <a:solidFill>
                            <a:schemeClr val="bg1"/>
                          </a:solidFill>
                          <a:effectLst/>
                          <a:uLnTx/>
                          <a:uFillTx/>
                          <a:latin typeface="+mn-lt"/>
                          <a:ea typeface="+mn-ea"/>
                          <a:cs typeface="+mn-cs"/>
                        </a:rPr>
                        <a:t> tad a </a:t>
                      </a:r>
                      <a:r>
                        <a:rPr kumimoji="0" lang="en-GB" sz="1800" b="1" i="0" u="sng" strike="noStrike" kern="1200" cap="none" spc="0" normalizeH="0" baseline="0" noProof="0" dirty="0" err="1" smtClean="0">
                          <a:ln>
                            <a:noFill/>
                          </a:ln>
                          <a:solidFill>
                            <a:schemeClr val="bg1"/>
                          </a:solidFill>
                          <a:effectLst/>
                          <a:uLnTx/>
                          <a:uFillTx/>
                          <a:latin typeface="+mn-lt"/>
                          <a:ea typeface="+mn-ea"/>
                          <a:cs typeface="+mn-cs"/>
                        </a:rPr>
                        <a:t>Mhab</a:t>
                      </a:r>
                      <a:r>
                        <a:rPr kumimoji="0" lang="en-GB" sz="1800" b="1" i="0" u="sng" strike="noStrike" kern="1200" cap="none" spc="0" normalizeH="0" baseline="0" noProof="0" dirty="0" smtClean="0">
                          <a:ln>
                            <a:noFill/>
                          </a:ln>
                          <a:solidFill>
                            <a:schemeClr val="bg1"/>
                          </a:solidFill>
                          <a:effectLst/>
                          <a:uLnTx/>
                          <a:uFillTx/>
                          <a:latin typeface="+mn-lt"/>
                          <a:ea typeface="+mn-ea"/>
                          <a:cs typeface="+mn-cs"/>
                        </a:rPr>
                        <a:t> a </a:t>
                      </a:r>
                      <a:r>
                        <a:rPr kumimoji="0" lang="en-GB" sz="1800" b="1" i="0" u="sng" strike="noStrike" kern="1200" cap="none" spc="0" normalizeH="0" baseline="0" noProof="0" dirty="0" err="1" smtClean="0">
                          <a:ln>
                            <a:noFill/>
                          </a:ln>
                          <a:solidFill>
                            <a:schemeClr val="bg1"/>
                          </a:solidFill>
                          <a:effectLst/>
                          <a:uLnTx/>
                          <a:uFillTx/>
                          <a:latin typeface="+mn-lt"/>
                          <a:ea typeface="+mn-ea"/>
                          <a:cs typeface="+mn-cs"/>
                        </a:rPr>
                        <a:t>Ysbryd</a:t>
                      </a:r>
                      <a:r>
                        <a:rPr kumimoji="0" lang="en-GB" sz="1800" b="1" i="0" u="sng" strike="noStrike" kern="1200" cap="none" spc="0" normalizeH="0" baseline="0" noProof="0" dirty="0" smtClean="0">
                          <a:ln>
                            <a:noFill/>
                          </a:ln>
                          <a:solidFill>
                            <a:schemeClr val="bg1"/>
                          </a:solidFill>
                          <a:effectLst/>
                          <a:uLnTx/>
                          <a:uFillTx/>
                          <a:latin typeface="+mn-lt"/>
                          <a:ea typeface="+mn-ea"/>
                          <a:cs typeface="+mn-cs"/>
                        </a:rPr>
                        <a:t> </a:t>
                      </a:r>
                      <a:r>
                        <a:rPr kumimoji="0" lang="en-GB" sz="1800" b="1" i="0" u="sng" strike="noStrike" kern="1200" cap="none" spc="0" normalizeH="0" baseline="0" noProof="0" dirty="0" err="1" smtClean="0">
                          <a:ln>
                            <a:noFill/>
                          </a:ln>
                          <a:solidFill>
                            <a:schemeClr val="bg1"/>
                          </a:solidFill>
                          <a:effectLst/>
                          <a:uLnTx/>
                          <a:uFillTx/>
                          <a:latin typeface="+mn-lt"/>
                          <a:ea typeface="+mn-ea"/>
                          <a:cs typeface="+mn-cs"/>
                        </a:rPr>
                        <a:t>Glan</a:t>
                      </a:r>
                      <a:endParaRPr kumimoji="0" lang="en-GB" sz="1800" b="1" i="0" u="sng" strike="noStrike" kern="1200" cap="none" spc="0" normalizeH="0" baseline="0" noProof="0" dirty="0" smtClean="0">
                        <a:ln>
                          <a:noFill/>
                        </a:ln>
                        <a:solidFill>
                          <a:schemeClr val="bg1"/>
                        </a:solidFill>
                        <a:effectLst/>
                        <a:uLnTx/>
                        <a:uFillTx/>
                        <a:latin typeface="+mn-lt"/>
                        <a:ea typeface="+mn-ea"/>
                        <a:cs typeface="+mn-cs"/>
                      </a:endParaRPr>
                    </a:p>
                    <a:p>
                      <a:endParaRPr lang="en-GB" baseline="0"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819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275868" y="116656"/>
            <a:ext cx="2268959" cy="2268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54092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703170708"/>
              </p:ext>
            </p:extLst>
          </p:nvPr>
        </p:nvGraphicFramePr>
        <p:xfrm>
          <a:off x="323540" y="2492896"/>
          <a:ext cx="8496943" cy="2682240"/>
        </p:xfrm>
        <a:graphic>
          <a:graphicData uri="http://schemas.openxmlformats.org/drawingml/2006/table">
            <a:tbl>
              <a:tblPr/>
              <a:tblGrid>
                <a:gridCol w="8496943"/>
              </a:tblGrid>
              <a:tr h="1923691">
                <a:tc>
                  <a:txBody>
                    <a:bodyPr/>
                    <a:lstStyle/>
                    <a:p>
                      <a:pPr algn="ctr"/>
                      <a:r>
                        <a:rPr lang="en-GB" sz="4000" b="1" u="sng" baseline="0" dirty="0" smtClean="0">
                          <a:solidFill>
                            <a:srgbClr val="00B0F0"/>
                          </a:solidFill>
                        </a:rPr>
                        <a:t>Gather</a:t>
                      </a:r>
                    </a:p>
                    <a:p>
                      <a:pPr algn="ctr"/>
                      <a:r>
                        <a:rPr lang="en-GB" sz="2800" b="1" u="sng" baseline="0" dirty="0" smtClean="0">
                          <a:solidFill>
                            <a:srgbClr val="00B0F0"/>
                          </a:solidFill>
                        </a:rPr>
                        <a:t>Opening Hymn</a:t>
                      </a:r>
                    </a:p>
                    <a:p>
                      <a:pPr algn="ctr"/>
                      <a:endParaRPr lang="en-GB" sz="2800" b="1" u="sng" baseline="0" dirty="0" smtClean="0">
                        <a:solidFill>
                          <a:srgbClr val="00B0F0"/>
                        </a:solidFill>
                      </a:endParaRPr>
                    </a:p>
                    <a:p>
                      <a:pPr algn="ctr"/>
                      <a:r>
                        <a:rPr lang="en-GB" sz="2800" b="1" u="sng" baseline="0" dirty="0" smtClean="0">
                          <a:solidFill>
                            <a:schemeClr val="bg1"/>
                          </a:solidFill>
                        </a:rPr>
                        <a:t>Let us join together as a faith community to sing this hymn of remembrance, ‘I watch the sunrise ...’</a:t>
                      </a:r>
                    </a:p>
                    <a:p>
                      <a:endParaRPr lang="en-GB" baseline="0"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819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275868" y="116656"/>
            <a:ext cx="2268959" cy="2268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92519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4578" y="218498"/>
            <a:ext cx="7886700" cy="6487102"/>
          </a:xfrm>
        </p:spPr>
        <p:txBody>
          <a:bodyPr>
            <a:normAutofit/>
          </a:bodyPr>
          <a:lstStyle/>
          <a:p>
            <a:pPr marL="0" indent="0">
              <a:buNone/>
            </a:pPr>
            <a:r>
              <a:rPr lang="en-US" sz="3600" dirty="0" smtClean="0"/>
              <a:t>I watch the sunrise lighting the sky,</a:t>
            </a:r>
          </a:p>
          <a:p>
            <a:pPr marL="0" indent="0">
              <a:buNone/>
            </a:pPr>
            <a:r>
              <a:rPr lang="en-US" sz="3600" dirty="0" smtClean="0"/>
              <a:t>Casting its shadows near.</a:t>
            </a:r>
          </a:p>
          <a:p>
            <a:pPr marL="0" indent="0">
              <a:buNone/>
            </a:pPr>
            <a:r>
              <a:rPr lang="en-US" sz="3600" dirty="0" smtClean="0"/>
              <a:t>And on this morning,</a:t>
            </a:r>
          </a:p>
          <a:p>
            <a:pPr marL="0" indent="0">
              <a:buNone/>
            </a:pPr>
            <a:r>
              <a:rPr lang="en-US" sz="3600" dirty="0" smtClean="0"/>
              <a:t>Bright though it be,</a:t>
            </a:r>
          </a:p>
          <a:p>
            <a:pPr marL="0" indent="0">
              <a:buNone/>
            </a:pPr>
            <a:r>
              <a:rPr lang="en-US" sz="3600" dirty="0" smtClean="0"/>
              <a:t>I feel those shadows near me.</a:t>
            </a:r>
          </a:p>
          <a:p>
            <a:pPr marL="0" indent="0">
              <a:buNone/>
            </a:pPr>
            <a:endParaRPr lang="en-US" sz="3600" dirty="0" smtClean="0"/>
          </a:p>
          <a:p>
            <a:pPr marL="0" indent="0">
              <a:buNone/>
            </a:pPr>
            <a:r>
              <a:rPr lang="en-US" sz="3600" dirty="0" smtClean="0"/>
              <a:t>But you are always close to me,</a:t>
            </a:r>
          </a:p>
          <a:p>
            <a:pPr marL="0" indent="0">
              <a:buNone/>
            </a:pPr>
            <a:r>
              <a:rPr lang="en-US" sz="3600" dirty="0" smtClean="0"/>
              <a:t>following all my ways.</a:t>
            </a:r>
          </a:p>
          <a:p>
            <a:pPr marL="0" indent="0">
              <a:buNone/>
            </a:pPr>
            <a:r>
              <a:rPr lang="en-US" sz="3600" dirty="0" smtClean="0"/>
              <a:t>May I be always close to you,</a:t>
            </a:r>
          </a:p>
          <a:p>
            <a:pPr marL="0" indent="0">
              <a:buNone/>
            </a:pPr>
            <a:r>
              <a:rPr lang="en-US" sz="3600" dirty="0" smtClean="0"/>
              <a:t>following all your ways Lord.</a:t>
            </a:r>
          </a:p>
          <a:p>
            <a:pPr marL="0" indent="0">
              <a:buNone/>
            </a:pPr>
            <a:endParaRPr lang="en-US" dirty="0" smtClean="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7372" y="2132856"/>
            <a:ext cx="2664296"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87423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887" y="190789"/>
            <a:ext cx="7886700" cy="6390120"/>
          </a:xfrm>
        </p:spPr>
        <p:txBody>
          <a:bodyPr>
            <a:normAutofit/>
          </a:bodyPr>
          <a:lstStyle/>
          <a:p>
            <a:pPr marL="0" indent="0">
              <a:buNone/>
            </a:pPr>
            <a:r>
              <a:rPr lang="en-US" sz="3600" dirty="0" smtClean="0"/>
              <a:t>I watch the sunlight shine through the clouds,</a:t>
            </a:r>
          </a:p>
          <a:p>
            <a:pPr marL="0" indent="0">
              <a:buNone/>
            </a:pPr>
            <a:r>
              <a:rPr lang="en-US" sz="3600" dirty="0" smtClean="0"/>
              <a:t>Warming the earth below.</a:t>
            </a:r>
          </a:p>
          <a:p>
            <a:pPr marL="0" indent="0">
              <a:buNone/>
            </a:pPr>
            <a:r>
              <a:rPr lang="en-US" sz="3600" dirty="0" smtClean="0"/>
              <a:t>And at the midday life seems to say,</a:t>
            </a:r>
          </a:p>
          <a:p>
            <a:pPr marL="0" indent="0">
              <a:buNone/>
            </a:pPr>
            <a:r>
              <a:rPr lang="en-US" sz="3600" dirty="0" smtClean="0"/>
              <a:t>I feel your brightness near me.</a:t>
            </a:r>
          </a:p>
          <a:p>
            <a:pPr marL="0" indent="0">
              <a:buNone/>
            </a:pPr>
            <a:endParaRPr lang="en-US" sz="3600" dirty="0" smtClean="0"/>
          </a:p>
          <a:p>
            <a:pPr marL="0" indent="0">
              <a:buNone/>
            </a:pPr>
            <a:r>
              <a:rPr lang="en-US" sz="3600" dirty="0" smtClean="0"/>
              <a:t>For you are always close to me,</a:t>
            </a:r>
          </a:p>
          <a:p>
            <a:pPr marL="0" indent="0">
              <a:buNone/>
            </a:pPr>
            <a:r>
              <a:rPr lang="en-US" sz="3600" dirty="0" smtClean="0"/>
              <a:t>following all my ways.</a:t>
            </a:r>
          </a:p>
          <a:p>
            <a:pPr marL="0" indent="0">
              <a:buNone/>
            </a:pPr>
            <a:r>
              <a:rPr lang="en-US" sz="3600" dirty="0" smtClean="0"/>
              <a:t>May I be always close to you,</a:t>
            </a:r>
          </a:p>
          <a:p>
            <a:pPr marL="0" indent="0">
              <a:buNone/>
            </a:pPr>
            <a:r>
              <a:rPr lang="en-US" sz="3600" dirty="0" smtClean="0"/>
              <a:t>following all your ways Lord.</a:t>
            </a:r>
          </a:p>
          <a:p>
            <a:pPr marL="0" indent="0">
              <a:buNone/>
            </a:pPr>
            <a:endParaRPr lang="en-US" dirty="0" smtClean="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365104"/>
            <a:ext cx="3139989" cy="2093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7747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8324" y="138545"/>
            <a:ext cx="8899814" cy="6719455"/>
          </a:xfrm>
        </p:spPr>
        <p:txBody>
          <a:bodyPr>
            <a:normAutofit/>
          </a:bodyPr>
          <a:lstStyle/>
          <a:p>
            <a:pPr marL="0" indent="0">
              <a:buNone/>
            </a:pPr>
            <a:r>
              <a:rPr lang="en-US" sz="3600" dirty="0" smtClean="0"/>
              <a:t>I watch the sunset, fading away,</a:t>
            </a:r>
          </a:p>
          <a:p>
            <a:pPr marL="0" indent="0">
              <a:buNone/>
            </a:pPr>
            <a:r>
              <a:rPr lang="en-US" sz="3600" dirty="0" smtClean="0"/>
              <a:t>Lighting the clouds and sea.</a:t>
            </a:r>
          </a:p>
          <a:p>
            <a:pPr marL="0" indent="0">
              <a:buNone/>
            </a:pPr>
            <a:r>
              <a:rPr lang="en-US" sz="3600" dirty="0" smtClean="0"/>
              <a:t>And as the evening, closes its eyes,</a:t>
            </a:r>
          </a:p>
          <a:p>
            <a:pPr marL="0" indent="0">
              <a:buNone/>
            </a:pPr>
            <a:r>
              <a:rPr lang="en-US" sz="3600" dirty="0" smtClean="0"/>
              <a:t>I feel your presence near me.</a:t>
            </a:r>
          </a:p>
          <a:p>
            <a:pPr marL="0" indent="0">
              <a:buNone/>
            </a:pPr>
            <a:endParaRPr lang="en-US" sz="3600" dirty="0" smtClean="0"/>
          </a:p>
          <a:p>
            <a:pPr marL="0" indent="0">
              <a:buNone/>
            </a:pPr>
            <a:r>
              <a:rPr lang="en-US" sz="3600" dirty="0" smtClean="0"/>
              <a:t>Yes, you are always close to me</a:t>
            </a:r>
          </a:p>
          <a:p>
            <a:pPr marL="0" indent="0">
              <a:buNone/>
            </a:pPr>
            <a:r>
              <a:rPr lang="en-US" sz="3600" dirty="0" smtClean="0"/>
              <a:t>following all my ways.</a:t>
            </a:r>
          </a:p>
          <a:p>
            <a:pPr marL="0" indent="0">
              <a:buNone/>
            </a:pPr>
            <a:r>
              <a:rPr lang="en-US" sz="3600" dirty="0" smtClean="0"/>
              <a:t>May I be always close to you,</a:t>
            </a:r>
          </a:p>
          <a:p>
            <a:pPr marL="0" indent="0">
              <a:buNone/>
            </a:pPr>
            <a:r>
              <a:rPr lang="en-US" sz="3600" dirty="0" smtClean="0"/>
              <a:t>following all your ways Lord.</a:t>
            </a:r>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5042" y="3861048"/>
            <a:ext cx="3364975"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35978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794285839"/>
              </p:ext>
            </p:extLst>
          </p:nvPr>
        </p:nvGraphicFramePr>
        <p:xfrm>
          <a:off x="179512" y="332656"/>
          <a:ext cx="8496943" cy="5913120"/>
        </p:xfrm>
        <a:graphic>
          <a:graphicData uri="http://schemas.openxmlformats.org/drawingml/2006/table">
            <a:tbl>
              <a:tblPr/>
              <a:tblGrid>
                <a:gridCol w="8496943"/>
              </a:tblGrid>
              <a:tr h="1923691">
                <a:tc>
                  <a:txBody>
                    <a:bodyPr/>
                    <a:lstStyle/>
                    <a:p>
                      <a:pPr algn="ctr"/>
                      <a:r>
                        <a:rPr lang="en-GB" sz="4000" b="1" u="sng" baseline="0" dirty="0" smtClean="0">
                          <a:solidFill>
                            <a:srgbClr val="00B0F0"/>
                          </a:solidFill>
                        </a:rPr>
                        <a:t>The Word of God – The First Reading</a:t>
                      </a:r>
                    </a:p>
                    <a:p>
                      <a:r>
                        <a:rPr lang="en-GB" baseline="0" dirty="0" smtClean="0"/>
                        <a:t> </a:t>
                      </a:r>
                    </a:p>
                    <a:p>
                      <a:r>
                        <a:rPr lang="en-GB" b="1" u="sng" baseline="0" dirty="0" smtClean="0">
                          <a:solidFill>
                            <a:schemeClr val="bg1"/>
                          </a:solidFill>
                        </a:rPr>
                        <a:t>Vernon: </a:t>
                      </a:r>
                      <a:r>
                        <a:rPr lang="en-GB" baseline="0" dirty="0" smtClean="0"/>
                        <a:t>Hear these words from the New Testament to help us understand why we are called to remembrance by Christ.</a:t>
                      </a: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err="1" smtClean="0">
                          <a:ln>
                            <a:noFill/>
                          </a:ln>
                          <a:solidFill>
                            <a:schemeClr val="bg1"/>
                          </a:solidFill>
                          <a:effectLst/>
                          <a:uLnTx/>
                          <a:uFillTx/>
                          <a:latin typeface="+mn-lt"/>
                          <a:ea typeface="+mn-ea"/>
                          <a:cs typeface="+mn-cs"/>
                        </a:rPr>
                        <a:t>Machan</a:t>
                      </a:r>
                      <a:r>
                        <a:rPr kumimoji="0" lang="en-GB" sz="1800" b="1" i="0" u="sng" strike="noStrike" kern="1200" cap="none" spc="0" normalizeH="0" baseline="0" noProof="0" dirty="0" smtClean="0">
                          <a:ln>
                            <a:noFill/>
                          </a:ln>
                          <a:solidFill>
                            <a:schemeClr val="bg1"/>
                          </a:solidFill>
                          <a:effectLst/>
                          <a:uLnTx/>
                          <a:uFillTx/>
                          <a:latin typeface="+mn-lt"/>
                          <a:ea typeface="+mn-ea"/>
                          <a:cs typeface="+mn-cs"/>
                        </a:rPr>
                        <a:t> and Sarah Rose: </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A reading from the </a:t>
                      </a:r>
                      <a:r>
                        <a:rPr kumimoji="0" lang="en-GB" sz="1800" b="0" i="0" u="none" strike="noStrike" kern="1200" cap="none" spc="0" normalizeH="0" baseline="0" noProof="0" dirty="0" err="1" smtClean="0">
                          <a:ln>
                            <a:noFill/>
                          </a:ln>
                          <a:solidFill>
                            <a:prstClr val="black"/>
                          </a:solidFill>
                          <a:effectLst/>
                          <a:uLnTx/>
                          <a:uFillTx/>
                          <a:latin typeface="+mn-lt"/>
                          <a:ea typeface="+mn-ea"/>
                          <a:cs typeface="+mn-cs"/>
                        </a:rPr>
                        <a:t>the</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 Gospel of John:</a:t>
                      </a:r>
                      <a:endParaRPr lang="en-GB" baseline="0" dirty="0" smtClean="0"/>
                    </a:p>
                    <a:p>
                      <a:r>
                        <a:rPr lang="en-GB" baseline="0" dirty="0" smtClean="0"/>
                        <a:t>Peace I leave with you; my peace I give to you. </a:t>
                      </a:r>
                    </a:p>
                    <a:p>
                      <a:r>
                        <a:rPr lang="en-GB" baseline="0" dirty="0" smtClean="0"/>
                        <a:t>I do not give to you as the world gives. </a:t>
                      </a:r>
                    </a:p>
                    <a:p>
                      <a:r>
                        <a:rPr lang="en-GB" baseline="0" dirty="0" smtClean="0"/>
                        <a:t>Do not let your hearts be troubled, and do not let them be afraid. </a:t>
                      </a:r>
                    </a:p>
                    <a:p>
                      <a:r>
                        <a:rPr lang="en-GB" b="1" u="sng" baseline="0" dirty="0" smtClean="0">
                          <a:solidFill>
                            <a:schemeClr val="bg1"/>
                          </a:solidFill>
                        </a:rPr>
                        <a:t>Charlie and </a:t>
                      </a:r>
                      <a:r>
                        <a:rPr lang="en-GB" b="1" u="sng" baseline="0" dirty="0" err="1" smtClean="0">
                          <a:solidFill>
                            <a:schemeClr val="bg1"/>
                          </a:solidFill>
                        </a:rPr>
                        <a:t>Mahin</a:t>
                      </a:r>
                      <a:endParaRPr lang="en-GB" baseline="0" dirty="0" smtClean="0"/>
                    </a:p>
                    <a:p>
                      <a:r>
                        <a:rPr lang="en-GB" baseline="0" dirty="0" smtClean="0"/>
                        <a:t>The wisdom from above is first pure, then peaceable, gentle, willing </a:t>
                      </a:r>
                    </a:p>
                    <a:p>
                      <a:r>
                        <a:rPr lang="en-GB" baseline="0" dirty="0" smtClean="0"/>
                        <a:t>to yield, full of mercy and good fruits, without a trace of partiality or </a:t>
                      </a:r>
                    </a:p>
                    <a:p>
                      <a:r>
                        <a:rPr lang="en-GB" baseline="0" dirty="0" smtClean="0"/>
                        <a:t>hypocrisy. And a harvest of righteousness is sown in peace for those </a:t>
                      </a:r>
                    </a:p>
                    <a:p>
                      <a:r>
                        <a:rPr lang="en-GB" baseline="0" dirty="0" smtClean="0"/>
                        <a:t>who make peace. </a:t>
                      </a:r>
                    </a:p>
                    <a:p>
                      <a:r>
                        <a:rPr lang="en-GB" b="1" u="sng" baseline="0" dirty="0" err="1" smtClean="0">
                          <a:solidFill>
                            <a:schemeClr val="bg1"/>
                          </a:solidFill>
                        </a:rPr>
                        <a:t>Sacchin</a:t>
                      </a:r>
                      <a:r>
                        <a:rPr lang="en-GB" b="1" u="sng" baseline="0" dirty="0" smtClean="0">
                          <a:solidFill>
                            <a:schemeClr val="bg1"/>
                          </a:solidFill>
                        </a:rPr>
                        <a:t> and </a:t>
                      </a:r>
                      <a:r>
                        <a:rPr lang="en-GB" b="1" u="sng" baseline="0" dirty="0" err="1" smtClean="0">
                          <a:solidFill>
                            <a:schemeClr val="bg1"/>
                          </a:solidFill>
                        </a:rPr>
                        <a:t>Aron</a:t>
                      </a:r>
                      <a:endParaRPr lang="en-GB" b="1" u="sng" baseline="0" dirty="0" smtClean="0">
                        <a:solidFill>
                          <a:schemeClr val="bg1"/>
                        </a:solidFill>
                      </a:endParaRPr>
                    </a:p>
                    <a:p>
                      <a:r>
                        <a:rPr lang="en-GB" baseline="0" dirty="0" smtClean="0"/>
                        <a:t>This is the message we have heard from him and proclaim to you, that </a:t>
                      </a:r>
                    </a:p>
                    <a:p>
                      <a:r>
                        <a:rPr lang="en-GB" baseline="0" dirty="0" smtClean="0"/>
                        <a:t>God is light and in him there is no darkness at all. </a:t>
                      </a:r>
                    </a:p>
                    <a:p>
                      <a:r>
                        <a:rPr lang="en-GB" baseline="0" dirty="0" smtClean="0"/>
                        <a:t>1 John 1:5 </a:t>
                      </a:r>
                    </a:p>
                    <a:p>
                      <a:r>
                        <a:rPr lang="en-GB" b="1" u="sng" baseline="0" dirty="0" smtClean="0">
                          <a:solidFill>
                            <a:schemeClr val="bg1"/>
                          </a:solidFill>
                        </a:rPr>
                        <a:t>Pause</a:t>
                      </a:r>
                    </a:p>
                    <a:p>
                      <a:r>
                        <a:rPr lang="en-GB" baseline="0" dirty="0" smtClean="0"/>
                        <a:t>The word of the Lord, </a:t>
                      </a:r>
                    </a:p>
                    <a:p>
                      <a:r>
                        <a:rPr lang="en-GB" b="1" u="sng" baseline="0" dirty="0" smtClean="0">
                          <a:solidFill>
                            <a:schemeClr val="bg1"/>
                          </a:solidFill>
                        </a:rPr>
                        <a:t>All: </a:t>
                      </a:r>
                      <a:r>
                        <a:rPr lang="en-GB" baseline="0" dirty="0" smtClean="0"/>
                        <a:t>Thanks be to God </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1844824"/>
            <a:ext cx="1543521"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48479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97331011"/>
              </p:ext>
            </p:extLst>
          </p:nvPr>
        </p:nvGraphicFramePr>
        <p:xfrm>
          <a:off x="179512" y="332656"/>
          <a:ext cx="8496943" cy="4907280"/>
        </p:xfrm>
        <a:graphic>
          <a:graphicData uri="http://schemas.openxmlformats.org/drawingml/2006/table">
            <a:tbl>
              <a:tblPr/>
              <a:tblGrid>
                <a:gridCol w="8496943"/>
              </a:tblGrid>
              <a:tr h="1923691">
                <a:tc>
                  <a:txBody>
                    <a:bodyPr/>
                    <a:lstStyle/>
                    <a:p>
                      <a:pPr algn="ctr"/>
                      <a:r>
                        <a:rPr lang="en-GB" sz="3200" b="1" u="sng" baseline="0" dirty="0" smtClean="0">
                          <a:solidFill>
                            <a:srgbClr val="00B0F0"/>
                          </a:solidFill>
                        </a:rPr>
                        <a:t>The Word of God</a:t>
                      </a:r>
                    </a:p>
                    <a:p>
                      <a:pPr algn="ctr"/>
                      <a:r>
                        <a:rPr lang="en-GB" sz="3200" b="1" u="sng" baseline="0" dirty="0" smtClean="0">
                          <a:solidFill>
                            <a:srgbClr val="00B0F0"/>
                          </a:solidFill>
                        </a:rPr>
                        <a:t>The Responsorial Psalm</a:t>
                      </a:r>
                    </a:p>
                    <a:p>
                      <a:r>
                        <a:rPr lang="en-GB" baseline="0" dirty="0" smtClean="0"/>
                        <a:t> </a:t>
                      </a:r>
                    </a:p>
                    <a:p>
                      <a:r>
                        <a:rPr lang="en-GB" b="1" u="sng" baseline="0" dirty="0" smtClean="0">
                          <a:solidFill>
                            <a:schemeClr val="bg1"/>
                          </a:solidFill>
                        </a:rPr>
                        <a:t>Leo: </a:t>
                      </a:r>
                      <a:r>
                        <a:rPr lang="en-GB" b="0" u="none" baseline="0" dirty="0" smtClean="0">
                          <a:solidFill>
                            <a:schemeClr val="tx1"/>
                          </a:solidFill>
                        </a:rPr>
                        <a:t>The response is, I will walk in the presence of the Lord in the land of the living.</a:t>
                      </a:r>
                    </a:p>
                    <a:p>
                      <a:endParaRPr lang="en-GB" baseline="0" dirty="0" smtClean="0"/>
                    </a:p>
                    <a:p>
                      <a:r>
                        <a:rPr lang="en-GB" b="1" u="sng" baseline="0" dirty="0" smtClean="0">
                          <a:solidFill>
                            <a:schemeClr val="bg1"/>
                          </a:solidFill>
                        </a:rPr>
                        <a:t>All: </a:t>
                      </a:r>
                      <a:r>
                        <a:rPr lang="en-GB" baseline="0" dirty="0" smtClean="0"/>
                        <a:t>I will walk in the presence of the Lord in the land of the living.</a:t>
                      </a:r>
                    </a:p>
                    <a:p>
                      <a:endParaRPr lang="en-GB" baseline="0" dirty="0" smtClean="0"/>
                    </a:p>
                    <a:p>
                      <a:r>
                        <a:rPr lang="en-GB" baseline="0" dirty="0" smtClean="0"/>
                        <a:t> </a:t>
                      </a:r>
                      <a:r>
                        <a:rPr lang="en-GB" b="1" u="sng" baseline="0" dirty="0" smtClean="0">
                          <a:solidFill>
                            <a:schemeClr val="bg1"/>
                          </a:solidFill>
                        </a:rPr>
                        <a:t>Patrick: </a:t>
                      </a:r>
                      <a:r>
                        <a:rPr lang="en-GB" baseline="0" dirty="0" smtClean="0"/>
                        <a:t>Gracious is the Lord and just;</a:t>
                      </a:r>
                    </a:p>
                    <a:p>
                      <a:r>
                        <a:rPr lang="en-GB" baseline="0" dirty="0" smtClean="0"/>
                        <a:t>Yes, our God is merciful.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I will walk in the presence of the Lord in the land of the living.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prstClr val="white"/>
                          </a:solidFill>
                          <a:effectLst/>
                          <a:uLnTx/>
                          <a:uFillTx/>
                          <a:latin typeface="+mn-lt"/>
                          <a:ea typeface="+mn-ea"/>
                          <a:cs typeface="+mn-cs"/>
                        </a:rPr>
                        <a:t> All: </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I will walk in the presence of the Lord in the land of the living.</a:t>
                      </a:r>
                    </a:p>
                    <a:p>
                      <a:endParaRPr lang="en-GB" baseline="0" dirty="0" smtClean="0"/>
                    </a:p>
                    <a:p>
                      <a:r>
                        <a:rPr lang="en-GB" b="1" u="sng" baseline="0" dirty="0" err="1" smtClean="0">
                          <a:solidFill>
                            <a:schemeClr val="bg1"/>
                          </a:solidFill>
                        </a:rPr>
                        <a:t>Kaeban</a:t>
                      </a:r>
                      <a:r>
                        <a:rPr lang="en-GB" b="1" u="sng" baseline="0" dirty="0" smtClean="0">
                          <a:solidFill>
                            <a:schemeClr val="bg1"/>
                          </a:solidFill>
                        </a:rPr>
                        <a:t>: </a:t>
                      </a:r>
                      <a:r>
                        <a:rPr lang="en-GB" baseline="0" dirty="0" smtClean="0"/>
                        <a:t>The Lord keeps the little ones;</a:t>
                      </a:r>
                    </a:p>
                    <a:p>
                      <a:r>
                        <a:rPr lang="en-GB" baseline="0" dirty="0" smtClean="0"/>
                        <a:t>I was brought low and God saved me.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prstClr val="white"/>
                          </a:solidFill>
                          <a:effectLst/>
                          <a:uLnTx/>
                          <a:uFillTx/>
                          <a:latin typeface="+mn-lt"/>
                          <a:ea typeface="+mn-ea"/>
                          <a:cs typeface="+mn-cs"/>
                        </a:rPr>
                        <a:t>All: </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I will walk in the presence of the Lord in the land of the living.</a:t>
                      </a:r>
                    </a:p>
                    <a:p>
                      <a:endParaRPr lang="en-GB" baseline="0"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2204864"/>
            <a:ext cx="2206327"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604650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239132385"/>
              </p:ext>
            </p:extLst>
          </p:nvPr>
        </p:nvGraphicFramePr>
        <p:xfrm>
          <a:off x="179512" y="332656"/>
          <a:ext cx="8496943" cy="4632960"/>
        </p:xfrm>
        <a:graphic>
          <a:graphicData uri="http://schemas.openxmlformats.org/drawingml/2006/table">
            <a:tbl>
              <a:tblPr/>
              <a:tblGrid>
                <a:gridCol w="8496943"/>
              </a:tblGrid>
              <a:tr h="1923691">
                <a:tc>
                  <a:txBody>
                    <a:bodyPr/>
                    <a:lstStyle/>
                    <a:p>
                      <a:pPr algn="ctr"/>
                      <a:r>
                        <a:rPr lang="en-GB" sz="3200" b="1" u="sng" baseline="0" dirty="0" smtClean="0">
                          <a:solidFill>
                            <a:srgbClr val="00B0F0"/>
                          </a:solidFill>
                        </a:rPr>
                        <a:t>The Word of God</a:t>
                      </a:r>
                    </a:p>
                    <a:p>
                      <a:pPr algn="ctr"/>
                      <a:r>
                        <a:rPr lang="en-GB" sz="3200" b="1" u="sng" baseline="0" dirty="0" smtClean="0">
                          <a:solidFill>
                            <a:srgbClr val="00B0F0"/>
                          </a:solidFill>
                        </a:rPr>
                        <a:t>The Responsorial Psalm</a:t>
                      </a:r>
                    </a:p>
                    <a:p>
                      <a:r>
                        <a:rPr lang="en-GB" baseline="0" dirty="0" smtClean="0"/>
                        <a:t> </a:t>
                      </a:r>
                    </a:p>
                    <a:p>
                      <a:r>
                        <a:rPr lang="en-GB" baseline="0" dirty="0" smtClean="0">
                          <a:solidFill>
                            <a:schemeClr val="bg1"/>
                          </a:solidFill>
                        </a:rPr>
                        <a:t>T</a:t>
                      </a:r>
                      <a:r>
                        <a:rPr lang="en-GB" b="1" u="sng" baseline="0" dirty="0" smtClean="0">
                          <a:solidFill>
                            <a:schemeClr val="bg1"/>
                          </a:solidFill>
                        </a:rPr>
                        <a:t>aylor </a:t>
                      </a:r>
                      <a:r>
                        <a:rPr lang="en-GB" baseline="0" dirty="0" smtClean="0"/>
                        <a:t>I believed, even when I said,</a:t>
                      </a:r>
                    </a:p>
                    <a:p>
                      <a:r>
                        <a:rPr lang="en-GB" baseline="0" dirty="0" smtClean="0"/>
                        <a:t>“I am greatly afflicted”;</a:t>
                      </a:r>
                    </a:p>
                    <a:p>
                      <a:r>
                        <a:rPr lang="en-GB" baseline="0" dirty="0" smtClean="0"/>
                        <a:t>I said in my alarm,</a:t>
                      </a:r>
                    </a:p>
                    <a:p>
                      <a:r>
                        <a:rPr lang="en-GB" baseline="0" dirty="0" smtClean="0"/>
                        <a:t>“No man is dependable”.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prstClr val="white"/>
                          </a:solidFill>
                          <a:effectLst/>
                          <a:uLnTx/>
                          <a:uFillTx/>
                          <a:latin typeface="+mn-lt"/>
                          <a:ea typeface="+mn-ea"/>
                          <a:cs typeface="+mn-cs"/>
                        </a:rPr>
                        <a:t>All: </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I will walk in the presence of the Lord in the land of the living.</a:t>
                      </a:r>
                    </a:p>
                    <a:p>
                      <a:endParaRPr lang="en-GB" baseline="0" dirty="0" smtClean="0"/>
                    </a:p>
                    <a:p>
                      <a:r>
                        <a:rPr lang="en-GB" b="1" u="sng" baseline="0" dirty="0" smtClean="0">
                          <a:solidFill>
                            <a:schemeClr val="bg1"/>
                          </a:solidFill>
                        </a:rPr>
                        <a:t>Francisco</a:t>
                      </a:r>
                      <a:r>
                        <a:rPr lang="en-GB" baseline="0" dirty="0" smtClean="0"/>
                        <a:t>:  Precious in the eyes of the Lord</a:t>
                      </a:r>
                    </a:p>
                    <a:p>
                      <a:r>
                        <a:rPr lang="en-GB" baseline="0" dirty="0" smtClean="0"/>
                        <a:t>Is the death of his faithful ones.</a:t>
                      </a:r>
                    </a:p>
                    <a:p>
                      <a:r>
                        <a:rPr lang="en-GB" baseline="0" dirty="0" smtClean="0"/>
                        <a:t>O Lord, I am your servant,</a:t>
                      </a:r>
                    </a:p>
                    <a:p>
                      <a:r>
                        <a:rPr lang="en-GB" baseline="0" dirty="0" smtClean="0"/>
                        <a:t>You have loosed my bonds.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prstClr val="white"/>
                          </a:solidFill>
                          <a:effectLst/>
                          <a:uLnTx/>
                          <a:uFillTx/>
                          <a:latin typeface="+mn-lt"/>
                          <a:ea typeface="+mn-ea"/>
                          <a:cs typeface="+mn-cs"/>
                        </a:rPr>
                        <a:t>All: </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I will walk in the presence of the Lord in the land of the living.</a:t>
                      </a:r>
                    </a:p>
                    <a:p>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extLst>
      <p:ext uri="{BB962C8B-B14F-4D97-AF65-F5344CB8AC3E}">
        <p14:creationId xmlns:p14="http://schemas.microsoft.com/office/powerpoint/2010/main" val="11672757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255418008"/>
              </p:ext>
            </p:extLst>
          </p:nvPr>
        </p:nvGraphicFramePr>
        <p:xfrm>
          <a:off x="179512" y="332656"/>
          <a:ext cx="8496943" cy="5832648"/>
        </p:xfrm>
        <a:graphic>
          <a:graphicData uri="http://schemas.openxmlformats.org/drawingml/2006/table">
            <a:tbl>
              <a:tblPr/>
              <a:tblGrid>
                <a:gridCol w="8496943"/>
              </a:tblGrid>
              <a:tr h="5832648">
                <a:tc>
                  <a:txBody>
                    <a:bodyPr/>
                    <a:lstStyle/>
                    <a:p>
                      <a:pPr algn="ctr"/>
                      <a:r>
                        <a:rPr lang="en-GB" sz="3200" b="1" u="sng" baseline="0" dirty="0" smtClean="0">
                          <a:solidFill>
                            <a:srgbClr val="00B0F0"/>
                          </a:solidFill>
                        </a:rPr>
                        <a:t>The Word of God</a:t>
                      </a:r>
                    </a:p>
                    <a:p>
                      <a:pPr algn="ctr"/>
                      <a:r>
                        <a:rPr lang="en-GB" sz="3200" b="1" u="sng" baseline="0" dirty="0" smtClean="0">
                          <a:solidFill>
                            <a:srgbClr val="00B0F0"/>
                          </a:solidFill>
                        </a:rPr>
                        <a:t>Gospel Acclamation</a:t>
                      </a:r>
                    </a:p>
                    <a:p>
                      <a:r>
                        <a:rPr lang="en-GB" b="1" u="sng" baseline="0" dirty="0" smtClean="0">
                          <a:solidFill>
                            <a:schemeClr val="bg1"/>
                          </a:solidFill>
                        </a:rPr>
                        <a:t> Bella</a:t>
                      </a:r>
                      <a:r>
                        <a:rPr lang="en-GB" b="1" u="sng" baseline="0" dirty="0" smtClean="0"/>
                        <a:t>: </a:t>
                      </a:r>
                      <a:r>
                        <a:rPr lang="en-GB" baseline="0" dirty="0" smtClean="0"/>
                        <a:t>The Lord be with you</a:t>
                      </a:r>
                    </a:p>
                    <a:p>
                      <a:r>
                        <a:rPr kumimoji="0" lang="en-GB" sz="1800" b="1" i="0" u="sng" strike="noStrike" kern="1200" cap="none" spc="0" normalizeH="0" baseline="0" noProof="0" dirty="0" smtClean="0">
                          <a:ln>
                            <a:noFill/>
                          </a:ln>
                          <a:solidFill>
                            <a:schemeClr val="bg1"/>
                          </a:solidFill>
                          <a:effectLst/>
                          <a:uLnTx/>
                          <a:uFillTx/>
                          <a:latin typeface="+mn-lt"/>
                          <a:ea typeface="+mn-ea"/>
                          <a:cs typeface="+mn-cs"/>
                        </a:rPr>
                        <a:t>All </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and with your Spirit</a:t>
                      </a:r>
                    </a:p>
                    <a:p>
                      <a:r>
                        <a:rPr kumimoji="0" lang="en-GB" sz="1800" b="1" i="0" u="sng" strike="noStrike" kern="1200" cap="none" spc="0" normalizeH="0" baseline="0" noProof="0" dirty="0" smtClean="0">
                          <a:ln>
                            <a:noFill/>
                          </a:ln>
                          <a:solidFill>
                            <a:schemeClr val="bg1"/>
                          </a:solidFill>
                          <a:effectLst/>
                          <a:uLnTx/>
                          <a:uFillTx/>
                          <a:latin typeface="+mn-lt"/>
                          <a:ea typeface="+mn-ea"/>
                          <a:cs typeface="+mn-cs"/>
                        </a:rPr>
                        <a:t>Bella</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 A reading from the Holy Gospel according to Matthew</a:t>
                      </a:r>
                    </a:p>
                    <a:p>
                      <a:r>
                        <a:rPr kumimoji="0" lang="en-GB" sz="1800" b="1" i="0" u="sng" strike="noStrike" kern="1200" cap="none" spc="0" normalizeH="0" baseline="0" noProof="0" dirty="0" smtClean="0">
                          <a:ln>
                            <a:noFill/>
                          </a:ln>
                          <a:solidFill>
                            <a:schemeClr val="bg1"/>
                          </a:solidFill>
                          <a:effectLst/>
                          <a:uLnTx/>
                          <a:uFillTx/>
                          <a:latin typeface="+mn-lt"/>
                          <a:ea typeface="+mn-ea"/>
                          <a:cs typeface="+mn-cs"/>
                        </a:rPr>
                        <a:t>All: </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Glory to you o Lord. (Cross, forehead, mouth and heart)</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43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1760" y="2577371"/>
            <a:ext cx="3617640" cy="34299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470211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817706981"/>
              </p:ext>
            </p:extLst>
          </p:nvPr>
        </p:nvGraphicFramePr>
        <p:xfrm>
          <a:off x="179512" y="332656"/>
          <a:ext cx="8496943" cy="5832648"/>
        </p:xfrm>
        <a:graphic>
          <a:graphicData uri="http://schemas.openxmlformats.org/drawingml/2006/table">
            <a:tbl>
              <a:tblPr/>
              <a:tblGrid>
                <a:gridCol w="8496943"/>
              </a:tblGrid>
              <a:tr h="5832648">
                <a:tc>
                  <a:txBody>
                    <a:bodyPr/>
                    <a:lstStyle/>
                    <a:p>
                      <a:pPr algn="ctr"/>
                      <a:r>
                        <a:rPr lang="en-GB" sz="3200" b="1" u="sng" baseline="0" dirty="0" smtClean="0">
                          <a:solidFill>
                            <a:srgbClr val="00B0F0"/>
                          </a:solidFill>
                        </a:rPr>
                        <a:t>The Word of God</a:t>
                      </a:r>
                    </a:p>
                    <a:p>
                      <a:pPr algn="ctr"/>
                      <a:r>
                        <a:rPr lang="en-GB" sz="3200" b="1" u="sng" baseline="0" dirty="0" smtClean="0">
                          <a:solidFill>
                            <a:srgbClr val="00B0F0"/>
                          </a:solidFill>
                        </a:rPr>
                        <a:t>Gospel Reading</a:t>
                      </a:r>
                    </a:p>
                    <a:p>
                      <a:r>
                        <a:rPr lang="en-GB" b="1" u="sng" baseline="0" dirty="0" smtClean="0">
                          <a:solidFill>
                            <a:schemeClr val="bg1"/>
                          </a:solidFill>
                        </a:rPr>
                        <a:t> </a:t>
                      </a:r>
                      <a:endParaRPr lang="en-GB" b="1" u="sng" baseline="0" dirty="0" smtClean="0"/>
                    </a:p>
                    <a:p>
                      <a:endParaRPr lang="en-GB" b="1" u="sng" baseline="0" dirty="0" smtClean="0"/>
                    </a:p>
                    <a:p>
                      <a:r>
                        <a:rPr lang="en-GB" b="1" u="sng" baseline="0" dirty="0" smtClean="0">
                          <a:solidFill>
                            <a:schemeClr val="bg1"/>
                          </a:solidFill>
                        </a:rPr>
                        <a:t>Bernice</a:t>
                      </a:r>
                      <a:r>
                        <a:rPr lang="en-GB" b="1" u="sng" baseline="0" dirty="0" smtClean="0"/>
                        <a:t>: </a:t>
                      </a:r>
                      <a:r>
                        <a:rPr lang="en-GB" dirty="0" smtClean="0"/>
                        <a:t>When Jesus saw the crowds, he went up the mountain, and after he sat down his disciples came to him. Then he began to speak, and taught them, saying: "Blessed are the poor in spirit, for theirs is the kingdom of heaven. </a:t>
                      </a:r>
                    </a:p>
                    <a:p>
                      <a:endParaRPr lang="en-GB" dirty="0" smtClean="0"/>
                    </a:p>
                    <a:p>
                      <a:r>
                        <a:rPr lang="en-GB" b="1" u="sng" dirty="0" smtClean="0">
                          <a:solidFill>
                            <a:schemeClr val="bg1"/>
                          </a:solidFill>
                        </a:rPr>
                        <a:t>T: </a:t>
                      </a:r>
                      <a:r>
                        <a:rPr lang="en-GB" dirty="0" smtClean="0"/>
                        <a:t>"Blessed are those who mourn, for they will be comforted. "Blessed are the meek, for they will inherit the earth. </a:t>
                      </a:r>
                    </a:p>
                    <a:p>
                      <a:endParaRPr lang="en-GB" dirty="0" smtClean="0"/>
                    </a:p>
                    <a:p>
                      <a:r>
                        <a:rPr lang="en-GB" b="1" u="sng" dirty="0" err="1" smtClean="0">
                          <a:solidFill>
                            <a:schemeClr val="bg1"/>
                          </a:solidFill>
                        </a:rPr>
                        <a:t>Phoebe</a:t>
                      </a:r>
                      <a:r>
                        <a:rPr lang="en-GB" dirty="0" err="1" smtClean="0">
                          <a:solidFill>
                            <a:schemeClr val="bg1"/>
                          </a:solidFill>
                        </a:rPr>
                        <a:t>:"</a:t>
                      </a:r>
                      <a:r>
                        <a:rPr lang="en-GB" dirty="0" err="1" smtClean="0"/>
                        <a:t>Blessed</a:t>
                      </a:r>
                      <a:r>
                        <a:rPr lang="en-GB" dirty="0" smtClean="0"/>
                        <a:t> are those who hunger and thirst for righteousness, for they will be filled.</a:t>
                      </a:r>
                    </a:p>
                    <a:p>
                      <a:endParaRPr lang="en-GB" dirty="0" smtClean="0"/>
                    </a:p>
                    <a:p>
                      <a:r>
                        <a:rPr lang="en-GB" dirty="0" err="1" smtClean="0">
                          <a:solidFill>
                            <a:schemeClr val="bg1"/>
                          </a:solidFill>
                        </a:rPr>
                        <a:t>Richa</a:t>
                      </a:r>
                      <a:r>
                        <a:rPr lang="en-GB" dirty="0" smtClean="0">
                          <a:solidFill>
                            <a:schemeClr val="bg1"/>
                          </a:solidFill>
                        </a:rPr>
                        <a:t>: </a:t>
                      </a:r>
                      <a:r>
                        <a:rPr lang="en-GB" dirty="0" smtClean="0"/>
                        <a:t>"Blessed are the merciful, for they will receive mercy. </a:t>
                      </a:r>
                    </a:p>
                    <a:p>
                      <a:endParaRPr lang="en-GB" dirty="0" smtClean="0"/>
                    </a:p>
                    <a:p>
                      <a:r>
                        <a:rPr lang="en-GB" b="1" u="sng" dirty="0" err="1" smtClean="0">
                          <a:solidFill>
                            <a:schemeClr val="bg1"/>
                          </a:solidFill>
                        </a:rPr>
                        <a:t>Kaeban</a:t>
                      </a:r>
                      <a:r>
                        <a:rPr lang="en-GB" b="1" u="sng" dirty="0" smtClean="0">
                          <a:solidFill>
                            <a:schemeClr val="bg1"/>
                          </a:solidFill>
                        </a:rPr>
                        <a:t>: </a:t>
                      </a:r>
                      <a:r>
                        <a:rPr lang="en-GB" dirty="0" smtClean="0"/>
                        <a:t>"Blessed are the pure in heart, for they will see God. </a:t>
                      </a:r>
                    </a:p>
                    <a:p>
                      <a:endParaRPr lang="en-GB" dirty="0" smtClean="0"/>
                    </a:p>
                    <a:p>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536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4246877"/>
            <a:ext cx="2487697" cy="1862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669882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056517459"/>
              </p:ext>
            </p:extLst>
          </p:nvPr>
        </p:nvGraphicFramePr>
        <p:xfrm>
          <a:off x="179512" y="332656"/>
          <a:ext cx="8496943" cy="5832648"/>
        </p:xfrm>
        <a:graphic>
          <a:graphicData uri="http://schemas.openxmlformats.org/drawingml/2006/table">
            <a:tbl>
              <a:tblPr/>
              <a:tblGrid>
                <a:gridCol w="8496943"/>
              </a:tblGrid>
              <a:tr h="5832648">
                <a:tc>
                  <a:txBody>
                    <a:bodyPr/>
                    <a:lstStyle/>
                    <a:p>
                      <a:pPr algn="ctr"/>
                      <a:r>
                        <a:rPr lang="en-GB" sz="3200" b="1" u="sng" baseline="0" dirty="0" smtClean="0">
                          <a:solidFill>
                            <a:srgbClr val="00B0F0"/>
                          </a:solidFill>
                        </a:rPr>
                        <a:t>The Word of God</a:t>
                      </a:r>
                    </a:p>
                    <a:p>
                      <a:pPr algn="ctr"/>
                      <a:r>
                        <a:rPr lang="en-GB" sz="3200" b="1" u="sng" baseline="0" dirty="0" smtClean="0">
                          <a:solidFill>
                            <a:srgbClr val="00B0F0"/>
                          </a:solidFill>
                        </a:rPr>
                        <a:t>Gospel Reading</a:t>
                      </a:r>
                    </a:p>
                    <a:p>
                      <a:endParaRPr lang="en-GB" dirty="0" smtClean="0"/>
                    </a:p>
                    <a:p>
                      <a:r>
                        <a:rPr lang="en-GB" b="1" u="sng" dirty="0" smtClean="0">
                          <a:solidFill>
                            <a:schemeClr val="bg1"/>
                          </a:solidFill>
                        </a:rPr>
                        <a:t>Vernon: 7 </a:t>
                      </a:r>
                      <a:r>
                        <a:rPr lang="en-GB" dirty="0" smtClean="0"/>
                        <a:t>"Blessed are the peacemakers, for they will be called children of God. </a:t>
                      </a:r>
                    </a:p>
                    <a:p>
                      <a:endParaRPr lang="en-GB" dirty="0" smtClean="0"/>
                    </a:p>
                    <a:p>
                      <a:r>
                        <a:rPr lang="en-GB" b="1" u="sng" dirty="0" smtClean="0">
                          <a:solidFill>
                            <a:schemeClr val="bg1"/>
                          </a:solidFill>
                        </a:rPr>
                        <a:t>San: </a:t>
                      </a:r>
                      <a:r>
                        <a:rPr lang="en-GB" dirty="0" smtClean="0"/>
                        <a:t>"Blessed are those who are persecuted for righteousness' sake, for theirs is the kingdom of heaven.</a:t>
                      </a:r>
                    </a:p>
                    <a:p>
                      <a:endParaRPr lang="en-GB" dirty="0" smtClean="0"/>
                    </a:p>
                    <a:p>
                      <a:r>
                        <a:rPr lang="en-GB" b="1" u="sng" dirty="0" smtClean="0">
                          <a:solidFill>
                            <a:schemeClr val="bg1"/>
                          </a:solidFill>
                        </a:rPr>
                        <a:t>Cody Capri: </a:t>
                      </a:r>
                      <a:r>
                        <a:rPr lang="en-GB" dirty="0" smtClean="0"/>
                        <a:t>"Blessed are you when people revile you and persecute you and utter all kinds of evil against you falsely on my account. Rejoice and be glad, for your reward is great in heaven, for in the same way they persecuted the prophets who were before you.” </a:t>
                      </a:r>
                    </a:p>
                    <a:p>
                      <a:r>
                        <a:rPr lang="en-GB" dirty="0" smtClean="0">
                          <a:solidFill>
                            <a:srgbClr val="FFFF00"/>
                          </a:solidFill>
                        </a:rPr>
                        <a:t>Pause</a:t>
                      </a:r>
                    </a:p>
                    <a:p>
                      <a:r>
                        <a:rPr lang="en-GB" dirty="0" smtClean="0"/>
                        <a:t>The</a:t>
                      </a:r>
                      <a:r>
                        <a:rPr lang="en-GB" baseline="0" dirty="0" smtClean="0"/>
                        <a:t> Gospel of the Lord</a:t>
                      </a:r>
                      <a:r>
                        <a:rPr lang="en-GB" dirty="0" smtClean="0"/>
                        <a:t> </a:t>
                      </a:r>
                    </a:p>
                    <a:p>
                      <a:endParaRPr lang="en-GB" dirty="0" smtClean="0"/>
                    </a:p>
                    <a:p>
                      <a:r>
                        <a:rPr lang="en-GB" b="1" u="sng" dirty="0" smtClean="0">
                          <a:solidFill>
                            <a:schemeClr val="bg1"/>
                          </a:solidFill>
                        </a:rPr>
                        <a:t>ALL: </a:t>
                      </a:r>
                      <a:r>
                        <a:rPr lang="en-GB" dirty="0" smtClean="0"/>
                        <a:t>Thanks be to God</a:t>
                      </a: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4005064"/>
            <a:ext cx="3833738" cy="2559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010946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416302277"/>
              </p:ext>
            </p:extLst>
          </p:nvPr>
        </p:nvGraphicFramePr>
        <p:xfrm>
          <a:off x="179512" y="332656"/>
          <a:ext cx="8496943" cy="6736080"/>
        </p:xfrm>
        <a:graphic>
          <a:graphicData uri="http://schemas.openxmlformats.org/drawingml/2006/table">
            <a:tbl>
              <a:tblPr/>
              <a:tblGrid>
                <a:gridCol w="8496943"/>
              </a:tblGrid>
              <a:tr h="5832648">
                <a:tc>
                  <a:txBody>
                    <a:bodyPr/>
                    <a:lstStyle/>
                    <a:p>
                      <a:pPr algn="ctr"/>
                      <a:r>
                        <a:rPr lang="en-GB" sz="3200" b="1" u="sng" baseline="0" dirty="0" smtClean="0">
                          <a:solidFill>
                            <a:srgbClr val="00B0F0"/>
                          </a:solidFill>
                        </a:rPr>
                        <a:t>Response to The Word of God</a:t>
                      </a:r>
                    </a:p>
                    <a:p>
                      <a:pPr algn="ctr"/>
                      <a:r>
                        <a:rPr lang="en-GB" sz="3200" b="1" u="sng" baseline="0" dirty="0" smtClean="0">
                          <a:solidFill>
                            <a:srgbClr val="00B0F0"/>
                          </a:solidFill>
                        </a:rPr>
                        <a:t>Bidding Prayers</a:t>
                      </a:r>
                    </a:p>
                    <a:p>
                      <a:pPr algn="ctr"/>
                      <a:endParaRPr lang="en-GB" sz="3200" b="1" u="sng" baseline="0" dirty="0" smtClean="0">
                        <a:solidFill>
                          <a:srgbClr val="00B0F0"/>
                        </a:solidFill>
                      </a:endParaRPr>
                    </a:p>
                    <a:p>
                      <a:pPr algn="ctr"/>
                      <a:r>
                        <a:rPr lang="en-GB" sz="2800" b="1" u="sng" dirty="0" smtClean="0">
                          <a:solidFill>
                            <a:schemeClr val="bg1"/>
                          </a:solidFill>
                        </a:rPr>
                        <a:t>Phoebe: </a:t>
                      </a:r>
                      <a:r>
                        <a:rPr lang="en-GB" sz="2800" dirty="0" smtClean="0"/>
                        <a:t>Let us pray for all who suffer as a result of conflict, and ask that God may give us peace: </a:t>
                      </a:r>
                    </a:p>
                    <a:p>
                      <a:pPr algn="ctr"/>
                      <a:r>
                        <a:rPr lang="en-GB" sz="2800" b="1" u="sng" dirty="0" smtClean="0">
                          <a:solidFill>
                            <a:srgbClr val="FFFF00"/>
                          </a:solidFill>
                        </a:rPr>
                        <a:t>Response: </a:t>
                      </a:r>
                      <a:r>
                        <a:rPr lang="en-GB" sz="2800" b="1" u="sng" dirty="0" err="1" smtClean="0">
                          <a:solidFill>
                            <a:srgbClr val="FFFF00"/>
                          </a:solidFill>
                        </a:rPr>
                        <a:t>Clywed</a:t>
                      </a:r>
                      <a:r>
                        <a:rPr lang="en-GB" sz="2800" b="1" u="sng" dirty="0" smtClean="0">
                          <a:solidFill>
                            <a:srgbClr val="FFFF00"/>
                          </a:solidFill>
                        </a:rPr>
                        <a:t> </a:t>
                      </a:r>
                      <a:r>
                        <a:rPr lang="en-GB" sz="2800" b="1" u="sng" dirty="0" err="1" smtClean="0">
                          <a:solidFill>
                            <a:srgbClr val="FFFF00"/>
                          </a:solidFill>
                        </a:rPr>
                        <a:t>ein</a:t>
                      </a:r>
                      <a:r>
                        <a:rPr lang="en-GB" sz="2800" b="1" u="sng" dirty="0" smtClean="0">
                          <a:solidFill>
                            <a:srgbClr val="FFFF00"/>
                          </a:solidFill>
                        </a:rPr>
                        <a:t> </a:t>
                      </a:r>
                      <a:r>
                        <a:rPr lang="en-GB" sz="2800" b="1" u="sng" dirty="0" err="1" smtClean="0">
                          <a:solidFill>
                            <a:srgbClr val="FFFF00"/>
                          </a:solidFill>
                        </a:rPr>
                        <a:t>gweddi</a:t>
                      </a:r>
                      <a:endParaRPr lang="en-GB" sz="2800" b="1" u="sng" dirty="0" smtClean="0">
                        <a:solidFill>
                          <a:srgbClr val="FFFF00"/>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u="sng" dirty="0" smtClean="0">
                          <a:solidFill>
                            <a:schemeClr val="bg1"/>
                          </a:solidFill>
                        </a:rPr>
                        <a:t>Patrick: </a:t>
                      </a:r>
                      <a:r>
                        <a:rPr lang="en-GB" sz="2800" dirty="0" smtClean="0"/>
                        <a:t>for the service men and women who have died in the violence of war, each one remembered by and known to God; May God give peace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dirty="0" smtClean="0">
                          <a:ln>
                            <a:noFill/>
                          </a:ln>
                          <a:solidFill>
                            <a:srgbClr val="FFFF00"/>
                          </a:solidFill>
                          <a:effectLst/>
                          <a:uLnTx/>
                          <a:uFillTx/>
                          <a:latin typeface="+mn-lt"/>
                          <a:ea typeface="+mn-ea"/>
                          <a:cs typeface="+mn-cs"/>
                        </a:rPr>
                        <a:t>Response: </a:t>
                      </a:r>
                      <a:r>
                        <a:rPr kumimoji="0" lang="en-GB" sz="2800" b="1" i="0" u="sng" strike="noStrike" kern="1200" cap="none" spc="0" normalizeH="0" baseline="0" noProof="0" dirty="0" err="1" smtClean="0">
                          <a:ln>
                            <a:noFill/>
                          </a:ln>
                          <a:solidFill>
                            <a:srgbClr val="FFFF00"/>
                          </a:solidFill>
                          <a:effectLst/>
                          <a:uLnTx/>
                          <a:uFillTx/>
                          <a:latin typeface="+mn-lt"/>
                          <a:ea typeface="+mn-ea"/>
                          <a:cs typeface="+mn-cs"/>
                        </a:rPr>
                        <a:t>Clywed</a:t>
                      </a:r>
                      <a:r>
                        <a:rPr kumimoji="0" lang="en-GB" sz="28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2800" b="1" i="0" u="sng" strike="noStrike" kern="1200" cap="none" spc="0" normalizeH="0" baseline="0" noProof="0" dirty="0" err="1" smtClean="0">
                          <a:ln>
                            <a:noFill/>
                          </a:ln>
                          <a:solidFill>
                            <a:srgbClr val="FFFF00"/>
                          </a:solidFill>
                          <a:effectLst/>
                          <a:uLnTx/>
                          <a:uFillTx/>
                          <a:latin typeface="+mn-lt"/>
                          <a:ea typeface="+mn-ea"/>
                          <a:cs typeface="+mn-cs"/>
                        </a:rPr>
                        <a:t>ein</a:t>
                      </a:r>
                      <a:r>
                        <a:rPr kumimoji="0" lang="en-GB" sz="28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2800" b="1" i="0" u="sng" strike="noStrike" kern="1200" cap="none" spc="0" normalizeH="0" baseline="0" noProof="0" dirty="0" err="1" smtClean="0">
                          <a:ln>
                            <a:noFill/>
                          </a:ln>
                          <a:solidFill>
                            <a:srgbClr val="FFFF00"/>
                          </a:solidFill>
                          <a:effectLst/>
                          <a:uLnTx/>
                          <a:uFillTx/>
                          <a:latin typeface="+mn-lt"/>
                          <a:ea typeface="+mn-ea"/>
                          <a:cs typeface="+mn-cs"/>
                        </a:rPr>
                        <a:t>gweddi</a:t>
                      </a:r>
                      <a:endParaRPr lang="en-GB" sz="2800" dirty="0" smtClean="0"/>
                    </a:p>
                    <a:p>
                      <a:pPr algn="ctr"/>
                      <a:r>
                        <a:rPr lang="en-GB" sz="2800" b="1" u="sng" dirty="0" smtClean="0">
                          <a:solidFill>
                            <a:schemeClr val="bg1"/>
                          </a:solidFill>
                        </a:rPr>
                        <a:t>Tom: </a:t>
                      </a:r>
                      <a:r>
                        <a:rPr lang="en-GB" sz="2800" dirty="0" smtClean="0"/>
                        <a:t>God give peace for those who love them in death as in life, offering the distress of our grief and the sadness of our loss; May God give peace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sng" strike="noStrike" kern="1200" cap="none" spc="0" normalizeH="0" baseline="0" noProof="0" dirty="0" smtClean="0">
                          <a:ln>
                            <a:noFill/>
                          </a:ln>
                          <a:solidFill>
                            <a:srgbClr val="FFFF00"/>
                          </a:solidFill>
                          <a:effectLst/>
                          <a:uLnTx/>
                          <a:uFillTx/>
                          <a:latin typeface="+mn-lt"/>
                          <a:ea typeface="+mn-ea"/>
                          <a:cs typeface="+mn-cs"/>
                        </a:rPr>
                        <a:t>Response: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Clywed</a:t>
                      </a:r>
                      <a:r>
                        <a:rPr kumimoji="0" lang="en-GB" sz="32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ein</a:t>
                      </a:r>
                      <a:r>
                        <a:rPr kumimoji="0" lang="en-GB" sz="32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gweddi</a:t>
                      </a:r>
                      <a:endParaRPr kumimoji="0" lang="en-GB" sz="3200" b="1" i="0" u="sng" strike="noStrike" kern="1200" cap="none" spc="0" normalizeH="0" baseline="0" noProof="0" dirty="0" smtClean="0">
                        <a:ln>
                          <a:noFill/>
                        </a:ln>
                        <a:solidFill>
                          <a:srgbClr val="FFFF00"/>
                        </a:solidFill>
                        <a:effectLst/>
                        <a:uLnTx/>
                        <a:uFillTx/>
                        <a:latin typeface="+mn-lt"/>
                        <a:ea typeface="+mn-ea"/>
                        <a:cs typeface="+mn-cs"/>
                      </a:endParaRPr>
                    </a:p>
                    <a:p>
                      <a:pPr algn="ctr"/>
                      <a:endParaRPr lang="en-GB" sz="2800" b="1" u="sng" baseline="0" dirty="0" smtClean="0">
                        <a:solidFill>
                          <a:srgbClr val="00B0F0"/>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extLst>
      <p:ext uri="{BB962C8B-B14F-4D97-AF65-F5344CB8AC3E}">
        <p14:creationId xmlns:p14="http://schemas.microsoft.com/office/powerpoint/2010/main" val="7841808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911864885"/>
              </p:ext>
            </p:extLst>
          </p:nvPr>
        </p:nvGraphicFramePr>
        <p:xfrm>
          <a:off x="179512" y="332656"/>
          <a:ext cx="8496943" cy="7406640"/>
        </p:xfrm>
        <a:graphic>
          <a:graphicData uri="http://schemas.openxmlformats.org/drawingml/2006/table">
            <a:tbl>
              <a:tblPr/>
              <a:tblGrid>
                <a:gridCol w="8496943"/>
              </a:tblGrid>
              <a:tr h="5832648">
                <a:tc>
                  <a:txBody>
                    <a:bodyPr/>
                    <a:lstStyle/>
                    <a:p>
                      <a:pPr algn="ctr"/>
                      <a:r>
                        <a:rPr lang="en-GB" sz="3200" b="1" u="sng" baseline="0" dirty="0" smtClean="0">
                          <a:solidFill>
                            <a:srgbClr val="00B0F0"/>
                          </a:solidFill>
                        </a:rPr>
                        <a:t>Response to The Word of God</a:t>
                      </a:r>
                    </a:p>
                    <a:p>
                      <a:pPr algn="ctr"/>
                      <a:r>
                        <a:rPr lang="en-GB" sz="3200" b="1" u="sng" baseline="0" dirty="0" smtClean="0">
                          <a:solidFill>
                            <a:srgbClr val="00B0F0"/>
                          </a:solidFill>
                        </a:rPr>
                        <a:t>Bidding Prayers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sng" strike="noStrike" kern="1200" cap="none" spc="0" normalizeH="0" baseline="0" noProof="0" dirty="0" smtClean="0">
                          <a:ln>
                            <a:noFill/>
                          </a:ln>
                          <a:solidFill>
                            <a:schemeClr val="bg1"/>
                          </a:solidFill>
                          <a:effectLst/>
                          <a:uLnTx/>
                          <a:uFillTx/>
                          <a:latin typeface="+mn-lt"/>
                          <a:ea typeface="+mn-ea"/>
                          <a:cs typeface="+mn-cs"/>
                        </a:rPr>
                        <a:t>Sarah Rose: </a:t>
                      </a:r>
                      <a:r>
                        <a:rPr kumimoji="0" lang="en-GB" sz="3200" b="0" i="0" u="none" strike="noStrike" kern="1200" cap="none" spc="0" normalizeH="0" baseline="0" noProof="0" dirty="0" smtClean="0">
                          <a:ln>
                            <a:noFill/>
                          </a:ln>
                          <a:solidFill>
                            <a:prstClr val="black"/>
                          </a:solidFill>
                          <a:effectLst/>
                          <a:uLnTx/>
                          <a:uFillTx/>
                          <a:latin typeface="+mn-lt"/>
                          <a:ea typeface="+mn-ea"/>
                          <a:cs typeface="+mn-cs"/>
                        </a:rPr>
                        <a:t>God give peace for all members of the armed forces who are in danger this day, remembering family, friends and all who pray for their safe return; May God give peace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sng" strike="noStrike" kern="1200" cap="none" spc="0" normalizeH="0" baseline="0" noProof="0" dirty="0" smtClean="0">
                          <a:ln>
                            <a:noFill/>
                          </a:ln>
                          <a:solidFill>
                            <a:srgbClr val="FFFF00"/>
                          </a:solidFill>
                          <a:effectLst/>
                          <a:uLnTx/>
                          <a:uFillTx/>
                          <a:latin typeface="+mn-lt"/>
                          <a:ea typeface="+mn-ea"/>
                          <a:cs typeface="+mn-cs"/>
                        </a:rPr>
                        <a:t>Response: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Clywed</a:t>
                      </a:r>
                      <a:r>
                        <a:rPr kumimoji="0" lang="en-GB" sz="32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ein</a:t>
                      </a:r>
                      <a:r>
                        <a:rPr kumimoji="0" lang="en-GB" sz="32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gweddi</a:t>
                      </a:r>
                      <a:endParaRPr kumimoji="0" lang="en-GB" sz="3200" b="1" i="0" u="sng" strike="noStrike" kern="1200" cap="none" spc="0" normalizeH="0" baseline="0" noProof="0" dirty="0" smtClean="0">
                        <a:ln>
                          <a:noFill/>
                        </a:ln>
                        <a:solidFill>
                          <a:srgbClr val="FFFF00"/>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sng" strike="noStrike" kern="1200" cap="none" spc="0" normalizeH="0" baseline="0" noProof="0" dirty="0" err="1" smtClean="0">
                          <a:ln>
                            <a:noFill/>
                          </a:ln>
                          <a:solidFill>
                            <a:schemeClr val="bg1"/>
                          </a:solidFill>
                          <a:effectLst/>
                          <a:uLnTx/>
                          <a:uFillTx/>
                          <a:latin typeface="+mn-lt"/>
                          <a:ea typeface="+mn-ea"/>
                          <a:cs typeface="+mn-cs"/>
                        </a:rPr>
                        <a:t>Joen</a:t>
                      </a:r>
                      <a:r>
                        <a:rPr kumimoji="0" lang="en-GB" sz="3200" b="1" i="0" u="sng" strike="noStrike" kern="1200" cap="none" spc="0" normalizeH="0" baseline="0" noProof="0" dirty="0" smtClean="0">
                          <a:ln>
                            <a:noFill/>
                          </a:ln>
                          <a:solidFill>
                            <a:schemeClr val="bg1"/>
                          </a:solidFill>
                          <a:effectLst/>
                          <a:uLnTx/>
                          <a:uFillTx/>
                          <a:latin typeface="+mn-lt"/>
                          <a:ea typeface="+mn-ea"/>
                          <a:cs typeface="+mn-cs"/>
                        </a:rPr>
                        <a:t>: </a:t>
                      </a:r>
                      <a:r>
                        <a:rPr kumimoji="0" lang="en-GB" sz="3200" b="0" i="0" u="none" strike="noStrike" kern="1200" cap="none" spc="0" normalizeH="0" baseline="0" noProof="0" dirty="0" smtClean="0">
                          <a:ln>
                            <a:noFill/>
                          </a:ln>
                          <a:solidFill>
                            <a:prstClr val="black"/>
                          </a:solidFill>
                          <a:effectLst/>
                          <a:uLnTx/>
                          <a:uFillTx/>
                          <a:latin typeface="+mn-lt"/>
                          <a:ea typeface="+mn-ea"/>
                          <a:cs typeface="+mn-cs"/>
                        </a:rPr>
                        <a:t>God give peace for civilian women, children and men whose lives are disfigured by war or terror, calling to mind in penitence the anger and hatreds of humanity; May God give peace God give peace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sng" strike="noStrike" kern="1200" cap="none" spc="0" normalizeH="0" baseline="0" noProof="0" dirty="0" smtClean="0">
                          <a:ln>
                            <a:noFill/>
                          </a:ln>
                          <a:solidFill>
                            <a:srgbClr val="FFFF00"/>
                          </a:solidFill>
                          <a:effectLst/>
                          <a:uLnTx/>
                          <a:uFillTx/>
                          <a:latin typeface="+mn-lt"/>
                          <a:ea typeface="+mn-ea"/>
                          <a:cs typeface="+mn-cs"/>
                        </a:rPr>
                        <a:t>Response: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Clywed</a:t>
                      </a:r>
                      <a:r>
                        <a:rPr kumimoji="0" lang="en-GB" sz="32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ein</a:t>
                      </a:r>
                      <a:r>
                        <a:rPr kumimoji="0" lang="en-GB" sz="32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3200" b="1" i="0" u="sng" strike="noStrike" kern="1200" cap="none" spc="0" normalizeH="0" baseline="0" noProof="0" dirty="0" err="1" smtClean="0">
                          <a:ln>
                            <a:noFill/>
                          </a:ln>
                          <a:solidFill>
                            <a:srgbClr val="FFFF00"/>
                          </a:solidFill>
                          <a:effectLst/>
                          <a:uLnTx/>
                          <a:uFillTx/>
                          <a:latin typeface="+mn-lt"/>
                          <a:ea typeface="+mn-ea"/>
                          <a:cs typeface="+mn-cs"/>
                        </a:rPr>
                        <a:t>gweddi</a:t>
                      </a:r>
                      <a:endParaRPr kumimoji="0" lang="en-GB" sz="3200" b="1" i="0" u="sng" strike="noStrike" kern="1200" cap="none" spc="0" normalizeH="0" baseline="0" noProof="0" dirty="0" smtClean="0">
                        <a:ln>
                          <a:noFill/>
                        </a:ln>
                        <a:solidFill>
                          <a:srgbClr val="FFFF00"/>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sng" strike="noStrike" kern="1200" cap="none" spc="0" normalizeH="0" baseline="0" noProof="0" dirty="0" smtClean="0">
                        <a:ln>
                          <a:noFill/>
                        </a:ln>
                        <a:solidFill>
                          <a:srgbClr val="00B0F0"/>
                        </a:solidFill>
                        <a:effectLst/>
                        <a:uLnTx/>
                        <a:uFillTx/>
                        <a:latin typeface="+mn-lt"/>
                        <a:ea typeface="+mn-ea"/>
                        <a:cs typeface="+mn-cs"/>
                      </a:endParaRPr>
                    </a:p>
                    <a:p>
                      <a:pPr algn="ctr"/>
                      <a:endParaRPr lang="en-GB" sz="3200" b="1" u="sng" baseline="0" dirty="0" smtClean="0">
                        <a:solidFill>
                          <a:srgbClr val="00B0F0"/>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extLst>
      <p:ext uri="{BB962C8B-B14F-4D97-AF65-F5344CB8AC3E}">
        <p14:creationId xmlns:p14="http://schemas.microsoft.com/office/powerpoint/2010/main" val="208878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421626618"/>
              </p:ext>
            </p:extLst>
          </p:nvPr>
        </p:nvGraphicFramePr>
        <p:xfrm>
          <a:off x="179512" y="332656"/>
          <a:ext cx="8496943" cy="5832648"/>
        </p:xfrm>
        <a:graphic>
          <a:graphicData uri="http://schemas.openxmlformats.org/drawingml/2006/table">
            <a:tbl>
              <a:tblPr/>
              <a:tblGrid>
                <a:gridCol w="8496943"/>
              </a:tblGrid>
              <a:tr h="5832648">
                <a:tc>
                  <a:txBody>
                    <a:bodyPr/>
                    <a:lstStyle/>
                    <a:p>
                      <a:pPr algn="ctr"/>
                      <a:r>
                        <a:rPr lang="en-GB" sz="3200" b="1" u="sng" baseline="0" dirty="0" smtClean="0">
                          <a:solidFill>
                            <a:srgbClr val="00B0F0"/>
                          </a:solidFill>
                        </a:rPr>
                        <a:t>Response to The Word of God</a:t>
                      </a:r>
                    </a:p>
                    <a:p>
                      <a:pPr algn="ctr"/>
                      <a:r>
                        <a:rPr lang="en-GB" sz="3200" b="1" u="sng" baseline="0" dirty="0" smtClean="0">
                          <a:solidFill>
                            <a:srgbClr val="00B0F0"/>
                          </a:solidFill>
                        </a:rPr>
                        <a:t>Bidding Prayers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schemeClr val="bg1"/>
                          </a:solidFill>
                          <a:effectLst/>
                          <a:uLnTx/>
                          <a:uFillTx/>
                          <a:latin typeface="+mn-lt"/>
                          <a:ea typeface="+mn-ea"/>
                          <a:cs typeface="+mn-cs"/>
                        </a:rPr>
                        <a:t>Sarah Rose:  </a:t>
                      </a:r>
                      <a:r>
                        <a:rPr kumimoji="0" lang="en-GB" sz="1800" b="0" i="0" u="none" strike="noStrike" kern="1200" cap="none" spc="0" normalizeH="0" baseline="0" noProof="0" dirty="0" err="1" smtClean="0">
                          <a:ln>
                            <a:noFill/>
                          </a:ln>
                          <a:solidFill>
                            <a:prstClr val="black"/>
                          </a:solidFill>
                          <a:effectLst/>
                          <a:uLnTx/>
                          <a:uFillTx/>
                          <a:latin typeface="+mn-lt"/>
                          <a:ea typeface="+mn-ea"/>
                          <a:cs typeface="+mn-cs"/>
                        </a:rPr>
                        <a:t>Godfor</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 all who bear the burden and privilege of leadership, political,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military and religious; asking for gifts of wisdom and resolve in the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search for reconciliation and peace. May God give peace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srgbClr val="FFFF00"/>
                          </a:solidFill>
                          <a:effectLst/>
                          <a:uLnTx/>
                          <a:uFillTx/>
                          <a:latin typeface="+mn-lt"/>
                          <a:ea typeface="+mn-ea"/>
                          <a:cs typeface="+mn-cs"/>
                        </a:rPr>
                        <a:t>Response: </a:t>
                      </a:r>
                      <a:r>
                        <a:rPr kumimoji="0" lang="en-GB" sz="1800" b="1" i="0" u="sng" strike="noStrike" kern="1200" cap="none" spc="0" normalizeH="0" baseline="0" noProof="0" dirty="0" err="1" smtClean="0">
                          <a:ln>
                            <a:noFill/>
                          </a:ln>
                          <a:solidFill>
                            <a:srgbClr val="FFFF00"/>
                          </a:solidFill>
                          <a:effectLst/>
                          <a:uLnTx/>
                          <a:uFillTx/>
                          <a:latin typeface="+mn-lt"/>
                          <a:ea typeface="+mn-ea"/>
                          <a:cs typeface="+mn-cs"/>
                        </a:rPr>
                        <a:t>Clywed</a:t>
                      </a:r>
                      <a:r>
                        <a:rPr kumimoji="0" lang="en-GB" sz="18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1800" b="1" i="0" u="sng" strike="noStrike" kern="1200" cap="none" spc="0" normalizeH="0" baseline="0" noProof="0" dirty="0" err="1" smtClean="0">
                          <a:ln>
                            <a:noFill/>
                          </a:ln>
                          <a:solidFill>
                            <a:srgbClr val="FFFF00"/>
                          </a:solidFill>
                          <a:effectLst/>
                          <a:uLnTx/>
                          <a:uFillTx/>
                          <a:latin typeface="+mn-lt"/>
                          <a:ea typeface="+mn-ea"/>
                          <a:cs typeface="+mn-cs"/>
                        </a:rPr>
                        <a:t>ein</a:t>
                      </a:r>
                      <a:r>
                        <a:rPr kumimoji="0" lang="en-GB" sz="1800" b="1" i="0" u="sng" strike="noStrike" kern="1200" cap="none" spc="0" normalizeH="0" baseline="0" noProof="0" dirty="0" smtClean="0">
                          <a:ln>
                            <a:noFill/>
                          </a:ln>
                          <a:solidFill>
                            <a:srgbClr val="FFFF00"/>
                          </a:solidFill>
                          <a:effectLst/>
                          <a:uLnTx/>
                          <a:uFillTx/>
                          <a:latin typeface="+mn-lt"/>
                          <a:ea typeface="+mn-ea"/>
                          <a:cs typeface="+mn-cs"/>
                        </a:rPr>
                        <a:t> </a:t>
                      </a:r>
                      <a:r>
                        <a:rPr kumimoji="0" lang="en-GB" sz="1800" b="1" i="0" u="sng" strike="noStrike" kern="1200" cap="none" spc="0" normalizeH="0" baseline="0" noProof="0" dirty="0" err="1" smtClean="0">
                          <a:ln>
                            <a:noFill/>
                          </a:ln>
                          <a:solidFill>
                            <a:srgbClr val="FFFF00"/>
                          </a:solidFill>
                          <a:effectLst/>
                          <a:uLnTx/>
                          <a:uFillTx/>
                          <a:latin typeface="+mn-lt"/>
                          <a:ea typeface="+mn-ea"/>
                          <a:cs typeface="+mn-cs"/>
                        </a:rPr>
                        <a:t>gweddi</a:t>
                      </a:r>
                      <a:endParaRPr kumimoji="0" lang="en-GB" sz="1800" b="1" i="0" u="sng" strike="noStrike" kern="1200" cap="none" spc="0" normalizeH="0" baseline="0" noProof="0" dirty="0" smtClean="0">
                        <a:ln>
                          <a:noFill/>
                        </a:ln>
                        <a:solidFill>
                          <a:srgbClr val="FFFF00"/>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God give peace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O God of truth and justice, we hold before you those whose memory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we cherish, and those whose names we will never know.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ALL</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+Rest eternal grant unto them, O Lord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and let light perpetual shine upon them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9 May they rest in peace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and rise in glory</a:t>
                      </a:r>
                      <a:endParaRPr kumimoji="0" lang="en-GB" sz="1800" b="1" i="0" u="sng" strike="noStrike" kern="1200" cap="none" spc="0" normalizeH="0" baseline="0" noProof="0" dirty="0" smtClean="0">
                        <a:ln>
                          <a:noFill/>
                        </a:ln>
                        <a:solidFill>
                          <a:srgbClr val="00B0F0"/>
                        </a:solidFill>
                        <a:effectLst/>
                        <a:uLnTx/>
                        <a:uFillTx/>
                        <a:latin typeface="+mn-lt"/>
                        <a:ea typeface="+mn-ea"/>
                        <a:cs typeface="+mn-cs"/>
                      </a:endParaRPr>
                    </a:p>
                    <a:p>
                      <a:pPr algn="ctr"/>
                      <a:endParaRPr lang="en-GB" sz="3200" b="1" u="sng" baseline="0" dirty="0" smtClean="0">
                        <a:solidFill>
                          <a:srgbClr val="00B0F0"/>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extLst>
      <p:ext uri="{BB962C8B-B14F-4D97-AF65-F5344CB8AC3E}">
        <p14:creationId xmlns:p14="http://schemas.microsoft.com/office/powerpoint/2010/main" val="23194917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063633240"/>
              </p:ext>
            </p:extLst>
          </p:nvPr>
        </p:nvGraphicFramePr>
        <p:xfrm>
          <a:off x="179512" y="332656"/>
          <a:ext cx="8496943" cy="5832648"/>
        </p:xfrm>
        <a:graphic>
          <a:graphicData uri="http://schemas.openxmlformats.org/drawingml/2006/table">
            <a:tbl>
              <a:tblPr/>
              <a:tblGrid>
                <a:gridCol w="8496943"/>
              </a:tblGrid>
              <a:tr h="5832648">
                <a:tc>
                  <a:txBody>
                    <a:bodyPr/>
                    <a:lstStyle/>
                    <a:p>
                      <a:pPr algn="l"/>
                      <a:r>
                        <a:rPr lang="en-GB" sz="2000" b="1" u="sng" baseline="0" dirty="0" err="1" smtClean="0">
                          <a:solidFill>
                            <a:schemeClr val="bg1"/>
                          </a:solidFill>
                        </a:rPr>
                        <a:t>Sacchin</a:t>
                      </a:r>
                      <a:r>
                        <a:rPr lang="en-GB" sz="2000" b="1" u="sng" baseline="0" dirty="0" smtClean="0">
                          <a:solidFill>
                            <a:schemeClr val="bg1"/>
                          </a:solidFill>
                        </a:rPr>
                        <a:t>: </a:t>
                      </a:r>
                      <a:r>
                        <a:rPr lang="en-GB" sz="2000" b="1" u="none" baseline="0" dirty="0" smtClean="0">
                          <a:solidFill>
                            <a:srgbClr val="FFFF00"/>
                          </a:solidFill>
                        </a:rPr>
                        <a:t>Let us say the prayer of eternal rest for all those people in the past who have lost their lives in conflict.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srgbClr val="00B0F0"/>
                          </a:solidFill>
                          <a:effectLst/>
                          <a:uLnTx/>
                          <a:uFillTx/>
                          <a:latin typeface="+mn-lt"/>
                          <a:ea typeface="+mn-ea"/>
                          <a:cs typeface="+mn-cs"/>
                        </a:rPr>
                        <a:t>ALL</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4" name="Picture 3" descr="C:\Users\Dawn\Documents\Downloads\R (6).jfif"/>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340768"/>
            <a:ext cx="6282506" cy="4608512"/>
          </a:xfrm>
          <a:prstGeom prst="rect">
            <a:avLst/>
          </a:prstGeom>
          <a:noFill/>
          <a:ln>
            <a:noFill/>
          </a:ln>
        </p:spPr>
      </p:pic>
    </p:spTree>
    <p:extLst>
      <p:ext uri="{BB962C8B-B14F-4D97-AF65-F5344CB8AC3E}">
        <p14:creationId xmlns:p14="http://schemas.microsoft.com/office/powerpoint/2010/main" val="7841808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747128577"/>
              </p:ext>
            </p:extLst>
          </p:nvPr>
        </p:nvGraphicFramePr>
        <p:xfrm>
          <a:off x="179512" y="332656"/>
          <a:ext cx="8496943" cy="6408712"/>
        </p:xfrm>
        <a:graphic>
          <a:graphicData uri="http://schemas.openxmlformats.org/drawingml/2006/table">
            <a:tbl>
              <a:tblPr/>
              <a:tblGrid>
                <a:gridCol w="8496943"/>
              </a:tblGrid>
              <a:tr h="640871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dirty="0" smtClean="0">
                          <a:ln>
                            <a:noFill/>
                          </a:ln>
                          <a:solidFill>
                            <a:srgbClr val="00B0F0"/>
                          </a:solidFill>
                          <a:effectLst/>
                          <a:uLnTx/>
                          <a:uFillTx/>
                          <a:latin typeface="+mn-lt"/>
                          <a:ea typeface="+mn-ea"/>
                          <a:cs typeface="+mn-cs"/>
                        </a:rPr>
                        <a:t>Go Forth / Mission / Rejoice</a:t>
                      </a:r>
                      <a:endParaRPr lang="en-GB" dirty="0" smtClean="0"/>
                    </a:p>
                    <a:p>
                      <a:pPr algn="ctr"/>
                      <a:r>
                        <a:rPr lang="en-GB" sz="2800" b="1" u="sng" dirty="0" smtClean="0">
                          <a:solidFill>
                            <a:schemeClr val="bg1"/>
                          </a:solidFill>
                        </a:rPr>
                        <a:t>Act of Commitment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u="sng" dirty="0" smtClean="0">
                          <a:solidFill>
                            <a:schemeClr val="bg1"/>
                          </a:solidFill>
                        </a:rPr>
                        <a:t>Jonas: </a:t>
                      </a:r>
                      <a:r>
                        <a:rPr lang="en-GB" dirty="0" smtClean="0"/>
                        <a:t>Let us commit ourselves to responsible living and faithful service. The response is </a:t>
                      </a:r>
                      <a:r>
                        <a:rPr lang="en-GB" b="1" dirty="0" smtClean="0">
                          <a:solidFill>
                            <a:srgbClr val="FFFF00"/>
                          </a:solidFill>
                        </a:rPr>
                        <a:t>‘we will’ </a:t>
                      </a:r>
                      <a:r>
                        <a:rPr kumimoji="0" lang="en-GB" sz="1800" b="1" i="0" u="none" strike="noStrike" kern="1200" cap="none" spc="0" normalizeH="0" baseline="0" noProof="0" dirty="0" smtClean="0">
                          <a:ln>
                            <a:noFill/>
                          </a:ln>
                          <a:solidFill>
                            <a:srgbClr val="FFFF00"/>
                          </a:solidFill>
                          <a:effectLst/>
                          <a:uLnTx/>
                          <a:uFillTx/>
                          <a:latin typeface="+mn-lt"/>
                          <a:ea typeface="+mn-ea"/>
                          <a:cs typeface="+mn-cs"/>
                        </a:rPr>
                        <a:t>/ </a:t>
                      </a:r>
                      <a:r>
                        <a:rPr kumimoji="0" lang="en-GB" sz="1800" b="1" i="0" u="none" strike="noStrike" kern="1200" cap="none" spc="0" normalizeH="0" baseline="0" noProof="0" dirty="0" err="1" smtClean="0">
                          <a:ln>
                            <a:noFill/>
                          </a:ln>
                          <a:solidFill>
                            <a:srgbClr val="FFFF00"/>
                          </a:solidFill>
                          <a:effectLst/>
                          <a:uLnTx/>
                          <a:uFillTx/>
                          <a:latin typeface="+mn-lt"/>
                          <a:ea typeface="+mn-ea"/>
                          <a:cs typeface="+mn-cs"/>
                        </a:rPr>
                        <a:t>Byddwn</a:t>
                      </a:r>
                      <a:r>
                        <a:rPr kumimoji="0" lang="en-GB" sz="1800" b="1" i="0" u="none" strike="noStrike" kern="1200" cap="none" spc="0" normalizeH="0" baseline="0" noProof="0" dirty="0" smtClean="0">
                          <a:ln>
                            <a:noFill/>
                          </a:ln>
                          <a:solidFill>
                            <a:srgbClr val="FFFF00"/>
                          </a:solidFill>
                          <a:effectLst/>
                          <a:uLnTx/>
                          <a:uFillTx/>
                          <a:latin typeface="+mn-lt"/>
                          <a:ea typeface="+mn-ea"/>
                          <a:cs typeface="+mn-cs"/>
                        </a:rPr>
                        <a:t> </a:t>
                      </a:r>
                      <a:r>
                        <a:rPr kumimoji="0" lang="en-GB" sz="1800" b="1" i="0" u="none" strike="noStrike" kern="1200" cap="none" spc="0" normalizeH="0" baseline="0" noProof="0" dirty="0" err="1" smtClean="0">
                          <a:ln>
                            <a:noFill/>
                          </a:ln>
                          <a:solidFill>
                            <a:srgbClr val="FFFF00"/>
                          </a:solidFill>
                          <a:effectLst/>
                          <a:uLnTx/>
                          <a:uFillTx/>
                          <a:latin typeface="+mn-lt"/>
                          <a:ea typeface="+mn-ea"/>
                          <a:cs typeface="+mn-cs"/>
                        </a:rPr>
                        <a:t>ni</a:t>
                      </a:r>
                      <a:endParaRPr lang="en-GB" dirty="0" smtClean="0"/>
                    </a:p>
                    <a:p>
                      <a:r>
                        <a:rPr lang="en-GB" b="1" u="sng" dirty="0" smtClean="0">
                          <a:solidFill>
                            <a:schemeClr val="bg1"/>
                          </a:solidFill>
                        </a:rPr>
                        <a:t>Stanley: </a:t>
                      </a:r>
                      <a:r>
                        <a:rPr lang="en-GB" dirty="0" smtClean="0"/>
                        <a:t>Will you strive for all that makes for peace? </a:t>
                      </a:r>
                    </a:p>
                    <a:p>
                      <a:r>
                        <a:rPr lang="en-GB" b="1" u="sng" dirty="0" smtClean="0">
                          <a:solidFill>
                            <a:srgbClr val="FFFF00"/>
                          </a:solidFill>
                        </a:rPr>
                        <a:t>All: </a:t>
                      </a:r>
                      <a:r>
                        <a:rPr lang="en-GB" dirty="0" smtClean="0">
                          <a:solidFill>
                            <a:srgbClr val="FFFF00"/>
                          </a:solidFill>
                        </a:rPr>
                        <a:t>We will / </a:t>
                      </a:r>
                      <a:r>
                        <a:rPr lang="en-GB" dirty="0" err="1" smtClean="0">
                          <a:solidFill>
                            <a:srgbClr val="FFFF00"/>
                          </a:solidFill>
                        </a:rPr>
                        <a:t>Byddwn</a:t>
                      </a:r>
                      <a:r>
                        <a:rPr lang="en-GB" dirty="0" smtClean="0">
                          <a:solidFill>
                            <a:srgbClr val="FFFF00"/>
                          </a:solidFill>
                        </a:rPr>
                        <a:t> </a:t>
                      </a:r>
                      <a:r>
                        <a:rPr lang="en-GB" dirty="0" err="1" smtClean="0">
                          <a:solidFill>
                            <a:srgbClr val="FFFF00"/>
                          </a:solidFill>
                        </a:rPr>
                        <a:t>ni</a:t>
                      </a:r>
                      <a:endParaRPr lang="en-GB" dirty="0" smtClean="0">
                        <a:solidFill>
                          <a:srgbClr val="FFFF00"/>
                        </a:solidFill>
                      </a:endParaRPr>
                    </a:p>
                    <a:p>
                      <a:r>
                        <a:rPr lang="en-GB" b="1" u="sng" dirty="0" smtClean="0">
                          <a:solidFill>
                            <a:schemeClr val="bg1"/>
                          </a:solidFill>
                        </a:rPr>
                        <a:t>Stanley: </a:t>
                      </a:r>
                      <a:r>
                        <a:rPr lang="en-GB" dirty="0" smtClean="0"/>
                        <a:t>Will you seek to heal the wounds of war?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u="sng" dirty="0" smtClean="0">
                          <a:solidFill>
                            <a:srgbClr val="FFFF00"/>
                          </a:solidFill>
                        </a:rPr>
                        <a:t>All: </a:t>
                      </a:r>
                      <a:r>
                        <a:rPr lang="en-GB" dirty="0" smtClean="0">
                          <a:solidFill>
                            <a:srgbClr val="FFFF00"/>
                          </a:solidFill>
                        </a:rPr>
                        <a:t>We will </a:t>
                      </a:r>
                      <a:r>
                        <a:rPr kumimoji="0" lang="en-GB" sz="1800" b="0" i="0" u="none" strike="noStrike" kern="1200" cap="none" spc="0" normalizeH="0" baseline="0" noProof="0" dirty="0" smtClean="0">
                          <a:ln>
                            <a:noFill/>
                          </a:ln>
                          <a:solidFill>
                            <a:srgbClr val="FFFF00"/>
                          </a:solidFill>
                          <a:effectLst/>
                          <a:uLnTx/>
                          <a:uFillTx/>
                          <a:latin typeface="+mn-lt"/>
                          <a:ea typeface="+mn-ea"/>
                          <a:cs typeface="+mn-cs"/>
                        </a:rPr>
                        <a:t>/ </a:t>
                      </a:r>
                      <a:r>
                        <a:rPr kumimoji="0" lang="en-GB" sz="1800" b="0" i="0" u="none" strike="noStrike" kern="1200" cap="none" spc="0" normalizeH="0" baseline="0" noProof="0" dirty="0" err="1" smtClean="0">
                          <a:ln>
                            <a:noFill/>
                          </a:ln>
                          <a:solidFill>
                            <a:srgbClr val="FFFF00"/>
                          </a:solidFill>
                          <a:effectLst/>
                          <a:uLnTx/>
                          <a:uFillTx/>
                          <a:latin typeface="+mn-lt"/>
                          <a:ea typeface="+mn-ea"/>
                          <a:cs typeface="+mn-cs"/>
                        </a:rPr>
                        <a:t>Byddwn</a:t>
                      </a:r>
                      <a:r>
                        <a:rPr kumimoji="0" lang="en-GB" sz="1800" b="0" i="0" u="none" strike="noStrike" kern="1200" cap="none" spc="0" normalizeH="0" baseline="0" noProof="0" dirty="0" smtClean="0">
                          <a:ln>
                            <a:noFill/>
                          </a:ln>
                          <a:solidFill>
                            <a:srgbClr val="FFFF00"/>
                          </a:solidFill>
                          <a:effectLst/>
                          <a:uLnTx/>
                          <a:uFillTx/>
                          <a:latin typeface="+mn-lt"/>
                          <a:ea typeface="+mn-ea"/>
                          <a:cs typeface="+mn-cs"/>
                        </a:rPr>
                        <a:t> </a:t>
                      </a:r>
                      <a:r>
                        <a:rPr kumimoji="0" lang="en-GB" sz="1800" b="0" i="0" u="none" strike="noStrike" kern="1200" cap="none" spc="0" normalizeH="0" baseline="0" noProof="0" dirty="0" err="1" smtClean="0">
                          <a:ln>
                            <a:noFill/>
                          </a:ln>
                          <a:solidFill>
                            <a:srgbClr val="FFFF00"/>
                          </a:solidFill>
                          <a:effectLst/>
                          <a:uLnTx/>
                          <a:uFillTx/>
                          <a:latin typeface="+mn-lt"/>
                          <a:ea typeface="+mn-ea"/>
                          <a:cs typeface="+mn-cs"/>
                        </a:rPr>
                        <a:t>ni</a:t>
                      </a:r>
                      <a:endParaRPr lang="en-GB" dirty="0" smtClean="0">
                        <a:solidFill>
                          <a:srgbClr val="FFFF00"/>
                        </a:solidFill>
                      </a:endParaRPr>
                    </a:p>
                    <a:p>
                      <a:r>
                        <a:rPr lang="en-GB" b="1" u="sng" dirty="0" smtClean="0">
                          <a:solidFill>
                            <a:schemeClr val="bg1"/>
                          </a:solidFill>
                        </a:rPr>
                        <a:t>Charlie: </a:t>
                      </a:r>
                      <a:r>
                        <a:rPr lang="en-GB" dirty="0" smtClean="0"/>
                        <a:t>Will you work for a just future for all humanity?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u="sng" dirty="0" smtClean="0">
                          <a:solidFill>
                            <a:srgbClr val="FFFF00"/>
                          </a:solidFill>
                        </a:rPr>
                        <a:t>All: </a:t>
                      </a:r>
                      <a:r>
                        <a:rPr lang="en-GB" dirty="0" smtClean="0">
                          <a:solidFill>
                            <a:srgbClr val="FFFF00"/>
                          </a:solidFill>
                        </a:rPr>
                        <a:t>We will </a:t>
                      </a:r>
                      <a:r>
                        <a:rPr kumimoji="0" lang="en-GB" sz="1800" b="0" i="0" u="none" strike="noStrike" kern="1200" cap="none" spc="0" normalizeH="0" baseline="0" noProof="0" dirty="0" smtClean="0">
                          <a:ln>
                            <a:noFill/>
                          </a:ln>
                          <a:solidFill>
                            <a:srgbClr val="FFFF00"/>
                          </a:solidFill>
                          <a:effectLst/>
                          <a:uLnTx/>
                          <a:uFillTx/>
                          <a:latin typeface="+mn-lt"/>
                          <a:ea typeface="+mn-ea"/>
                          <a:cs typeface="+mn-cs"/>
                        </a:rPr>
                        <a:t>/ </a:t>
                      </a:r>
                      <a:r>
                        <a:rPr kumimoji="0" lang="en-GB" sz="1800" b="0" i="0" u="none" strike="noStrike" kern="1200" cap="none" spc="0" normalizeH="0" baseline="0" noProof="0" dirty="0" err="1" smtClean="0">
                          <a:ln>
                            <a:noFill/>
                          </a:ln>
                          <a:solidFill>
                            <a:srgbClr val="FFFF00"/>
                          </a:solidFill>
                          <a:effectLst/>
                          <a:uLnTx/>
                          <a:uFillTx/>
                          <a:latin typeface="+mn-lt"/>
                          <a:ea typeface="+mn-ea"/>
                          <a:cs typeface="+mn-cs"/>
                        </a:rPr>
                        <a:t>Byddwn</a:t>
                      </a:r>
                      <a:r>
                        <a:rPr kumimoji="0" lang="en-GB" sz="1800" b="0" i="0" u="none" strike="noStrike" kern="1200" cap="none" spc="0" normalizeH="0" baseline="0" noProof="0" dirty="0" smtClean="0">
                          <a:ln>
                            <a:noFill/>
                          </a:ln>
                          <a:solidFill>
                            <a:srgbClr val="FFFF00"/>
                          </a:solidFill>
                          <a:effectLst/>
                          <a:uLnTx/>
                          <a:uFillTx/>
                          <a:latin typeface="+mn-lt"/>
                          <a:ea typeface="+mn-ea"/>
                          <a:cs typeface="+mn-cs"/>
                        </a:rPr>
                        <a:t> </a:t>
                      </a:r>
                      <a:r>
                        <a:rPr kumimoji="0" lang="en-GB" sz="1800" b="0" i="0" u="none" strike="noStrike" kern="1200" cap="none" spc="0" normalizeH="0" baseline="0" noProof="0" dirty="0" err="1" smtClean="0">
                          <a:ln>
                            <a:noFill/>
                          </a:ln>
                          <a:solidFill>
                            <a:srgbClr val="FFFF00"/>
                          </a:solidFill>
                          <a:effectLst/>
                          <a:uLnTx/>
                          <a:uFillTx/>
                          <a:latin typeface="+mn-lt"/>
                          <a:ea typeface="+mn-ea"/>
                          <a:cs typeface="+mn-cs"/>
                        </a:rPr>
                        <a:t>ni</a:t>
                      </a:r>
                      <a:endParaRPr kumimoji="0" lang="en-GB" sz="1800" b="0" i="0" u="none" strike="noStrike" kern="1200" cap="none" spc="0" normalizeH="0" baseline="0" noProof="0" dirty="0" smtClean="0">
                        <a:ln>
                          <a:noFill/>
                        </a:ln>
                        <a:solidFill>
                          <a:srgbClr val="FFFF00"/>
                        </a:solidFill>
                        <a:effectLst/>
                        <a:uLnTx/>
                        <a:uFillTx/>
                        <a:latin typeface="+mn-lt"/>
                        <a:ea typeface="+mn-ea"/>
                        <a:cs typeface="+mn-cs"/>
                      </a:endParaRPr>
                    </a:p>
                    <a:p>
                      <a:endParaRPr lang="en-GB" dirty="0" smtClean="0"/>
                    </a:p>
                    <a:p>
                      <a:r>
                        <a:rPr lang="en-GB" dirty="0" smtClean="0"/>
                        <a:t> </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5" name="Picture 4" descr="C:\Users\Dawn\Documents\Downloads\R (7).jfif"/>
          <p:cNvPicPr/>
          <p:nvPr/>
        </p:nvPicPr>
        <p:blipFill>
          <a:blip r:embed="rId2">
            <a:extLst>
              <a:ext uri="{28A0092B-C50C-407E-A947-70E740481C1C}">
                <a14:useLocalDpi xmlns:a14="http://schemas.microsoft.com/office/drawing/2010/main" val="0"/>
              </a:ext>
            </a:extLst>
          </a:blip>
          <a:srcRect/>
          <a:stretch>
            <a:fillRect/>
          </a:stretch>
        </p:blipFill>
        <p:spPr bwMode="auto">
          <a:xfrm>
            <a:off x="1979712" y="3573016"/>
            <a:ext cx="4896544" cy="2880320"/>
          </a:xfrm>
          <a:prstGeom prst="rect">
            <a:avLst/>
          </a:prstGeom>
          <a:noFill/>
          <a:ln>
            <a:noFill/>
          </a:ln>
        </p:spPr>
      </p:pic>
    </p:spTree>
    <p:extLst>
      <p:ext uri="{BB962C8B-B14F-4D97-AF65-F5344CB8AC3E}">
        <p14:creationId xmlns:p14="http://schemas.microsoft.com/office/powerpoint/2010/main" val="25568092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570383762"/>
              </p:ext>
            </p:extLst>
          </p:nvPr>
        </p:nvGraphicFramePr>
        <p:xfrm>
          <a:off x="179512" y="332656"/>
          <a:ext cx="8496943" cy="6336704"/>
        </p:xfrm>
        <a:graphic>
          <a:graphicData uri="http://schemas.openxmlformats.org/drawingml/2006/table">
            <a:tbl>
              <a:tblPr/>
              <a:tblGrid>
                <a:gridCol w="8496943"/>
              </a:tblGrid>
              <a:tr h="633670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sng" strike="noStrike" kern="1200" cap="none" spc="0" normalizeH="0" baseline="0" noProof="0" dirty="0" smtClean="0">
                          <a:ln>
                            <a:noFill/>
                          </a:ln>
                          <a:solidFill>
                            <a:srgbClr val="00B0F0"/>
                          </a:solidFill>
                          <a:effectLst/>
                          <a:uLnTx/>
                          <a:uFillTx/>
                          <a:latin typeface="+mn-lt"/>
                          <a:ea typeface="+mn-ea"/>
                          <a:cs typeface="+mn-cs"/>
                        </a:rPr>
                        <a:t>Reflection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p>
                      <a:r>
                        <a:rPr lang="en-GB" sz="2800" b="1" dirty="0" smtClean="0"/>
                        <a:t>In a moment of silence let us think how each one of us will show peace to others this week.</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2492896"/>
            <a:ext cx="5225978" cy="3919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314062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662800606"/>
              </p:ext>
            </p:extLst>
          </p:nvPr>
        </p:nvGraphicFramePr>
        <p:xfrm>
          <a:off x="179512" y="332656"/>
          <a:ext cx="8496943" cy="5832648"/>
        </p:xfrm>
        <a:graphic>
          <a:graphicData uri="http://schemas.openxmlformats.org/drawingml/2006/table">
            <a:tbl>
              <a:tblPr/>
              <a:tblGrid>
                <a:gridCol w="8496943"/>
              </a:tblGrid>
              <a:tr h="58326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sng" strike="noStrike" kern="1200" cap="none" spc="0" normalizeH="0" baseline="0" noProof="0" dirty="0" smtClean="0">
                          <a:ln>
                            <a:noFill/>
                          </a:ln>
                          <a:solidFill>
                            <a:srgbClr val="00B0F0"/>
                          </a:solidFill>
                          <a:effectLst/>
                          <a:uLnTx/>
                          <a:uFillTx/>
                          <a:latin typeface="+mn-lt"/>
                          <a:ea typeface="+mn-ea"/>
                          <a:cs typeface="+mn-cs"/>
                        </a:rPr>
                        <a:t>Closing Prayer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err="1" smtClean="0">
                          <a:ln>
                            <a:noFill/>
                          </a:ln>
                          <a:solidFill>
                            <a:schemeClr val="bg1"/>
                          </a:solidFill>
                          <a:effectLst/>
                          <a:uLnTx/>
                          <a:uFillTx/>
                          <a:latin typeface="+mn-lt"/>
                          <a:ea typeface="+mn-ea"/>
                          <a:cs typeface="+mn-cs"/>
                        </a:rPr>
                        <a:t>Aron</a:t>
                      </a:r>
                      <a:r>
                        <a:rPr kumimoji="0" lang="en-GB" sz="1800" b="1" i="0" u="sng" strike="noStrike" kern="1200" cap="none" spc="0" normalizeH="0" baseline="0" noProof="0" dirty="0" smtClean="0">
                          <a:ln>
                            <a:noFill/>
                          </a:ln>
                          <a:solidFill>
                            <a:schemeClr val="bg1"/>
                          </a:solidFill>
                          <a:effectLst/>
                          <a:uLnTx/>
                          <a:uFillTx/>
                          <a:latin typeface="+mn-lt"/>
                          <a:ea typeface="+mn-ea"/>
                          <a:cs typeface="+mn-cs"/>
                        </a:rPr>
                        <a:t>: </a:t>
                      </a:r>
                      <a:r>
                        <a:rPr kumimoji="0" lang="en-GB" sz="1800" b="0" i="0" u="none" strike="noStrike" kern="1200" cap="none" spc="0" normalizeH="0" baseline="0" noProof="0" dirty="0" smtClean="0">
                          <a:ln>
                            <a:noFill/>
                          </a:ln>
                          <a:solidFill>
                            <a:srgbClr val="FFFF00"/>
                          </a:solidFill>
                          <a:effectLst/>
                          <a:uLnTx/>
                          <a:uFillTx/>
                          <a:latin typeface="+mn-lt"/>
                          <a:ea typeface="+mn-ea"/>
                          <a:cs typeface="+mn-cs"/>
                        </a:rPr>
                        <a:t>Let us say the following prayer for Remembrance Day as a faith community.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smtClean="0">
                        <a:ln>
                          <a:noFill/>
                        </a:ln>
                        <a:solidFill>
                          <a:schemeClr val="bg1"/>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Yn</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enw’r</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Tad, a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Mhab</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Ysbryd</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Glan</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Amen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smtClean="0">
                        <a:ln>
                          <a:noFill/>
                        </a:ln>
                        <a:solidFill>
                          <a:schemeClr val="bg1"/>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chemeClr val="bg1"/>
                          </a:solidFill>
                          <a:effectLst/>
                          <a:uLnTx/>
                          <a:uFillTx/>
                          <a:latin typeface="+mn-lt"/>
                          <a:ea typeface="+mn-ea"/>
                          <a:cs typeface="+mn-cs"/>
                        </a:rPr>
                        <a:t>Merciful God, we offer to you the fears in us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chemeClr val="bg1"/>
                          </a:solidFill>
                          <a:effectLst/>
                          <a:uLnTx/>
                          <a:uFillTx/>
                          <a:latin typeface="+mn-lt"/>
                          <a:ea typeface="+mn-ea"/>
                          <a:cs typeface="+mn-cs"/>
                        </a:rPr>
                        <a:t>that have not yet been cast out by love: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chemeClr val="bg1"/>
                          </a:solidFill>
                          <a:effectLst/>
                          <a:uLnTx/>
                          <a:uFillTx/>
                          <a:latin typeface="+mn-lt"/>
                          <a:ea typeface="+mn-ea"/>
                          <a:cs typeface="+mn-cs"/>
                        </a:rPr>
                        <a:t>May we accept the hope you have placed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chemeClr val="bg1"/>
                          </a:solidFill>
                          <a:effectLst/>
                          <a:uLnTx/>
                          <a:uFillTx/>
                          <a:latin typeface="+mn-lt"/>
                          <a:ea typeface="+mn-ea"/>
                          <a:cs typeface="+mn-cs"/>
                        </a:rPr>
                        <a:t>in the hearts of all people,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chemeClr val="bg1"/>
                          </a:solidFill>
                          <a:effectLst/>
                          <a:uLnTx/>
                          <a:uFillTx/>
                          <a:latin typeface="+mn-lt"/>
                          <a:ea typeface="+mn-ea"/>
                          <a:cs typeface="+mn-cs"/>
                        </a:rPr>
                        <a:t>And live lives of justice, courage and mercy;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chemeClr val="bg1"/>
                          </a:solidFill>
                          <a:effectLst/>
                          <a:uLnTx/>
                          <a:uFillTx/>
                          <a:latin typeface="+mn-lt"/>
                          <a:ea typeface="+mn-ea"/>
                          <a:cs typeface="+mn-cs"/>
                        </a:rPr>
                        <a:t>through Jesus Christ our risen Redeemer.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smtClean="0">
                          <a:ln>
                            <a:noFill/>
                          </a:ln>
                          <a:solidFill>
                            <a:schemeClr val="bg1"/>
                          </a:solidFill>
                          <a:effectLst/>
                          <a:uLnTx/>
                          <a:uFillTx/>
                          <a:latin typeface="+mn-lt"/>
                          <a:ea typeface="+mn-ea"/>
                          <a:cs typeface="+mn-cs"/>
                        </a:rPr>
                        <a:t>Amen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Yn</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enw’r</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Tad, a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Mhab</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Ysbryd</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t>
                      </a:r>
                      <a:r>
                        <a:rPr kumimoji="0" lang="en-GB" sz="2000" b="1" i="0" u="none" strike="noStrike" kern="1200" cap="none" spc="0" normalizeH="0" baseline="0" noProof="0" dirty="0" err="1" smtClean="0">
                          <a:ln>
                            <a:noFill/>
                          </a:ln>
                          <a:solidFill>
                            <a:schemeClr val="bg1"/>
                          </a:solidFill>
                          <a:effectLst/>
                          <a:uLnTx/>
                          <a:uFillTx/>
                          <a:latin typeface="+mn-lt"/>
                          <a:ea typeface="+mn-ea"/>
                          <a:cs typeface="+mn-cs"/>
                        </a:rPr>
                        <a:t>Glan</a:t>
                      </a:r>
                      <a:r>
                        <a:rPr kumimoji="0" lang="en-GB" sz="2000" b="1" i="0" u="none" strike="noStrike" kern="1200" cap="none" spc="0" normalizeH="0" baseline="0" noProof="0" dirty="0" smtClean="0">
                          <a:ln>
                            <a:noFill/>
                          </a:ln>
                          <a:solidFill>
                            <a:schemeClr val="bg1"/>
                          </a:solidFill>
                          <a:effectLst/>
                          <a:uLnTx/>
                          <a:uFillTx/>
                          <a:latin typeface="+mn-lt"/>
                          <a:ea typeface="+mn-ea"/>
                          <a:cs typeface="+mn-cs"/>
                        </a:rPr>
                        <a:t>, Amen</a:t>
                      </a:r>
                    </a:p>
                    <a:p>
                      <a:endParaRPr lang="en-GB" dirty="0" smtClean="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pic>
        <p:nvPicPr>
          <p:cNvPr id="1843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2284" y="1556792"/>
            <a:ext cx="3454045"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68092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4578" y="218498"/>
            <a:ext cx="7886700" cy="6487102"/>
          </a:xfrm>
        </p:spPr>
        <p:txBody>
          <a:bodyPr>
            <a:normAutofit/>
          </a:bodyPr>
          <a:lstStyle/>
          <a:p>
            <a:pPr marL="0" indent="0">
              <a:buNone/>
            </a:pPr>
            <a:r>
              <a:rPr lang="en-US" sz="3600" dirty="0" smtClean="0"/>
              <a:t>I watch the sunrise lighting the sky,</a:t>
            </a:r>
          </a:p>
          <a:p>
            <a:pPr marL="0" indent="0">
              <a:buNone/>
            </a:pPr>
            <a:r>
              <a:rPr lang="en-US" sz="3600" dirty="0" smtClean="0"/>
              <a:t>Casting its shadows near.</a:t>
            </a:r>
          </a:p>
          <a:p>
            <a:pPr marL="0" indent="0">
              <a:buNone/>
            </a:pPr>
            <a:r>
              <a:rPr lang="en-US" sz="3600" dirty="0" smtClean="0"/>
              <a:t>And on this morning,</a:t>
            </a:r>
          </a:p>
          <a:p>
            <a:pPr marL="0" indent="0">
              <a:buNone/>
            </a:pPr>
            <a:r>
              <a:rPr lang="en-US" sz="3600" dirty="0" smtClean="0"/>
              <a:t>Bright though it be,</a:t>
            </a:r>
          </a:p>
          <a:p>
            <a:pPr marL="0" indent="0">
              <a:buNone/>
            </a:pPr>
            <a:r>
              <a:rPr lang="en-US" sz="3600" dirty="0" smtClean="0"/>
              <a:t>I feel those shadows near me.</a:t>
            </a:r>
          </a:p>
          <a:p>
            <a:pPr marL="0" indent="0">
              <a:buNone/>
            </a:pPr>
            <a:endParaRPr lang="en-US" sz="3600" dirty="0" smtClean="0"/>
          </a:p>
          <a:p>
            <a:pPr marL="0" indent="0">
              <a:buNone/>
            </a:pPr>
            <a:r>
              <a:rPr lang="en-US" sz="3600" dirty="0" smtClean="0"/>
              <a:t>But you are always close to me,</a:t>
            </a:r>
          </a:p>
          <a:p>
            <a:pPr marL="0" indent="0">
              <a:buNone/>
            </a:pPr>
            <a:r>
              <a:rPr lang="en-US" sz="3600" dirty="0" smtClean="0"/>
              <a:t>following all my ways.</a:t>
            </a:r>
          </a:p>
          <a:p>
            <a:pPr marL="0" indent="0">
              <a:buNone/>
            </a:pPr>
            <a:r>
              <a:rPr lang="en-US" sz="3600" dirty="0" smtClean="0"/>
              <a:t>May I be always close to you,</a:t>
            </a:r>
          </a:p>
          <a:p>
            <a:pPr marL="0" indent="0">
              <a:buNone/>
            </a:pPr>
            <a:r>
              <a:rPr lang="en-US" sz="3600" dirty="0" smtClean="0"/>
              <a:t>following all your ways Lord.</a:t>
            </a:r>
          </a:p>
          <a:p>
            <a:pPr marL="0" indent="0">
              <a:buNone/>
            </a:pPr>
            <a:endParaRPr lang="en-US" dirty="0" smtClean="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7372" y="2132856"/>
            <a:ext cx="2664296"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731965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887" y="190789"/>
            <a:ext cx="7886700" cy="6390120"/>
          </a:xfrm>
        </p:spPr>
        <p:txBody>
          <a:bodyPr>
            <a:normAutofit/>
          </a:bodyPr>
          <a:lstStyle/>
          <a:p>
            <a:pPr marL="0" indent="0">
              <a:buNone/>
            </a:pPr>
            <a:r>
              <a:rPr lang="en-US" sz="3600" dirty="0" smtClean="0"/>
              <a:t>I watch the sunlight shine through the clouds,</a:t>
            </a:r>
          </a:p>
          <a:p>
            <a:pPr marL="0" indent="0">
              <a:buNone/>
            </a:pPr>
            <a:r>
              <a:rPr lang="en-US" sz="3600" dirty="0" smtClean="0"/>
              <a:t>Warming the earth below.</a:t>
            </a:r>
          </a:p>
          <a:p>
            <a:pPr marL="0" indent="0">
              <a:buNone/>
            </a:pPr>
            <a:r>
              <a:rPr lang="en-US" sz="3600" dirty="0" smtClean="0"/>
              <a:t>And at the midday life seems to say,</a:t>
            </a:r>
          </a:p>
          <a:p>
            <a:pPr marL="0" indent="0">
              <a:buNone/>
            </a:pPr>
            <a:r>
              <a:rPr lang="en-US" sz="3600" dirty="0" smtClean="0"/>
              <a:t>I feel your brightness near me.</a:t>
            </a:r>
          </a:p>
          <a:p>
            <a:pPr marL="0" indent="0">
              <a:buNone/>
            </a:pPr>
            <a:endParaRPr lang="en-US" sz="3600" dirty="0" smtClean="0"/>
          </a:p>
          <a:p>
            <a:pPr marL="0" indent="0">
              <a:buNone/>
            </a:pPr>
            <a:r>
              <a:rPr lang="en-US" sz="3600" dirty="0" smtClean="0"/>
              <a:t>For you are always close to me,</a:t>
            </a:r>
          </a:p>
          <a:p>
            <a:pPr marL="0" indent="0">
              <a:buNone/>
            </a:pPr>
            <a:r>
              <a:rPr lang="en-US" sz="3600" dirty="0" smtClean="0"/>
              <a:t>following all my ways.</a:t>
            </a:r>
          </a:p>
          <a:p>
            <a:pPr marL="0" indent="0">
              <a:buNone/>
            </a:pPr>
            <a:r>
              <a:rPr lang="en-US" sz="3600" dirty="0" smtClean="0"/>
              <a:t>May I be always close to you,</a:t>
            </a:r>
          </a:p>
          <a:p>
            <a:pPr marL="0" indent="0">
              <a:buNone/>
            </a:pPr>
            <a:r>
              <a:rPr lang="en-US" sz="3600" dirty="0" smtClean="0"/>
              <a:t>following all your ways Lord.</a:t>
            </a:r>
          </a:p>
          <a:p>
            <a:pPr marL="0" indent="0">
              <a:buNone/>
            </a:pPr>
            <a:endParaRPr lang="en-US" dirty="0" smtClean="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365104"/>
            <a:ext cx="3139989" cy="2093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91775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8324" y="138545"/>
            <a:ext cx="8899814" cy="6719455"/>
          </a:xfrm>
        </p:spPr>
        <p:txBody>
          <a:bodyPr>
            <a:normAutofit/>
          </a:bodyPr>
          <a:lstStyle/>
          <a:p>
            <a:pPr marL="0" indent="0">
              <a:buNone/>
            </a:pPr>
            <a:r>
              <a:rPr lang="en-US" sz="3600" dirty="0" smtClean="0"/>
              <a:t>I watch the sunset, fading away,</a:t>
            </a:r>
          </a:p>
          <a:p>
            <a:pPr marL="0" indent="0">
              <a:buNone/>
            </a:pPr>
            <a:r>
              <a:rPr lang="en-US" sz="3600" dirty="0" smtClean="0"/>
              <a:t>Lighting the clouds and sea.</a:t>
            </a:r>
          </a:p>
          <a:p>
            <a:pPr marL="0" indent="0">
              <a:buNone/>
            </a:pPr>
            <a:r>
              <a:rPr lang="en-US" sz="3600" dirty="0" smtClean="0"/>
              <a:t>And as the evening, closes its eyes,</a:t>
            </a:r>
          </a:p>
          <a:p>
            <a:pPr marL="0" indent="0">
              <a:buNone/>
            </a:pPr>
            <a:r>
              <a:rPr lang="en-US" sz="3600" dirty="0" smtClean="0"/>
              <a:t>I feel your presence near me.</a:t>
            </a:r>
          </a:p>
          <a:p>
            <a:pPr marL="0" indent="0">
              <a:buNone/>
            </a:pPr>
            <a:endParaRPr lang="en-US" sz="3600" dirty="0" smtClean="0"/>
          </a:p>
          <a:p>
            <a:pPr marL="0" indent="0">
              <a:buNone/>
            </a:pPr>
            <a:r>
              <a:rPr lang="en-US" sz="3600" dirty="0" smtClean="0"/>
              <a:t>Yes, you are always close to me</a:t>
            </a:r>
          </a:p>
          <a:p>
            <a:pPr marL="0" indent="0">
              <a:buNone/>
            </a:pPr>
            <a:r>
              <a:rPr lang="en-US" sz="3600" dirty="0" smtClean="0"/>
              <a:t>following all my ways.</a:t>
            </a:r>
          </a:p>
          <a:p>
            <a:pPr marL="0" indent="0">
              <a:buNone/>
            </a:pPr>
            <a:r>
              <a:rPr lang="en-US" sz="3600" dirty="0" smtClean="0"/>
              <a:t>May I be always close to you,</a:t>
            </a:r>
          </a:p>
          <a:p>
            <a:pPr marL="0" indent="0">
              <a:buNone/>
            </a:pPr>
            <a:r>
              <a:rPr lang="en-US" sz="3600" dirty="0" smtClean="0"/>
              <a:t>following all your ways Lord.</a:t>
            </a:r>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5042" y="3861048"/>
            <a:ext cx="3364975"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2939047"/>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291</TotalTime>
  <Words>2146</Words>
  <Application>Microsoft Office PowerPoint</Application>
  <PresentationFormat>On-screen Show (4:3)</PresentationFormat>
  <Paragraphs>241</Paragraphs>
  <Slides>29</Slides>
  <Notes>0</Notes>
  <HiddenSlides>0</HiddenSlides>
  <MMClips>0</MMClips>
  <ScaleCrop>false</ScaleCrop>
  <HeadingPairs>
    <vt:vector size="4" baseType="variant">
      <vt:variant>
        <vt:lpstr>Theme</vt:lpstr>
      </vt:variant>
      <vt:variant>
        <vt:i4>4</vt:i4>
      </vt:variant>
      <vt:variant>
        <vt:lpstr>Slide Titles</vt:lpstr>
      </vt:variant>
      <vt:variant>
        <vt:i4>29</vt:i4>
      </vt:variant>
    </vt:vector>
  </HeadingPairs>
  <TitlesOfParts>
    <vt:vector size="33" baseType="lpstr">
      <vt:lpstr>1_Office Theme</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Dawn</dc:creator>
  <cp:lastModifiedBy>Dawn</cp:lastModifiedBy>
  <cp:revision>22</cp:revision>
  <dcterms:created xsi:type="dcterms:W3CDTF">2022-10-16T09:56:34Z</dcterms:created>
  <dcterms:modified xsi:type="dcterms:W3CDTF">2022-10-16T14:47:48Z</dcterms:modified>
</cp:coreProperties>
</file>