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307" r:id="rId4"/>
    <p:sldId id="259" r:id="rId5"/>
    <p:sldId id="260" r:id="rId6"/>
    <p:sldId id="261" r:id="rId7"/>
    <p:sldId id="262" r:id="rId8"/>
    <p:sldId id="308" r:id="rId9"/>
    <p:sldId id="264" r:id="rId10"/>
    <p:sldId id="266" r:id="rId11"/>
    <p:sldId id="269" r:id="rId12"/>
    <p:sldId id="270" r:id="rId13"/>
    <p:sldId id="271" r:id="rId14"/>
    <p:sldId id="309" r:id="rId15"/>
    <p:sldId id="310" r:id="rId16"/>
    <p:sldId id="273" r:id="rId17"/>
    <p:sldId id="274" r:id="rId18"/>
    <p:sldId id="311" r:id="rId19"/>
    <p:sldId id="312" r:id="rId20"/>
    <p:sldId id="316" r:id="rId21"/>
    <p:sldId id="317" r:id="rId22"/>
    <p:sldId id="318" r:id="rId23"/>
    <p:sldId id="300" r:id="rId24"/>
    <p:sldId id="301" r:id="rId25"/>
    <p:sldId id="302" r:id="rId26"/>
    <p:sldId id="303" r:id="rId27"/>
    <p:sldId id="305"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959" autoAdjust="0"/>
    <p:restoredTop sz="94660"/>
  </p:normalViewPr>
  <p:slideViewPr>
    <p:cSldViewPr snapToGrid="0">
      <p:cViewPr varScale="1">
        <p:scale>
          <a:sx n="117" d="100"/>
          <a:sy n="117" d="100"/>
        </p:scale>
        <p:origin x="-126" y="-10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4013029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154960883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8608493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40191598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41648973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2792440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308596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1385282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28322467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33828385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32E5D31A-E6F6-4277-9D25-DF4CA768AE72}" type="datetimeFigureOut">
              <a:rPr lang="en-GB" smtClean="0"/>
              <a:pPr/>
              <a:t>31/12/2022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AD58377-E13A-44D1-AEA6-827CF06944EE}" type="slidenum">
              <a:rPr lang="en-GB" smtClean="0"/>
              <a:pPr/>
              <a:t>‹#›</a:t>
            </a:fld>
            <a:endParaRPr lang="en-GB"/>
          </a:p>
        </p:txBody>
      </p:sp>
    </p:spTree>
    <p:extLst>
      <p:ext uri="{BB962C8B-B14F-4D97-AF65-F5344CB8AC3E}">
        <p14:creationId xmlns:p14="http://schemas.microsoft.com/office/powerpoint/2010/main" val="15309944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E5D31A-E6F6-4277-9D25-DF4CA768AE72}" type="datetimeFigureOut">
              <a:rPr lang="en-GB" smtClean="0"/>
              <a:pPr/>
              <a:t>31/12/2022</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D58377-E13A-44D1-AEA6-827CF06944EE}" type="slidenum">
              <a:rPr lang="en-GB" smtClean="0"/>
              <a:pPr/>
              <a:t>‹#›</a:t>
            </a:fld>
            <a:endParaRPr lang="en-GB"/>
          </a:p>
        </p:txBody>
      </p:sp>
    </p:spTree>
    <p:extLst>
      <p:ext uri="{BB962C8B-B14F-4D97-AF65-F5344CB8AC3E}">
        <p14:creationId xmlns:p14="http://schemas.microsoft.com/office/powerpoint/2010/main" val="17302418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50178" name="Picture 2" descr="Image result for ash wednesday"/>
          <p:cNvPicPr>
            <a:picLocks noChangeAspect="1" noChangeArrowheads="1"/>
          </p:cNvPicPr>
          <p:nvPr/>
        </p:nvPicPr>
        <p:blipFill>
          <a:blip r:embed="rId2" cstate="print"/>
          <a:srcRect/>
          <a:stretch>
            <a:fillRect/>
          </a:stretch>
        </p:blipFill>
        <p:spPr bwMode="auto">
          <a:xfrm>
            <a:off x="3851215" y="3130378"/>
            <a:ext cx="4606040" cy="3072714"/>
          </a:xfrm>
          <a:prstGeom prst="rect">
            <a:avLst/>
          </a:prstGeom>
          <a:noFill/>
        </p:spPr>
      </p:pic>
      <p:sp>
        <p:nvSpPr>
          <p:cNvPr id="5" name="TextBox 4"/>
          <p:cNvSpPr txBox="1"/>
          <p:nvPr/>
        </p:nvSpPr>
        <p:spPr>
          <a:xfrm>
            <a:off x="2345267" y="228600"/>
            <a:ext cx="7425266" cy="2554545"/>
          </a:xfrm>
          <a:prstGeom prst="rect">
            <a:avLst/>
          </a:prstGeom>
          <a:noFill/>
        </p:spPr>
        <p:txBody>
          <a:bodyPr wrap="square" rtlCol="0">
            <a:spAutoFit/>
          </a:bodyPr>
          <a:lstStyle/>
          <a:p>
            <a:pPr algn="ctr"/>
            <a:r>
              <a:rPr lang="en-GB" sz="4000" b="1" u="sng" dirty="0" smtClean="0">
                <a:solidFill>
                  <a:srgbClr val="002060"/>
                </a:solidFill>
                <a:latin typeface="Cambria" pitchFamily="18" charset="0"/>
              </a:rPr>
              <a:t>Ash Wednesday Mass</a:t>
            </a:r>
          </a:p>
          <a:p>
            <a:pPr algn="ctr"/>
            <a:r>
              <a:rPr lang="en-GB" sz="4000" b="1" u="sng" dirty="0" smtClean="0">
                <a:solidFill>
                  <a:srgbClr val="002060"/>
                </a:solidFill>
                <a:latin typeface="Cambria" pitchFamily="18" charset="0"/>
              </a:rPr>
              <a:t>St Joseph’s RC Primary School</a:t>
            </a:r>
          </a:p>
          <a:p>
            <a:pPr algn="ctr"/>
            <a:r>
              <a:rPr lang="en-GB" sz="4000" b="1" u="sng" dirty="0" smtClean="0">
                <a:solidFill>
                  <a:srgbClr val="002060"/>
                </a:solidFill>
                <a:latin typeface="Cambria" pitchFamily="18" charset="0"/>
              </a:rPr>
              <a:t>Wednesday </a:t>
            </a:r>
            <a:r>
              <a:rPr lang="en-GB" sz="4000" b="1" u="sng" dirty="0" smtClean="0">
                <a:solidFill>
                  <a:srgbClr val="002060"/>
                </a:solidFill>
                <a:latin typeface="Cambria" pitchFamily="18" charset="0"/>
              </a:rPr>
              <a:t>22nf February 2023</a:t>
            </a:r>
            <a:r>
              <a:rPr lang="en-GB" sz="4000" b="1" u="sng" dirty="0" smtClean="0">
                <a:solidFill>
                  <a:srgbClr val="002060"/>
                </a:solidFill>
                <a:latin typeface="Cambria" pitchFamily="18" charset="0"/>
              </a:rPr>
              <a:t> </a:t>
            </a:r>
            <a:endParaRPr lang="en-GB" sz="4000" b="1" u="sng" dirty="0">
              <a:solidFill>
                <a:srgbClr val="002060"/>
              </a:solidFill>
              <a:latin typeface="Cambria" pitchFamily="18" charset="0"/>
            </a:endParaRPr>
          </a:p>
        </p:txBody>
      </p:sp>
    </p:spTree>
    <p:extLst>
      <p:ext uri="{BB962C8B-B14F-4D97-AF65-F5344CB8AC3E}">
        <p14:creationId xmlns:p14="http://schemas.microsoft.com/office/powerpoint/2010/main" val="200217575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682461" y="204084"/>
            <a:ext cx="10888718" cy="7478970"/>
          </a:xfrm>
          <a:prstGeom prst="rect">
            <a:avLst/>
          </a:prstGeom>
        </p:spPr>
        <p:txBody>
          <a:bodyPr wrap="square">
            <a:spAutoFit/>
          </a:bodyPr>
          <a:lstStyle/>
          <a:p>
            <a:r>
              <a:rPr lang="en-GB" sz="3200" b="1" u="sng" dirty="0">
                <a:solidFill>
                  <a:srgbClr val="FF0000"/>
                </a:solidFill>
                <a:latin typeface="Cambria" panose="02040503050406030204" pitchFamily="18" charset="0"/>
                <a:ea typeface="Calibri" panose="020F0502020204030204" pitchFamily="34" charset="0"/>
                <a:cs typeface="Arial" panose="020B0604020202020204" pitchFamily="34" charset="0"/>
              </a:rPr>
              <a:t>Opening Hymn</a:t>
            </a:r>
            <a:r>
              <a:rPr lang="en-GB" sz="3200" b="1" u="sng" dirty="0" smtClean="0">
                <a:solidFill>
                  <a:srgbClr val="FF0000"/>
                </a:solidFill>
                <a:latin typeface="Cambria" panose="02040503050406030204" pitchFamily="18" charset="0"/>
                <a:ea typeface="Calibri" panose="020F0502020204030204" pitchFamily="34" charset="0"/>
                <a:cs typeface="Arial" panose="020B0604020202020204" pitchFamily="34" charset="0"/>
              </a:rPr>
              <a:t>:</a:t>
            </a:r>
          </a:p>
          <a:p>
            <a:r>
              <a:rPr lang="en-GB" sz="3200" u="sng" dirty="0" smtClean="0">
                <a:solidFill>
                  <a:srgbClr val="0070C0"/>
                </a:solidFill>
                <a:latin typeface="Cambria" panose="02040503050406030204" pitchFamily="18" charset="0"/>
                <a:ea typeface="Times New Roman" panose="02020603050405020304" pitchFamily="18" charset="0"/>
                <a:cs typeface="Arial" panose="020B0604020202020204" pitchFamily="34" charset="0"/>
              </a:rPr>
              <a:t>Bind us Together </a:t>
            </a:r>
            <a:endParaRPr lang="en-GB" sz="3200" u="sng" dirty="0" smtClean="0">
              <a:solidFill>
                <a:srgbClr val="0070C0"/>
              </a:solidFill>
              <a:effectLst/>
              <a:latin typeface="Times New Roman" panose="02020603050405020304" pitchFamily="18" charset="0"/>
              <a:ea typeface="Calibri" panose="020F0502020204030204" pitchFamily="34" charset="0"/>
            </a:endParaRPr>
          </a:p>
          <a:p>
            <a:r>
              <a:rPr lang="en-GB" sz="3200" b="1" dirty="0" smtClean="0">
                <a:latin typeface="Cambria" pitchFamily="18" charset="0"/>
              </a:rPr>
              <a:t>Bind us together, Lord,</a:t>
            </a:r>
            <a:br>
              <a:rPr lang="en-GB" sz="3200" b="1" dirty="0" smtClean="0">
                <a:latin typeface="Cambria" pitchFamily="18" charset="0"/>
              </a:rPr>
            </a:br>
            <a:r>
              <a:rPr lang="en-GB" sz="3200" b="1" dirty="0" smtClean="0">
                <a:latin typeface="Cambria" pitchFamily="18" charset="0"/>
              </a:rPr>
              <a:t>bind us together</a:t>
            </a:r>
            <a:br>
              <a:rPr lang="en-GB" sz="3200" b="1" dirty="0" smtClean="0">
                <a:latin typeface="Cambria" pitchFamily="18" charset="0"/>
              </a:rPr>
            </a:br>
            <a:r>
              <a:rPr lang="en-GB" sz="3200" b="1" dirty="0" smtClean="0">
                <a:latin typeface="Cambria" pitchFamily="18" charset="0"/>
              </a:rPr>
              <a:t>with cords that cannot be broken;</a:t>
            </a:r>
            <a:br>
              <a:rPr lang="en-GB" sz="3200" b="1" dirty="0" smtClean="0">
                <a:latin typeface="Cambria" pitchFamily="18" charset="0"/>
              </a:rPr>
            </a:br>
            <a:r>
              <a:rPr lang="en-GB" sz="3200" b="1" dirty="0" smtClean="0">
                <a:latin typeface="Cambria" pitchFamily="18" charset="0"/>
              </a:rPr>
              <a:t>bind us together, Lord,</a:t>
            </a:r>
            <a:br>
              <a:rPr lang="en-GB" sz="3200" b="1" dirty="0" smtClean="0">
                <a:latin typeface="Cambria" pitchFamily="18" charset="0"/>
              </a:rPr>
            </a:br>
            <a:r>
              <a:rPr lang="en-GB" sz="3200" b="1" dirty="0" smtClean="0">
                <a:latin typeface="Cambria" pitchFamily="18" charset="0"/>
              </a:rPr>
              <a:t>bind us together,</a:t>
            </a:r>
            <a:br>
              <a:rPr lang="en-GB" sz="3200" b="1" dirty="0" smtClean="0">
                <a:latin typeface="Cambria" pitchFamily="18" charset="0"/>
              </a:rPr>
            </a:br>
            <a:r>
              <a:rPr lang="en-GB" sz="3200" b="1" dirty="0" smtClean="0">
                <a:latin typeface="Cambria" pitchFamily="18" charset="0"/>
              </a:rPr>
              <a:t>O bind us together with love.</a:t>
            </a:r>
          </a:p>
          <a:p>
            <a:r>
              <a:rPr lang="en-GB" sz="3200" b="1" i="1" dirty="0" smtClean="0">
                <a:latin typeface="Cambria" pitchFamily="18" charset="0"/>
              </a:rPr>
              <a:t> </a:t>
            </a:r>
            <a:endParaRPr lang="en-GB" sz="3200" b="1" dirty="0" smtClean="0">
              <a:latin typeface="Cambria" pitchFamily="18" charset="0"/>
            </a:endParaRPr>
          </a:p>
          <a:p>
            <a:r>
              <a:rPr lang="en-GB" sz="3200" b="1" dirty="0" smtClean="0">
                <a:latin typeface="Cambria" pitchFamily="18" charset="0"/>
              </a:rPr>
              <a:t>There is only one God,</a:t>
            </a:r>
            <a:br>
              <a:rPr lang="en-GB" sz="3200" b="1" dirty="0" smtClean="0">
                <a:latin typeface="Cambria" pitchFamily="18" charset="0"/>
              </a:rPr>
            </a:br>
            <a:r>
              <a:rPr lang="en-GB" sz="3200" b="1" dirty="0" smtClean="0">
                <a:latin typeface="Cambria" pitchFamily="18" charset="0"/>
              </a:rPr>
              <a:t>there is only one King,</a:t>
            </a:r>
            <a:br>
              <a:rPr lang="en-GB" sz="3200" b="1" dirty="0" smtClean="0">
                <a:latin typeface="Cambria" pitchFamily="18" charset="0"/>
              </a:rPr>
            </a:br>
            <a:r>
              <a:rPr lang="en-GB" sz="3200" b="1" dirty="0" smtClean="0">
                <a:latin typeface="Cambria" pitchFamily="18" charset="0"/>
              </a:rPr>
              <a:t>there is only one Body -</a:t>
            </a:r>
            <a:r>
              <a:rPr lang="en-GB" sz="3200" b="1" dirty="0" smtClean="0"/>
              <a:t/>
            </a:r>
            <a:br>
              <a:rPr lang="en-GB" sz="3200" b="1" dirty="0" smtClean="0"/>
            </a:br>
            <a:r>
              <a:rPr lang="en-GB" sz="3200" b="1" dirty="0" smtClean="0"/>
              <a:t>that is why we sing:</a:t>
            </a:r>
            <a:r>
              <a:rPr lang="en-GB" sz="3200" b="1" dirty="0">
                <a:latin typeface="Cambria" panose="02040503050406030204" pitchFamily="18" charset="0"/>
                <a:ea typeface="Calibri" panose="020F0502020204030204" pitchFamily="34" charset="0"/>
                <a:cs typeface="Times New Roman" panose="02020603050405020304" pitchFamily="18" charset="0"/>
              </a:rPr>
              <a:t> </a:t>
            </a:r>
            <a:endParaRPr lang="en-GB" sz="3200" b="1" dirty="0" smtClean="0">
              <a:effectLst/>
              <a:latin typeface="Calibri" panose="020F0502020204030204" pitchFamily="34" charset="0"/>
              <a:ea typeface="Calibri" panose="020F0502020204030204" pitchFamily="34" charset="0"/>
              <a:cs typeface="Times New Roman" panose="02020603050405020304" pitchFamily="18" charset="0"/>
            </a:endParaRPr>
          </a:p>
          <a:p>
            <a:pPr>
              <a:spcAft>
                <a:spcPts val="0"/>
              </a:spcAft>
            </a:pPr>
            <a:r>
              <a:rPr lang="en-GB" sz="3200" b="1" dirty="0">
                <a:latin typeface="Cambria" panose="02040503050406030204" pitchFamily="18" charset="0"/>
                <a:ea typeface="Calibri" panose="020F0502020204030204" pitchFamily="34" charset="0"/>
                <a:cs typeface="Times New Roman" panose="02020603050405020304" pitchFamily="18" charset="0"/>
              </a:rPr>
              <a:t/>
            </a:r>
            <a:br>
              <a:rPr lang="en-GB" sz="3200" b="1" dirty="0">
                <a:latin typeface="Cambria" panose="02040503050406030204" pitchFamily="18" charset="0"/>
                <a:ea typeface="Calibri" panose="020F0502020204030204" pitchFamily="34" charset="0"/>
                <a:cs typeface="Times New Roman" panose="02020603050405020304" pitchFamily="18" charset="0"/>
              </a:rPr>
            </a:b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9154" name="AutoShape 2" descr="Image result for ash wednesda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sp>
        <p:nvSpPr>
          <p:cNvPr id="49156" name="AutoShape 4" descr="Image result for ash wednesday"/>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49158" name="Picture 6" descr="Image result for ash wednesday"/>
          <p:cNvPicPr>
            <a:picLocks noChangeAspect="1" noChangeArrowheads="1"/>
          </p:cNvPicPr>
          <p:nvPr/>
        </p:nvPicPr>
        <p:blipFill>
          <a:blip r:embed="rId2" cstate="print"/>
          <a:srcRect/>
          <a:stretch>
            <a:fillRect/>
          </a:stretch>
        </p:blipFill>
        <p:spPr bwMode="auto">
          <a:xfrm>
            <a:off x="7149499" y="327454"/>
            <a:ext cx="4667250" cy="5238750"/>
          </a:xfrm>
          <a:prstGeom prst="rect">
            <a:avLst/>
          </a:prstGeom>
          <a:noFill/>
        </p:spPr>
      </p:pic>
    </p:spTree>
    <p:extLst>
      <p:ext uri="{BB962C8B-B14F-4D97-AF65-F5344CB8AC3E}">
        <p14:creationId xmlns:p14="http://schemas.microsoft.com/office/powerpoint/2010/main" val="107752535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737419" y="560440"/>
            <a:ext cx="8686800" cy="6494085"/>
          </a:xfrm>
          <a:prstGeom prst="rect">
            <a:avLst/>
          </a:prstGeom>
        </p:spPr>
        <p:txBody>
          <a:bodyPr wrap="square">
            <a:spAutoFit/>
          </a:bodyPr>
          <a:lstStyle/>
          <a:p>
            <a:r>
              <a:rPr lang="en-GB" sz="3200" b="1" dirty="0" smtClean="0">
                <a:latin typeface="Cambria" pitchFamily="18" charset="0"/>
              </a:rPr>
              <a:t>Bind us together, Lord,</a:t>
            </a:r>
            <a:br>
              <a:rPr lang="en-GB" sz="3200" b="1" dirty="0" smtClean="0">
                <a:latin typeface="Cambria" pitchFamily="18" charset="0"/>
              </a:rPr>
            </a:br>
            <a:r>
              <a:rPr lang="en-GB" sz="3200" b="1" dirty="0" smtClean="0">
                <a:latin typeface="Cambria" pitchFamily="18" charset="0"/>
              </a:rPr>
              <a:t>bind us together</a:t>
            </a:r>
            <a:br>
              <a:rPr lang="en-GB" sz="3200" b="1" dirty="0" smtClean="0">
                <a:latin typeface="Cambria" pitchFamily="18" charset="0"/>
              </a:rPr>
            </a:br>
            <a:r>
              <a:rPr lang="en-GB" sz="3200" b="1" dirty="0" smtClean="0">
                <a:latin typeface="Cambria" pitchFamily="18" charset="0"/>
              </a:rPr>
              <a:t>with cords that cannot be broken;</a:t>
            </a:r>
            <a:br>
              <a:rPr lang="en-GB" sz="3200" b="1" dirty="0" smtClean="0">
                <a:latin typeface="Cambria" pitchFamily="18" charset="0"/>
              </a:rPr>
            </a:br>
            <a:r>
              <a:rPr lang="en-GB" sz="3200" b="1" dirty="0" smtClean="0">
                <a:latin typeface="Cambria" pitchFamily="18" charset="0"/>
              </a:rPr>
              <a:t>bind us together, Lord,</a:t>
            </a:r>
            <a:br>
              <a:rPr lang="en-GB" sz="3200" b="1" dirty="0" smtClean="0">
                <a:latin typeface="Cambria" pitchFamily="18" charset="0"/>
              </a:rPr>
            </a:br>
            <a:r>
              <a:rPr lang="en-GB" sz="3200" b="1" dirty="0" smtClean="0">
                <a:latin typeface="Cambria" pitchFamily="18" charset="0"/>
              </a:rPr>
              <a:t>bind us together,</a:t>
            </a:r>
            <a:br>
              <a:rPr lang="en-GB" sz="3200" b="1" dirty="0" smtClean="0">
                <a:latin typeface="Cambria" pitchFamily="18" charset="0"/>
              </a:rPr>
            </a:br>
            <a:r>
              <a:rPr lang="en-GB" sz="3200" b="1" dirty="0" smtClean="0">
                <a:latin typeface="Cambria" pitchFamily="18" charset="0"/>
              </a:rPr>
              <a:t>O bind us together with love.</a:t>
            </a:r>
          </a:p>
          <a:p>
            <a:r>
              <a:rPr lang="en-GB" sz="3200" b="1" dirty="0" smtClean="0">
                <a:latin typeface="Cambria" pitchFamily="18" charset="0"/>
              </a:rPr>
              <a:t> </a:t>
            </a:r>
          </a:p>
          <a:p>
            <a:r>
              <a:rPr lang="en-GB" sz="3200" b="1" dirty="0" smtClean="0">
                <a:latin typeface="Cambria" pitchFamily="18" charset="0"/>
              </a:rPr>
              <a:t>Made for the glory of God,</a:t>
            </a:r>
            <a:br>
              <a:rPr lang="en-GB" sz="3200" b="1" dirty="0" smtClean="0">
                <a:latin typeface="Cambria" pitchFamily="18" charset="0"/>
              </a:rPr>
            </a:br>
            <a:r>
              <a:rPr lang="en-GB" sz="3200" b="1" dirty="0" smtClean="0">
                <a:latin typeface="Cambria" pitchFamily="18" charset="0"/>
              </a:rPr>
              <a:t>purchased by His precious Son.</a:t>
            </a:r>
            <a:br>
              <a:rPr lang="en-GB" sz="3200" b="1" dirty="0" smtClean="0">
                <a:latin typeface="Cambria" pitchFamily="18" charset="0"/>
              </a:rPr>
            </a:br>
            <a:r>
              <a:rPr lang="en-GB" sz="3200" b="1" dirty="0" smtClean="0">
                <a:latin typeface="Cambria" pitchFamily="18" charset="0"/>
              </a:rPr>
              <a:t>Born with the right to be free:</a:t>
            </a:r>
            <a:br>
              <a:rPr lang="en-GB" sz="3200" b="1" dirty="0" smtClean="0">
                <a:latin typeface="Cambria" pitchFamily="18" charset="0"/>
              </a:rPr>
            </a:br>
            <a:r>
              <a:rPr lang="en-GB" sz="3200" b="1" dirty="0" smtClean="0">
                <a:latin typeface="Cambria" pitchFamily="18" charset="0"/>
              </a:rPr>
              <a:t>Jesus the victory has won.</a:t>
            </a:r>
          </a:p>
          <a:p>
            <a:pPr lvl="0"/>
            <a:endParaRPr lang="en-GB" sz="3200" b="1" dirty="0">
              <a:latin typeface="Cambria" panose="02040503050406030204" pitchFamily="18" charset="0"/>
              <a:ea typeface="Calibri" panose="020F0502020204030204" pitchFamily="34" charset="0"/>
              <a:cs typeface="Times New Roman" panose="02020603050405020304" pitchFamily="18" charset="0"/>
            </a:endParaRPr>
          </a:p>
          <a:p>
            <a:pPr>
              <a:spcAft>
                <a:spcPts val="0"/>
              </a:spcAft>
            </a:pPr>
            <a:endParaRPr lang="en-GB" sz="32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6" descr="Image result for ash wednesday"/>
          <p:cNvPicPr>
            <a:picLocks noChangeAspect="1" noChangeArrowheads="1"/>
          </p:cNvPicPr>
          <p:nvPr/>
        </p:nvPicPr>
        <p:blipFill>
          <a:blip r:embed="rId2" cstate="print"/>
          <a:srcRect/>
          <a:stretch>
            <a:fillRect/>
          </a:stretch>
        </p:blipFill>
        <p:spPr bwMode="auto">
          <a:xfrm>
            <a:off x="7149499" y="327454"/>
            <a:ext cx="4667250" cy="5238750"/>
          </a:xfrm>
          <a:prstGeom prst="rect">
            <a:avLst/>
          </a:prstGeom>
          <a:noFill/>
        </p:spPr>
      </p:pic>
    </p:spTree>
    <p:extLst>
      <p:ext uri="{BB962C8B-B14F-4D97-AF65-F5344CB8AC3E}">
        <p14:creationId xmlns:p14="http://schemas.microsoft.com/office/powerpoint/2010/main" val="38932175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793530" y="949404"/>
            <a:ext cx="8145517" cy="5509200"/>
          </a:xfrm>
          <a:prstGeom prst="rect">
            <a:avLst/>
          </a:prstGeom>
        </p:spPr>
        <p:txBody>
          <a:bodyPr wrap="square">
            <a:spAutoFit/>
          </a:bodyPr>
          <a:lstStyle/>
          <a:p>
            <a:r>
              <a:rPr lang="en-GB" sz="3200" b="1" dirty="0" smtClean="0"/>
              <a:t>Bind us together, Lord,</a:t>
            </a:r>
            <a:br>
              <a:rPr lang="en-GB" sz="3200" b="1" dirty="0" smtClean="0"/>
            </a:br>
            <a:r>
              <a:rPr lang="en-GB" sz="3200" b="1" dirty="0" smtClean="0"/>
              <a:t>bind us together</a:t>
            </a:r>
            <a:br>
              <a:rPr lang="en-GB" sz="3200" b="1" dirty="0" smtClean="0"/>
            </a:br>
            <a:r>
              <a:rPr lang="en-GB" sz="3200" b="1" dirty="0" smtClean="0"/>
              <a:t>with cords that cannot be broken;</a:t>
            </a:r>
            <a:br>
              <a:rPr lang="en-GB" sz="3200" b="1" dirty="0" smtClean="0"/>
            </a:br>
            <a:r>
              <a:rPr lang="en-GB" sz="3200" b="1" dirty="0" smtClean="0"/>
              <a:t>bind us together, Lord,</a:t>
            </a:r>
            <a:br>
              <a:rPr lang="en-GB" sz="3200" b="1" dirty="0" smtClean="0"/>
            </a:br>
            <a:r>
              <a:rPr lang="en-GB" sz="3200" b="1" dirty="0" smtClean="0"/>
              <a:t>bind us together,</a:t>
            </a:r>
            <a:br>
              <a:rPr lang="en-GB" sz="3200" b="1" dirty="0" smtClean="0"/>
            </a:br>
            <a:r>
              <a:rPr lang="en-GB" sz="3200" b="1" dirty="0" smtClean="0"/>
              <a:t>O bind us together with love.</a:t>
            </a:r>
          </a:p>
          <a:p>
            <a:r>
              <a:rPr lang="en-GB" sz="3200" b="1" dirty="0" smtClean="0"/>
              <a:t> </a:t>
            </a:r>
          </a:p>
          <a:p>
            <a:r>
              <a:rPr lang="en-GB" sz="3200" b="1" dirty="0" smtClean="0"/>
              <a:t>We are the family of God,</a:t>
            </a:r>
            <a:br>
              <a:rPr lang="en-GB" sz="3200" b="1" dirty="0" smtClean="0"/>
            </a:br>
            <a:r>
              <a:rPr lang="en-GB" sz="3200" b="1" dirty="0" smtClean="0"/>
              <a:t>we are His promise divine,</a:t>
            </a:r>
            <a:br>
              <a:rPr lang="en-GB" sz="3200" b="1" dirty="0" smtClean="0"/>
            </a:br>
            <a:r>
              <a:rPr lang="en-GB" sz="3200" b="1" dirty="0" smtClean="0"/>
              <a:t>we are His chosen desire,</a:t>
            </a:r>
            <a:br>
              <a:rPr lang="en-GB" sz="3200" b="1" dirty="0" smtClean="0"/>
            </a:br>
            <a:r>
              <a:rPr lang="en-GB" sz="3200" b="1" dirty="0" smtClean="0"/>
              <a:t>we are His glorious new wine.</a:t>
            </a:r>
            <a:endParaRPr lang="en-GB" sz="3200" b="1" dirty="0"/>
          </a:p>
        </p:txBody>
      </p:sp>
      <p:pic>
        <p:nvPicPr>
          <p:cNvPr id="4" name="Picture 6" descr="Image result for ash wednesday"/>
          <p:cNvPicPr>
            <a:picLocks noChangeAspect="1" noChangeArrowheads="1"/>
          </p:cNvPicPr>
          <p:nvPr/>
        </p:nvPicPr>
        <p:blipFill>
          <a:blip r:embed="rId2" cstate="print"/>
          <a:srcRect/>
          <a:stretch>
            <a:fillRect/>
          </a:stretch>
        </p:blipFill>
        <p:spPr bwMode="auto">
          <a:xfrm>
            <a:off x="6980165" y="606854"/>
            <a:ext cx="4667250" cy="5238750"/>
          </a:xfrm>
          <a:prstGeom prst="rect">
            <a:avLst/>
          </a:prstGeom>
          <a:noFill/>
        </p:spPr>
      </p:pic>
    </p:spTree>
    <p:extLst>
      <p:ext uri="{BB962C8B-B14F-4D97-AF65-F5344CB8AC3E}">
        <p14:creationId xmlns:p14="http://schemas.microsoft.com/office/powerpoint/2010/main" val="295263172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457199" y="438142"/>
            <a:ext cx="7685315" cy="5373779"/>
          </a:xfrm>
          <a:prstGeom prst="rect">
            <a:avLst/>
          </a:prstGeom>
        </p:spPr>
        <p:txBody>
          <a:bodyPr wrap="square">
            <a:spAutoFit/>
          </a:bodyPr>
          <a:lstStyle/>
          <a:p>
            <a:r>
              <a:rPr lang="en-GB" sz="3200" b="1" u="sng" dirty="0" smtClean="0">
                <a:solidFill>
                  <a:srgbClr val="002060"/>
                </a:solidFill>
                <a:effectLst/>
                <a:latin typeface="Cambria" panose="02040503050406030204" pitchFamily="18" charset="0"/>
                <a:ea typeface="Calibri" panose="020F0502020204030204" pitchFamily="34" charset="0"/>
                <a:cs typeface="Times New Roman" panose="02020603050405020304" pitchFamily="18" charset="0"/>
              </a:rPr>
              <a:t>Gather / Introduction</a:t>
            </a:r>
            <a:r>
              <a:rPr lang="en-GB" sz="3200" b="1" u="sng" dirty="0" smtClean="0">
                <a:solidFill>
                  <a:srgbClr val="002060"/>
                </a:solidFill>
                <a:effectLst/>
                <a:latin typeface="Cambria" panose="02040503050406030204" pitchFamily="18" charset="0"/>
                <a:ea typeface="Calibri" panose="020F0502020204030204" pitchFamily="34" charset="0"/>
                <a:cs typeface="Times New Roman" panose="02020603050405020304" pitchFamily="18" charset="0"/>
              </a:rPr>
              <a:t>:</a:t>
            </a:r>
            <a:r>
              <a:rPr lang="en-GB" sz="3200" b="1" u="sng"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
            </a:r>
            <a:br>
              <a:rPr lang="en-GB" sz="3200" b="1" u="sng"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br>
            <a:r>
              <a:rPr lang="en-GB" sz="3200" b="1" u="sng" dirty="0" smtClean="0">
                <a:solidFill>
                  <a:srgbClr val="FF0000"/>
                </a:solidFill>
              </a:rPr>
              <a:t>Reader</a:t>
            </a:r>
            <a:r>
              <a:rPr lang="en-GB" sz="3200" b="1" u="sng" dirty="0" smtClean="0"/>
              <a:t>:</a:t>
            </a:r>
            <a:r>
              <a:rPr lang="en-GB" sz="3200" b="1" dirty="0" smtClean="0"/>
              <a:t> </a:t>
            </a:r>
            <a:r>
              <a:rPr lang="en-GB" sz="3200" b="1" dirty="0" smtClean="0"/>
              <a:t>Ash Wednesday begins our forty day season of Lent that leads to Easter. On Ash Wednesday, we come together like the people of the Old Testament.</a:t>
            </a:r>
          </a:p>
          <a:p>
            <a:endParaRPr lang="en-GB" sz="3200" dirty="0" smtClean="0"/>
          </a:p>
          <a:p>
            <a:r>
              <a:rPr lang="en-GB" sz="3200" b="1" u="sng" dirty="0" smtClean="0">
                <a:solidFill>
                  <a:srgbClr val="FF0000"/>
                </a:solidFill>
              </a:rPr>
              <a:t>Reader</a:t>
            </a:r>
            <a:r>
              <a:rPr lang="en-GB" sz="3200" b="1" u="sng" dirty="0" smtClean="0"/>
              <a:t>:</a:t>
            </a:r>
            <a:r>
              <a:rPr lang="en-GB" sz="3200" b="1" dirty="0" smtClean="0"/>
              <a:t> </a:t>
            </a:r>
            <a:r>
              <a:rPr lang="en-GB" sz="3200" b="1" dirty="0" smtClean="0"/>
              <a:t>This is to remind ourselves that we don’t always follow God’s ways and need to ask God for His mercy and forgiveness.</a:t>
            </a:r>
            <a:endParaRPr lang="en-GB" sz="3200" dirty="0" smtClean="0"/>
          </a:p>
          <a:p>
            <a:pPr>
              <a:lnSpc>
                <a:spcPct val="115000"/>
              </a:lnSpc>
              <a:spcAft>
                <a:spcPts val="1000"/>
              </a:spcAft>
            </a:pPr>
            <a:r>
              <a:rPr lang="en-GB" sz="24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
            </a:r>
            <a:br>
              <a:rPr lang="en-GB" sz="24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b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6084" name="Picture 4" descr="Image result for lent"/>
          <p:cNvPicPr>
            <a:picLocks noChangeAspect="1" noChangeArrowheads="1"/>
          </p:cNvPicPr>
          <p:nvPr/>
        </p:nvPicPr>
        <p:blipFill>
          <a:blip r:embed="rId2" cstate="print"/>
          <a:srcRect/>
          <a:stretch>
            <a:fillRect/>
          </a:stretch>
        </p:blipFill>
        <p:spPr bwMode="auto">
          <a:xfrm>
            <a:off x="8161867" y="1582208"/>
            <a:ext cx="3897841" cy="2879725"/>
          </a:xfrm>
          <a:prstGeom prst="rect">
            <a:avLst/>
          </a:prstGeom>
          <a:noFill/>
        </p:spPr>
      </p:pic>
    </p:spTree>
    <p:extLst>
      <p:ext uri="{BB962C8B-B14F-4D97-AF65-F5344CB8AC3E}">
        <p14:creationId xmlns:p14="http://schemas.microsoft.com/office/powerpoint/2010/main" val="1216067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1045028" y="394044"/>
            <a:ext cx="6096000" cy="4622804"/>
          </a:xfrm>
          <a:prstGeom prst="rect">
            <a:avLst/>
          </a:prstGeom>
        </p:spPr>
        <p:txBody>
          <a:bodyPr>
            <a:spAutoFit/>
          </a:bodyPr>
          <a:lstStyle/>
          <a:p>
            <a:pPr lvl="0">
              <a:lnSpc>
                <a:spcPct val="115000"/>
              </a:lnSpc>
              <a:spcAft>
                <a:spcPts val="1000"/>
              </a:spcAft>
            </a:pPr>
            <a:r>
              <a:rPr lang="en-GB" sz="3200" b="1" u="sng" dirty="0" smtClean="0">
                <a:solidFill>
                  <a:srgbClr val="FF0000"/>
                </a:solidFill>
                <a:latin typeface="Cambria" panose="02040503050406030204" pitchFamily="18" charset="0"/>
                <a:ea typeface="Calibri" panose="020F0502020204030204" pitchFamily="34" charset="0"/>
                <a:cs typeface="Arial" panose="020B0604020202020204" pitchFamily="34" charset="0"/>
              </a:rPr>
              <a:t>Bonnie:</a:t>
            </a:r>
            <a:r>
              <a:rPr lang="en-GB" sz="3200" b="1" dirty="0" smtClean="0"/>
              <a:t> Like God’s people in the time of the prophets, we wear ashes to show that we want to turn away from whatever keeps us from God, and to have a </a:t>
            </a:r>
            <a:r>
              <a:rPr lang="en-GB" sz="3200" b="1" i="1" dirty="0" smtClean="0"/>
              <a:t>change of heart, </a:t>
            </a:r>
            <a:r>
              <a:rPr lang="en-GB" sz="3200" b="1" dirty="0" smtClean="0"/>
              <a:t>so that we can live in right relationship with God and each other.</a:t>
            </a:r>
            <a:endParaRPr lang="en-GB" sz="3200" dirty="0">
              <a:solidFill>
                <a:prstClr val="black"/>
              </a:solidFill>
              <a:latin typeface="Calibri" panose="020F0502020204030204" pitchFamily="34" charset="0"/>
              <a:ea typeface="Calibri" panose="020F0502020204030204" pitchFamily="34" charset="0"/>
              <a:cs typeface="Times New Roman" panose="02020603050405020304" pitchFamily="18" charset="0"/>
            </a:endParaRPr>
          </a:p>
        </p:txBody>
      </p:sp>
      <p:pic>
        <p:nvPicPr>
          <p:cNvPr id="45058" name="Picture 2" descr="Image result for lent"/>
          <p:cNvPicPr>
            <a:picLocks noChangeAspect="1" noChangeArrowheads="1"/>
          </p:cNvPicPr>
          <p:nvPr/>
        </p:nvPicPr>
        <p:blipFill>
          <a:blip r:embed="rId2" cstate="print"/>
          <a:srcRect/>
          <a:stretch>
            <a:fillRect/>
          </a:stretch>
        </p:blipFill>
        <p:spPr bwMode="auto">
          <a:xfrm>
            <a:off x="7528263" y="1539705"/>
            <a:ext cx="4096369" cy="2989962"/>
          </a:xfrm>
          <a:prstGeom prst="rect">
            <a:avLst/>
          </a:prstGeom>
          <a:noFill/>
        </p:spPr>
      </p:pic>
    </p:spTree>
    <p:extLst>
      <p:ext uri="{BB962C8B-B14F-4D97-AF65-F5344CB8AC3E}">
        <p14:creationId xmlns:p14="http://schemas.microsoft.com/office/powerpoint/2010/main" val="254710802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348343" y="536269"/>
            <a:ext cx="7598228" cy="6567952"/>
          </a:xfrm>
          <a:prstGeom prst="rect">
            <a:avLst/>
          </a:prstGeom>
        </p:spPr>
        <p:txBody>
          <a:bodyPr wrap="square">
            <a:spAutoFit/>
          </a:bodyPr>
          <a:lstStyle/>
          <a:p>
            <a:r>
              <a:rPr lang="en-GB" sz="3200" b="1" u="sng" dirty="0" smtClean="0">
                <a:solidFill>
                  <a:srgbClr val="FF0000"/>
                </a:solidFill>
                <a:latin typeface="Cambria" panose="02040503050406030204" pitchFamily="18" charset="0"/>
                <a:ea typeface="Calibri" panose="020F0502020204030204" pitchFamily="34" charset="0"/>
                <a:cs typeface="Arial" panose="020B0604020202020204" pitchFamily="34" charset="0"/>
              </a:rPr>
              <a:t>Reader</a:t>
            </a:r>
            <a:r>
              <a:rPr lang="en-GB" sz="3200" b="1" u="sng" dirty="0" smtClean="0">
                <a:solidFill>
                  <a:srgbClr val="FF0000"/>
                </a:solidFill>
                <a:latin typeface="Cambria" panose="02040503050406030204" pitchFamily="18" charset="0"/>
                <a:ea typeface="Calibri" panose="020F0502020204030204" pitchFamily="34" charset="0"/>
                <a:cs typeface="Arial" panose="020B0604020202020204" pitchFamily="34" charset="0"/>
              </a:rPr>
              <a:t>:</a:t>
            </a:r>
            <a:r>
              <a:rPr lang="en-GB" sz="3200" b="1" dirty="0" smtClean="0">
                <a:solidFill>
                  <a:srgbClr val="000000"/>
                </a:solidFill>
                <a:latin typeface="Cambria" panose="02040503050406030204" pitchFamily="18" charset="0"/>
                <a:ea typeface="Calibri" panose="020F0502020204030204" pitchFamily="34" charset="0"/>
                <a:cs typeface="Arial" panose="020B0604020202020204" pitchFamily="34" charset="0"/>
              </a:rPr>
              <a:t> </a:t>
            </a:r>
            <a:r>
              <a:rPr lang="en-GB" sz="3200" b="1" dirty="0" smtClean="0"/>
              <a:t>On Ash Wednesday, the priest or person giving out ashes rubs them on our forehead in the shape of a cross while saying:</a:t>
            </a:r>
            <a:endParaRPr lang="en-GB" sz="3200" dirty="0" smtClean="0"/>
          </a:p>
          <a:p>
            <a:r>
              <a:rPr lang="en-GB" sz="3200" b="1" i="1" dirty="0" smtClean="0"/>
              <a:t>Repent and believe in the Gospel</a:t>
            </a:r>
            <a:endParaRPr lang="en-GB" sz="3200" dirty="0" smtClean="0"/>
          </a:p>
          <a:p>
            <a:r>
              <a:rPr lang="en-GB" sz="3200" b="1" dirty="0" smtClean="0"/>
              <a:t>Or</a:t>
            </a:r>
            <a:endParaRPr lang="en-GB" sz="3200" dirty="0" smtClean="0"/>
          </a:p>
          <a:p>
            <a:r>
              <a:rPr lang="en-GB" sz="3200" b="1" i="1" dirty="0" smtClean="0"/>
              <a:t>Turn away from sin and believe in the Gospel.</a:t>
            </a:r>
            <a:endParaRPr lang="en-GB" sz="3200" dirty="0" smtClean="0"/>
          </a:p>
          <a:p>
            <a:r>
              <a:rPr lang="en-GB" sz="3200" b="1" i="1" dirty="0" smtClean="0"/>
              <a:t/>
            </a:r>
            <a:br>
              <a:rPr lang="en-GB" sz="3200" b="1" i="1" dirty="0" smtClean="0"/>
            </a:br>
            <a:r>
              <a:rPr lang="en-GB" sz="3200" b="1" dirty="0" smtClean="0"/>
              <a:t>For Catholics, Ash Wednesday is also a day of fasting and abstaining from meat (like Good Friday).</a:t>
            </a:r>
            <a:endParaRPr lang="en-GB" sz="3200" dirty="0" smtClean="0"/>
          </a:p>
          <a:p>
            <a:pPr>
              <a:lnSpc>
                <a:spcPct val="115000"/>
              </a:lnSpc>
              <a:spcAft>
                <a:spcPts val="100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Picture 2" descr="Image result for lent"/>
          <p:cNvPicPr>
            <a:picLocks noChangeAspect="1" noChangeArrowheads="1"/>
          </p:cNvPicPr>
          <p:nvPr/>
        </p:nvPicPr>
        <p:blipFill>
          <a:blip r:embed="rId2" cstate="print"/>
          <a:srcRect/>
          <a:stretch>
            <a:fillRect/>
          </a:stretch>
        </p:blipFill>
        <p:spPr bwMode="auto">
          <a:xfrm>
            <a:off x="8568267" y="1926168"/>
            <a:ext cx="3023657" cy="1748365"/>
          </a:xfrm>
          <a:prstGeom prst="rect">
            <a:avLst/>
          </a:prstGeom>
          <a:noFill/>
        </p:spPr>
      </p:pic>
    </p:spTree>
    <p:extLst>
      <p:ext uri="{BB962C8B-B14F-4D97-AF65-F5344CB8AC3E}">
        <p14:creationId xmlns:p14="http://schemas.microsoft.com/office/powerpoint/2010/main" val="42139525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3" name="TextBox 2"/>
          <p:cNvSpPr txBox="1"/>
          <p:nvPr/>
        </p:nvSpPr>
        <p:spPr>
          <a:xfrm>
            <a:off x="538589" y="808704"/>
            <a:ext cx="7182464" cy="5293757"/>
          </a:xfrm>
          <a:prstGeom prst="rect">
            <a:avLst/>
          </a:prstGeom>
          <a:noFill/>
        </p:spPr>
        <p:txBody>
          <a:bodyPr wrap="square" rtlCol="0">
            <a:spAutoFit/>
          </a:bodyPr>
          <a:lstStyle/>
          <a:p>
            <a:r>
              <a:rPr lang="en-GB" sz="3200" b="1" dirty="0" smtClean="0">
                <a:solidFill>
                  <a:srgbClr val="FF0000"/>
                </a:solidFill>
                <a:latin typeface="Cambria" panose="02040503050406030204" pitchFamily="18" charset="0"/>
              </a:rPr>
              <a:t>Reader</a:t>
            </a:r>
            <a:r>
              <a:rPr lang="en-GB" sz="3200" b="1" dirty="0" smtClean="0">
                <a:latin typeface="Cambria" panose="02040503050406030204" pitchFamily="18" charset="0"/>
              </a:rPr>
              <a:t>: </a:t>
            </a:r>
            <a:r>
              <a:rPr lang="en-GB" sz="3200" b="1" dirty="0" smtClean="0"/>
              <a:t>Fasting reminds us that food alone cannot make us happy. We must also be fed with prayer, with God’s Word and by meeting Jesus in the Sacraments, especially the Reconciliation and Eucharist (the Mass). The small sacrifices we make during Lent make room in our hearts to welcome the risen Jesus at Easter. And so with this in mind, we begin our Ash Wednesday Mass. </a:t>
            </a:r>
            <a:endParaRPr lang="en-GB" sz="3200" b="1" dirty="0" smtClean="0">
              <a:latin typeface="Cambria" panose="02040503050406030204" pitchFamily="18" charset="0"/>
            </a:endParaRPr>
          </a:p>
          <a:p>
            <a:endParaRPr lang="en-GB" dirty="0"/>
          </a:p>
        </p:txBody>
      </p:sp>
      <p:pic>
        <p:nvPicPr>
          <p:cNvPr id="43010" name="Picture 2" descr="Image result for lent"/>
          <p:cNvPicPr>
            <a:picLocks noChangeAspect="1" noChangeArrowheads="1"/>
          </p:cNvPicPr>
          <p:nvPr/>
        </p:nvPicPr>
        <p:blipFill>
          <a:blip r:embed="rId2" cstate="print"/>
          <a:srcRect/>
          <a:stretch>
            <a:fillRect/>
          </a:stretch>
        </p:blipFill>
        <p:spPr bwMode="auto">
          <a:xfrm>
            <a:off x="7984066" y="1270000"/>
            <a:ext cx="3622674" cy="3429000"/>
          </a:xfrm>
          <a:prstGeom prst="rect">
            <a:avLst/>
          </a:prstGeom>
          <a:noFill/>
        </p:spPr>
      </p:pic>
    </p:spTree>
    <p:extLst>
      <p:ext uri="{BB962C8B-B14F-4D97-AF65-F5344CB8AC3E}">
        <p14:creationId xmlns:p14="http://schemas.microsoft.com/office/powerpoint/2010/main" val="63295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740228" y="687450"/>
            <a:ext cx="6640285" cy="6056017"/>
          </a:xfrm>
          <a:prstGeom prst="rect">
            <a:avLst/>
          </a:prstGeom>
        </p:spPr>
        <p:txBody>
          <a:bodyPr wrap="square">
            <a:spAutoFit/>
          </a:bodyPr>
          <a:lstStyle/>
          <a:p>
            <a:pPr algn="ctr">
              <a:lnSpc>
                <a:spcPct val="115000"/>
              </a:lnSpc>
              <a:spcAft>
                <a:spcPts val="1000"/>
              </a:spcAft>
            </a:pPr>
            <a:r>
              <a:rPr lang="en-GB" sz="2800" b="1" u="sng" dirty="0" smtClean="0">
                <a:solidFill>
                  <a:srgbClr val="002060"/>
                </a:solidFill>
                <a:effectLst/>
                <a:latin typeface="Cambria" panose="02040503050406030204" pitchFamily="18" charset="0"/>
                <a:ea typeface="Calibri" panose="020F0502020204030204" pitchFamily="34" charset="0"/>
                <a:cs typeface="Arial" panose="020B0604020202020204" pitchFamily="34" charset="0"/>
              </a:rPr>
              <a:t>Greeting:</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2800" b="1" u="sng" dirty="0" smtClean="0">
                <a:solidFill>
                  <a:srgbClr val="FF0000"/>
                </a:solidFill>
                <a:latin typeface="Cambria" panose="02040503050406030204" pitchFamily="18" charset="0"/>
                <a:ea typeface="Calibri" panose="020F0502020204030204" pitchFamily="34" charset="0"/>
                <a:cs typeface="Calibri" panose="020F0502020204030204" pitchFamily="34" charset="0"/>
              </a:rPr>
              <a:t>Reader</a:t>
            </a:r>
            <a:r>
              <a:rPr lang="en-GB" sz="2800" b="1" u="sng" dirty="0" smtClean="0">
                <a:solidFill>
                  <a:srgbClr val="FF0000"/>
                </a:solidFill>
                <a:effectLst/>
                <a:latin typeface="Cambria" panose="02040503050406030204" pitchFamily="18" charset="0"/>
                <a:ea typeface="Calibri" panose="020F0502020204030204" pitchFamily="34" charset="0"/>
                <a:cs typeface="Calibri" panose="020F0502020204030204" pitchFamily="34" charset="0"/>
              </a:rPr>
              <a:t>:</a:t>
            </a:r>
            <a:r>
              <a:rPr lang="en-GB" sz="2800" b="1" dirty="0" smtClean="0">
                <a:effectLst/>
                <a:latin typeface="Cambria" panose="02040503050406030204" pitchFamily="18" charset="0"/>
                <a:ea typeface="Calibri" panose="020F0502020204030204" pitchFamily="34" charset="0"/>
                <a:cs typeface="Calibri" panose="020F0502020204030204" pitchFamily="34" charset="0"/>
              </a:rPr>
              <a:t> </a:t>
            </a:r>
            <a:r>
              <a:rPr lang="en-GB" sz="2800" b="1" dirty="0" smtClean="0">
                <a:effectLst/>
                <a:latin typeface="Cambria" panose="02040503050406030204" pitchFamily="18" charset="0"/>
                <a:ea typeface="Calibri" panose="020F0502020204030204" pitchFamily="34" charset="0"/>
                <a:cs typeface="Calibri" panose="020F0502020204030204" pitchFamily="34" charset="0"/>
              </a:rPr>
              <a:t>The grace of our Lord Jesus Christ, and the love of God, and the communion of the Holy Spirit be with you all.</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15000"/>
              </a:lnSpc>
              <a:spcAft>
                <a:spcPts val="1000"/>
              </a:spcAft>
            </a:pPr>
            <a:r>
              <a:rPr lang="en-GB" sz="2800" b="1" u="sng" dirty="0" smtClean="0">
                <a:solidFill>
                  <a:srgbClr val="FF0000"/>
                </a:solidFill>
                <a:effectLst/>
                <a:latin typeface="Cambria" panose="02040503050406030204" pitchFamily="18" charset="0"/>
                <a:ea typeface="Calibri" panose="020F0502020204030204" pitchFamily="34" charset="0"/>
                <a:cs typeface="Calibri" panose="020F0502020204030204" pitchFamily="34" charset="0"/>
              </a:rPr>
              <a:t>All:</a:t>
            </a:r>
            <a:r>
              <a:rPr lang="en-GB" sz="2800" b="1" dirty="0" smtClean="0">
                <a:effectLst/>
                <a:latin typeface="Cambria" panose="02040503050406030204" pitchFamily="18" charset="0"/>
                <a:ea typeface="Calibri" panose="020F0502020204030204" pitchFamily="34" charset="0"/>
                <a:cs typeface="Calibri" panose="020F0502020204030204" pitchFamily="34" charset="0"/>
              </a:rPr>
              <a:t> </a:t>
            </a:r>
            <a:r>
              <a:rPr lang="en-GB" sz="2800" b="1" dirty="0" smtClean="0">
                <a:solidFill>
                  <a:srgbClr val="00B050"/>
                </a:solidFill>
                <a:effectLst/>
                <a:latin typeface="Cambria" panose="02040503050406030204" pitchFamily="18" charset="0"/>
                <a:ea typeface="Calibri" panose="020F0502020204030204" pitchFamily="34" charset="0"/>
                <a:cs typeface="Calibri" panose="020F0502020204030204" pitchFamily="34" charset="0"/>
              </a:rPr>
              <a:t>And with your spirit.</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2800" b="1" u="sng" dirty="0" smtClean="0">
                <a:solidFill>
                  <a:srgbClr val="002060"/>
                </a:solidFill>
                <a:effectLst/>
                <a:latin typeface="Cambria" panose="02040503050406030204" pitchFamily="18" charset="0"/>
                <a:ea typeface="Calibri" panose="020F0502020204030204" pitchFamily="34" charset="0"/>
                <a:cs typeface="Arial" panose="020B0604020202020204" pitchFamily="34" charset="0"/>
              </a:rPr>
              <a:t>Penitential Act</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2800" b="1" u="sng" dirty="0" smtClean="0">
                <a:solidFill>
                  <a:srgbClr val="FF0000"/>
                </a:solidFill>
                <a:latin typeface="Cambria" panose="02040503050406030204" pitchFamily="18" charset="0"/>
                <a:ea typeface="Calibri" panose="020F0502020204030204" pitchFamily="34" charset="0"/>
                <a:cs typeface="Arial" panose="020B0604020202020204" pitchFamily="34" charset="0"/>
              </a:rPr>
              <a:t>Reader:</a:t>
            </a:r>
            <a:r>
              <a:rPr lang="en-GB" sz="2800" b="1" dirty="0" smtClean="0">
                <a:solidFill>
                  <a:srgbClr val="FF0000"/>
                </a:solidFill>
                <a:effectLst/>
                <a:latin typeface="Cambria" panose="02040503050406030204" pitchFamily="18" charset="0"/>
                <a:ea typeface="Calibri" panose="020F0502020204030204" pitchFamily="34" charset="0"/>
                <a:cs typeface="Arial" panose="020B0604020202020204" pitchFamily="34" charset="0"/>
              </a:rPr>
              <a:t> </a:t>
            </a:r>
            <a:r>
              <a:rPr lang="en-GB" sz="28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Brethren (brothers and sisters), let us acknowledge our sins, and so prepare ourselves to celebrate the sacred mysteries.</a:t>
            </a:r>
            <a:endParaRPr lang="en-GB"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1986" name="Picture 2" descr="Image result for ash wednesday"/>
          <p:cNvPicPr>
            <a:picLocks noChangeAspect="1" noChangeArrowheads="1"/>
          </p:cNvPicPr>
          <p:nvPr/>
        </p:nvPicPr>
        <p:blipFill>
          <a:blip r:embed="rId2" cstate="print"/>
          <a:srcRect/>
          <a:stretch>
            <a:fillRect/>
          </a:stretch>
        </p:blipFill>
        <p:spPr bwMode="auto">
          <a:xfrm>
            <a:off x="8140351" y="1884104"/>
            <a:ext cx="3548197" cy="2366620"/>
          </a:xfrm>
          <a:prstGeom prst="rect">
            <a:avLst/>
          </a:prstGeom>
          <a:noFill/>
        </p:spPr>
      </p:pic>
    </p:spTree>
    <p:extLst>
      <p:ext uri="{BB962C8B-B14F-4D97-AF65-F5344CB8AC3E}">
        <p14:creationId xmlns:p14="http://schemas.microsoft.com/office/powerpoint/2010/main" val="3942559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348343" y="279587"/>
            <a:ext cx="6096000" cy="6011197"/>
          </a:xfrm>
          <a:prstGeom prst="rect">
            <a:avLst/>
          </a:prstGeom>
        </p:spPr>
        <p:txBody>
          <a:bodyPr>
            <a:spAutoFit/>
          </a:bodyPr>
          <a:lstStyle/>
          <a:p>
            <a:pPr algn="just" fontAlgn="base" hangingPunct="0">
              <a:lnSpc>
                <a:spcPct val="115000"/>
              </a:lnSpc>
              <a:spcAft>
                <a:spcPts val="0"/>
              </a:spcAft>
            </a:pPr>
            <a:r>
              <a:rPr lang="en-GB" sz="2400" b="1" u="sng" dirty="0" smtClean="0">
                <a:solidFill>
                  <a:srgbClr val="FF0000"/>
                </a:solidFill>
                <a:effectLst/>
                <a:latin typeface="Cambria" panose="02040503050406030204" pitchFamily="18" charset="0"/>
                <a:ea typeface="Times New Roman" panose="02020603050405020304" pitchFamily="18" charset="0"/>
                <a:cs typeface="Calibri" panose="020F0502020204030204" pitchFamily="34" charset="0"/>
              </a:rPr>
              <a:t>Penitential Act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I confess to almighty God</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And to you my brothers and sisters,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That I have greatly sinned,</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In my thoughts and in my words,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In what I have done and in what I have failed to do,</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(and strike your breast as you say)</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Through my fault, through my fault,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Through my most grievous fault;</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Therefore I ask blessed Mary ever Virgin,</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All the Angels and Saints,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And you my brothers and sisters,</a:t>
            </a: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pPr algn="just" fontAlgn="base" hangingPunct="0">
              <a:lnSpc>
                <a:spcPct val="115000"/>
              </a:lnSpc>
              <a:spcAft>
                <a:spcPts val="0"/>
              </a:spcAft>
            </a:pPr>
            <a:r>
              <a:rPr lang="en-GB" sz="2400" b="1" dirty="0" smtClean="0">
                <a:effectLst/>
                <a:latin typeface="Cambria" panose="02040503050406030204" pitchFamily="18" charset="0"/>
                <a:ea typeface="Times New Roman" panose="02020603050405020304" pitchFamily="18" charset="0"/>
                <a:cs typeface="Calibri" panose="020F0502020204030204" pitchFamily="34" charset="0"/>
              </a:rPr>
              <a:t>To pray for me to the Lord our God </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0962" name="Picture 2" descr="Image result for penitential saint"/>
          <p:cNvPicPr>
            <a:picLocks noChangeAspect="1" noChangeArrowheads="1"/>
          </p:cNvPicPr>
          <p:nvPr/>
        </p:nvPicPr>
        <p:blipFill>
          <a:blip r:embed="rId2" cstate="print"/>
          <a:srcRect/>
          <a:stretch>
            <a:fillRect/>
          </a:stretch>
        </p:blipFill>
        <p:spPr bwMode="auto">
          <a:xfrm>
            <a:off x="7704667" y="1211328"/>
            <a:ext cx="3070225" cy="4114736"/>
          </a:xfrm>
          <a:prstGeom prst="rect">
            <a:avLst/>
          </a:prstGeom>
          <a:noFill/>
        </p:spPr>
      </p:pic>
    </p:spTree>
    <p:extLst>
      <p:ext uri="{BB962C8B-B14F-4D97-AF65-F5344CB8AC3E}">
        <p14:creationId xmlns:p14="http://schemas.microsoft.com/office/powerpoint/2010/main" val="179113742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391886" y="544286"/>
            <a:ext cx="10416157" cy="6567952"/>
          </a:xfrm>
          <a:prstGeom prst="rect">
            <a:avLst/>
          </a:prstGeom>
        </p:spPr>
        <p:txBody>
          <a:bodyPr wrap="square">
            <a:spAutoFit/>
          </a:bodyPr>
          <a:lstStyle/>
          <a:p>
            <a:r>
              <a:rPr lang="en-GB" sz="3200" b="1" u="sng" dirty="0" smtClean="0">
                <a:solidFill>
                  <a:srgbClr val="FF0000"/>
                </a:solidFill>
                <a:effectLst/>
                <a:latin typeface="Cambria" panose="02040503050406030204" pitchFamily="18" charset="0"/>
                <a:ea typeface="Calibri" panose="020F0502020204030204" pitchFamily="34" charset="0"/>
                <a:cs typeface="Arial" panose="020B0604020202020204" pitchFamily="34" charset="0"/>
              </a:rPr>
              <a:t> </a:t>
            </a:r>
            <a:r>
              <a:rPr lang="en-GB" sz="3200" b="1" u="sng" dirty="0" smtClean="0">
                <a:solidFill>
                  <a:srgbClr val="000000"/>
                </a:solidFill>
                <a:latin typeface="Cambria" panose="02040503050406030204" pitchFamily="18" charset="0"/>
                <a:ea typeface="Calibri" panose="020F0502020204030204" pitchFamily="34" charset="0"/>
                <a:cs typeface="Arial" panose="020B0604020202020204" pitchFamily="34" charset="0"/>
              </a:rPr>
              <a:t>Gather: </a:t>
            </a:r>
            <a:r>
              <a:rPr lang="en-GB" sz="3200" b="1" u="sng" dirty="0" smtClean="0">
                <a:solidFill>
                  <a:srgbClr val="002060"/>
                </a:solidFill>
                <a:effectLst/>
                <a:latin typeface="Cambria" panose="02040503050406030204" pitchFamily="18" charset="0"/>
                <a:ea typeface="Calibri" panose="020F0502020204030204" pitchFamily="34" charset="0"/>
                <a:cs typeface="Arial" panose="020B0604020202020204" pitchFamily="34" charset="0"/>
              </a:rPr>
              <a:t>Opening  </a:t>
            </a:r>
            <a:r>
              <a:rPr lang="en-GB" sz="3200" b="1" u="sng" dirty="0" smtClean="0">
                <a:solidFill>
                  <a:srgbClr val="002060"/>
                </a:solidFill>
                <a:effectLst/>
                <a:latin typeface="Cambria" panose="02040503050406030204" pitchFamily="18" charset="0"/>
                <a:ea typeface="Calibri" panose="020F0502020204030204" pitchFamily="34" charset="0"/>
                <a:cs typeface="Arial" panose="020B0604020202020204" pitchFamily="34" charset="0"/>
              </a:rPr>
              <a:t>Prayer</a:t>
            </a:r>
            <a:r>
              <a:rPr lang="en-GB" sz="32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
            </a:r>
            <a:br>
              <a:rPr lang="en-GB" sz="32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br>
            <a:r>
              <a:rPr lang="en-GB" sz="3200" b="1" dirty="0" smtClean="0"/>
              <a:t>Let us pray</a:t>
            </a:r>
            <a:endParaRPr lang="en-GB" sz="3200" dirty="0" smtClean="0"/>
          </a:p>
          <a:p>
            <a:r>
              <a:rPr lang="en-GB" sz="3200" b="1" dirty="0" smtClean="0"/>
              <a:t>God our Father, as we begin this holy season of Lent, help us to see that your merciful love is with us always, even when we wander far from you. We ask you to change our hearts that we might become better followers of your Son Jesus. With the help of your grace, may our prayers and sacrifices over the next forty days lead us to welcome Him in each other, in the poor, sick and lonely so that together, we can greet Him as one family at Easter. We make this prayer through Christ our Lord. Amen.</a:t>
            </a:r>
            <a:endParaRPr lang="en-GB" sz="3200" dirty="0" smtClean="0"/>
          </a:p>
          <a:p>
            <a:r>
              <a:rPr lang="en-GB" sz="3200" b="1" dirty="0" smtClean="0"/>
              <a:t>Now let us listen to the word of God.</a:t>
            </a:r>
            <a:endParaRPr lang="en-GB" sz="3200" dirty="0" smtClean="0"/>
          </a:p>
          <a:p>
            <a:pPr>
              <a:lnSpc>
                <a:spcPct val="115000"/>
              </a:lnSpc>
              <a:spcAft>
                <a:spcPts val="100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1686960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253019" y="597257"/>
            <a:ext cx="6096000" cy="5375831"/>
          </a:xfrm>
          <a:prstGeom prst="rect">
            <a:avLst/>
          </a:prstGeom>
        </p:spPr>
        <p:txBody>
          <a:bodyPr wrap="square">
            <a:spAutoFit/>
          </a:bodyPr>
          <a:lstStyle/>
          <a:p>
            <a:pPr algn="ctr">
              <a:lnSpc>
                <a:spcPct val="115000"/>
              </a:lnSpc>
              <a:spcAft>
                <a:spcPts val="1000"/>
              </a:spcAft>
            </a:pPr>
            <a:r>
              <a:rPr lang="en-GB" sz="2000" b="1" u="sng" dirty="0" smtClean="0">
                <a:solidFill>
                  <a:srgbClr val="002060"/>
                </a:solidFill>
                <a:effectLst/>
                <a:latin typeface="Cambria" panose="02040503050406030204" pitchFamily="18" charset="0"/>
                <a:ea typeface="Calibri" panose="020F0502020204030204" pitchFamily="34" charset="0"/>
                <a:cs typeface="Arial" panose="020B0604020202020204" pitchFamily="34" charset="0"/>
              </a:rPr>
              <a:t>The Word of God: FIRST </a:t>
            </a:r>
            <a:r>
              <a:rPr lang="en-GB" sz="2000" b="1" u="sng" dirty="0" smtClean="0">
                <a:solidFill>
                  <a:srgbClr val="002060"/>
                </a:solidFill>
                <a:effectLst/>
                <a:latin typeface="Cambria" panose="02040503050406030204" pitchFamily="18" charset="0"/>
                <a:ea typeface="Calibri" panose="020F0502020204030204" pitchFamily="34" charset="0"/>
                <a:cs typeface="Arial" panose="020B0604020202020204" pitchFamily="34" charset="0"/>
              </a:rPr>
              <a:t>READING</a:t>
            </a:r>
            <a:endParaRPr lang="en-GB" sz="2000" dirty="0" smtClean="0">
              <a:effectLst/>
              <a:latin typeface="Calibri" panose="020F0502020204030204" pitchFamily="34" charset="0"/>
              <a:ea typeface="Calibri" panose="020F0502020204030204" pitchFamily="34" charset="0"/>
              <a:cs typeface="Times New Roman" panose="02020603050405020304" pitchFamily="18" charset="0"/>
            </a:endParaRPr>
          </a:p>
          <a:p>
            <a:r>
              <a:rPr lang="en-GB" sz="2400" b="1" u="sng" dirty="0">
                <a:solidFill>
                  <a:srgbClr val="FF0000"/>
                </a:solidFill>
                <a:latin typeface="Cambria" panose="02040503050406030204" pitchFamily="18" charset="0"/>
                <a:ea typeface="Calibri" panose="020F0502020204030204" pitchFamily="34" charset="0"/>
                <a:cs typeface="Arial" panose="020B0604020202020204" pitchFamily="34" charset="0"/>
              </a:rPr>
              <a:t>R</a:t>
            </a:r>
            <a:r>
              <a:rPr lang="en-GB" sz="2400" b="1" u="sng" dirty="0" smtClean="0">
                <a:solidFill>
                  <a:srgbClr val="FF0000"/>
                </a:solidFill>
                <a:latin typeface="Cambria" panose="02040503050406030204" pitchFamily="18" charset="0"/>
                <a:ea typeface="Calibri" panose="020F0502020204030204" pitchFamily="34" charset="0"/>
                <a:cs typeface="Arial" panose="020B0604020202020204" pitchFamily="34" charset="0"/>
              </a:rPr>
              <a:t>eader</a:t>
            </a:r>
            <a:r>
              <a:rPr lang="en-GB" sz="2400" b="1" u="sng" dirty="0" smtClean="0">
                <a:effectLst/>
                <a:latin typeface="Cambria" panose="02040503050406030204" pitchFamily="18" charset="0"/>
                <a:ea typeface="Calibri" panose="020F0502020204030204" pitchFamily="34" charset="0"/>
                <a:cs typeface="Arial" panose="020B0604020202020204" pitchFamily="34" charset="0"/>
              </a:rPr>
              <a:t>:</a:t>
            </a:r>
            <a:r>
              <a:rPr lang="en-GB" sz="2400" b="1" dirty="0" smtClean="0">
                <a:latin typeface="Cambria" panose="02040503050406030204" pitchFamily="18" charset="0"/>
                <a:ea typeface="Calibri" panose="020F0502020204030204" pitchFamily="34" charset="0"/>
                <a:cs typeface="Arial" panose="020B0604020202020204" pitchFamily="34" charset="0"/>
              </a:rPr>
              <a:t> </a:t>
            </a:r>
            <a:r>
              <a:rPr lang="en-GB" sz="2400" b="1" dirty="0" smtClean="0"/>
              <a:t>A reading from the prophet Joel:</a:t>
            </a:r>
            <a:endParaRPr lang="en-GB" sz="2400" dirty="0" smtClean="0"/>
          </a:p>
          <a:p>
            <a:r>
              <a:rPr lang="en-GB" sz="2400" b="1" dirty="0" smtClean="0"/>
              <a:t>“But even now,” says the Lord,</a:t>
            </a:r>
            <a:endParaRPr lang="en-GB" sz="2400" dirty="0" smtClean="0"/>
          </a:p>
          <a:p>
            <a:r>
              <a:rPr lang="en-GB" sz="2400" b="1" dirty="0" smtClean="0"/>
              <a:t>“Repent sincerely and return to me with fasting and weeping and mourning.</a:t>
            </a:r>
            <a:endParaRPr lang="en-GB" sz="2400" dirty="0" smtClean="0"/>
          </a:p>
          <a:p>
            <a:r>
              <a:rPr lang="en-GB" sz="2400" b="1" dirty="0" smtClean="0"/>
              <a:t>Let your broken heart show your sorrow; tearing your clothes is not enough.</a:t>
            </a:r>
            <a:endParaRPr lang="en-GB" sz="2400" dirty="0" smtClean="0"/>
          </a:p>
          <a:p>
            <a:r>
              <a:rPr lang="en-GB" sz="2400" b="1" dirty="0" smtClean="0"/>
              <a:t>Come back to the Lord your God.</a:t>
            </a:r>
            <a:endParaRPr lang="en-GB" sz="2400" dirty="0" smtClean="0"/>
          </a:p>
          <a:p>
            <a:r>
              <a:rPr lang="en-GB" sz="2400" b="1" dirty="0" smtClean="0"/>
              <a:t>He is kind and full of mercy;</a:t>
            </a:r>
            <a:endParaRPr lang="en-GB" sz="2400" dirty="0" smtClean="0"/>
          </a:p>
          <a:p>
            <a:r>
              <a:rPr lang="en-GB" sz="2400" b="1" dirty="0" smtClean="0"/>
              <a:t>He is patient and keeps his promise;</a:t>
            </a:r>
            <a:endParaRPr lang="en-GB" sz="2400" dirty="0" smtClean="0"/>
          </a:p>
          <a:p>
            <a:r>
              <a:rPr lang="en-GB" sz="2400" b="1" dirty="0" smtClean="0"/>
              <a:t>He is always ready to forgive and not punish.”</a:t>
            </a:r>
            <a:endParaRPr lang="en-GB" sz="2400" dirty="0" smtClean="0"/>
          </a:p>
          <a:p>
            <a:r>
              <a:rPr lang="en-GB" sz="2400" b="1" dirty="0" smtClean="0">
                <a:solidFill>
                  <a:srgbClr val="00B050"/>
                </a:solidFill>
              </a:rPr>
              <a:t>PAUSE</a:t>
            </a:r>
            <a:endParaRPr lang="en-GB" sz="2400" dirty="0" smtClean="0">
              <a:solidFill>
                <a:srgbClr val="00B050"/>
              </a:solidFill>
            </a:endParaRPr>
          </a:p>
          <a:p>
            <a:r>
              <a:rPr lang="en-GB" sz="2400" b="1" dirty="0" smtClean="0"/>
              <a:t>The word of the Lord. </a:t>
            </a:r>
            <a:endParaRPr lang="en-GB" sz="2400" dirty="0" smtClean="0"/>
          </a:p>
          <a:p>
            <a:r>
              <a:rPr lang="en-GB" sz="2400" b="1" u="sng" dirty="0" smtClean="0">
                <a:solidFill>
                  <a:srgbClr val="FF0000"/>
                </a:solidFill>
              </a:rPr>
              <a:t>Response:</a:t>
            </a:r>
            <a:r>
              <a:rPr lang="en-GB" sz="2400" b="1" dirty="0" smtClean="0">
                <a:solidFill>
                  <a:srgbClr val="FF0000"/>
                </a:solidFill>
              </a:rPr>
              <a:t> </a:t>
            </a:r>
            <a:r>
              <a:rPr lang="en-GB" sz="2400" b="1" dirty="0" err="1" smtClean="0">
                <a:solidFill>
                  <a:srgbClr val="FF0000"/>
                </a:solidFill>
              </a:rPr>
              <a:t>Diolch</a:t>
            </a:r>
            <a:r>
              <a:rPr lang="en-GB" sz="2400" b="1" dirty="0" smtClean="0">
                <a:solidFill>
                  <a:srgbClr val="FF0000"/>
                </a:solidFill>
              </a:rPr>
              <a:t> </a:t>
            </a:r>
            <a:r>
              <a:rPr lang="en-GB" sz="2400" b="1" dirty="0" err="1" smtClean="0">
                <a:solidFill>
                  <a:srgbClr val="FF0000"/>
                </a:solidFill>
              </a:rPr>
              <a:t>i</a:t>
            </a:r>
            <a:r>
              <a:rPr lang="en-GB" sz="2400" b="1" dirty="0" smtClean="0">
                <a:solidFill>
                  <a:srgbClr val="FF0000"/>
                </a:solidFill>
              </a:rPr>
              <a:t> </a:t>
            </a:r>
            <a:r>
              <a:rPr lang="en-GB" sz="2400" b="1" dirty="0" err="1" smtClean="0">
                <a:solidFill>
                  <a:srgbClr val="FF0000"/>
                </a:solidFill>
              </a:rPr>
              <a:t>Ti</a:t>
            </a:r>
            <a:r>
              <a:rPr lang="en-GB" sz="2400" b="1" dirty="0" smtClean="0">
                <a:solidFill>
                  <a:srgbClr val="FF0000"/>
                </a:solidFill>
              </a:rPr>
              <a:t> O </a:t>
            </a:r>
            <a:r>
              <a:rPr lang="en-GB" sz="2400" b="1" dirty="0" err="1" smtClean="0">
                <a:solidFill>
                  <a:srgbClr val="FF0000"/>
                </a:solidFill>
              </a:rPr>
              <a:t>Dduw</a:t>
            </a:r>
            <a:endParaRPr lang="en-GB" sz="2400" dirty="0">
              <a:solidFill>
                <a:srgbClr val="FF0000"/>
              </a:solidFill>
            </a:endParaRPr>
          </a:p>
        </p:txBody>
      </p:sp>
      <p:pic>
        <p:nvPicPr>
          <p:cNvPr id="35842" name="Picture 2" descr="Image result for the prophet Joel"/>
          <p:cNvPicPr>
            <a:picLocks noChangeAspect="1" noChangeArrowheads="1"/>
          </p:cNvPicPr>
          <p:nvPr/>
        </p:nvPicPr>
        <p:blipFill>
          <a:blip r:embed="rId2" cstate="print"/>
          <a:srcRect/>
          <a:stretch>
            <a:fillRect/>
          </a:stretch>
        </p:blipFill>
        <p:spPr bwMode="auto">
          <a:xfrm>
            <a:off x="6119770" y="1406611"/>
            <a:ext cx="5905500" cy="3333750"/>
          </a:xfrm>
          <a:prstGeom prst="rect">
            <a:avLst/>
          </a:prstGeom>
          <a:noFill/>
        </p:spPr>
      </p:pic>
    </p:spTree>
    <p:extLst>
      <p:ext uri="{BB962C8B-B14F-4D97-AF65-F5344CB8AC3E}">
        <p14:creationId xmlns:p14="http://schemas.microsoft.com/office/powerpoint/2010/main" val="343202339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566056" y="321861"/>
            <a:ext cx="11408230" cy="6554615"/>
          </a:xfrm>
          <a:prstGeom prst="rect">
            <a:avLst/>
          </a:prstGeom>
        </p:spPr>
        <p:txBody>
          <a:bodyPr wrap="square">
            <a:spAutoFit/>
          </a:bodyPr>
          <a:lstStyle/>
          <a:p>
            <a:pPr algn="ctr">
              <a:lnSpc>
                <a:spcPct val="115000"/>
              </a:lnSpc>
              <a:spcAft>
                <a:spcPts val="1000"/>
              </a:spcAft>
            </a:pPr>
            <a:r>
              <a:rPr lang="en-GB" sz="2400" b="1" u="sng" dirty="0" smtClean="0">
                <a:solidFill>
                  <a:srgbClr val="0070C0"/>
                </a:solidFill>
                <a:effectLst/>
                <a:latin typeface="Cambria" panose="02040503050406030204" pitchFamily="18" charset="0"/>
                <a:ea typeface="Calibri" panose="020F0502020204030204" pitchFamily="34" charset="0"/>
                <a:cs typeface="Arial" panose="020B0604020202020204" pitchFamily="34" charset="0"/>
              </a:rPr>
              <a:t>The </a:t>
            </a:r>
            <a:r>
              <a:rPr lang="en-GB" sz="2400" b="1" u="sng" dirty="0" smtClean="0">
                <a:solidFill>
                  <a:srgbClr val="0070C0"/>
                </a:solidFill>
                <a:effectLst/>
                <a:latin typeface="Cambria" panose="02040503050406030204" pitchFamily="18" charset="0"/>
                <a:ea typeface="Calibri" panose="020F0502020204030204" pitchFamily="34" charset="0"/>
                <a:cs typeface="Arial" panose="020B0604020202020204" pitchFamily="34" charset="0"/>
              </a:rPr>
              <a:t>Response to the Word of God</a:t>
            </a:r>
            <a:endParaRPr lang="en-GB" sz="2400" dirty="0" smtClean="0">
              <a:solidFill>
                <a:srgbClr val="0070C0"/>
              </a:solidFill>
              <a:effectLst/>
              <a:latin typeface="Calibri" panose="020F0502020204030204" pitchFamily="34" charset="0"/>
              <a:ea typeface="Calibri" panose="020F0502020204030204" pitchFamily="34" charset="0"/>
              <a:cs typeface="Times New Roman" panose="02020603050405020304" pitchFamily="18" charset="0"/>
            </a:endParaRPr>
          </a:p>
          <a:p>
            <a:r>
              <a:rPr lang="en-GB" sz="2400" b="1" u="sng" dirty="0" smtClean="0">
                <a:solidFill>
                  <a:srgbClr val="FF0000"/>
                </a:solidFill>
              </a:rPr>
              <a:t>Reader</a:t>
            </a:r>
            <a:r>
              <a:rPr lang="en-GB" sz="2400" b="1" u="sng" dirty="0" smtClean="0"/>
              <a:t>:</a:t>
            </a:r>
            <a:r>
              <a:rPr lang="en-GB" sz="2400" b="1" dirty="0" smtClean="0"/>
              <a:t> </a:t>
            </a:r>
            <a:r>
              <a:rPr lang="en-GB" sz="2400" b="1" dirty="0" smtClean="0"/>
              <a:t>The Response is</a:t>
            </a:r>
            <a:r>
              <a:rPr lang="en-GB" sz="2400" b="1" dirty="0" smtClean="0">
                <a:solidFill>
                  <a:srgbClr val="FF0000"/>
                </a:solidFill>
              </a:rPr>
              <a:t>: “Be merciful, O Lord, for we have sinned.”</a:t>
            </a:r>
            <a:endParaRPr lang="en-GB" sz="2400" dirty="0" smtClean="0">
              <a:solidFill>
                <a:srgbClr val="FF0000"/>
              </a:solidFill>
            </a:endParaRPr>
          </a:p>
          <a:p>
            <a:r>
              <a:rPr lang="en-GB" sz="2400" b="1" dirty="0" smtClean="0"/>
              <a:t>ALL: </a:t>
            </a:r>
            <a:r>
              <a:rPr lang="en-GB" sz="2400" b="1" dirty="0" smtClean="0">
                <a:solidFill>
                  <a:srgbClr val="FF0000"/>
                </a:solidFill>
              </a:rPr>
              <a:t>Be merciful, O Lord, for we have sinned.</a:t>
            </a:r>
            <a:endParaRPr lang="en-GB" sz="2400" dirty="0" smtClean="0">
              <a:solidFill>
                <a:srgbClr val="FF0000"/>
              </a:solidFill>
            </a:endParaRPr>
          </a:p>
          <a:p>
            <a:r>
              <a:rPr lang="en-GB" sz="2400" b="1" dirty="0" smtClean="0"/>
              <a:t> </a:t>
            </a:r>
            <a:endParaRPr lang="en-GB" sz="2400" dirty="0" smtClean="0"/>
          </a:p>
          <a:p>
            <a:r>
              <a:rPr lang="en-GB" sz="2400" b="1" dirty="0" smtClean="0"/>
              <a:t>Be merciful to me, O God,</a:t>
            </a:r>
            <a:endParaRPr lang="en-GB" sz="2400" dirty="0" smtClean="0"/>
          </a:p>
          <a:p>
            <a:r>
              <a:rPr lang="en-GB" sz="2400" b="1" dirty="0" smtClean="0"/>
              <a:t>Because of your constant love.</a:t>
            </a:r>
            <a:endParaRPr lang="en-GB" sz="2400" dirty="0" smtClean="0"/>
          </a:p>
          <a:p>
            <a:r>
              <a:rPr lang="en-GB" sz="2400" b="1" dirty="0" smtClean="0"/>
              <a:t>Because of your great mercy, wipe away my sins!</a:t>
            </a:r>
            <a:endParaRPr lang="en-GB" sz="2400" dirty="0" smtClean="0"/>
          </a:p>
          <a:p>
            <a:r>
              <a:rPr lang="en-GB" sz="2400" b="1" dirty="0" smtClean="0"/>
              <a:t>And make me clean.</a:t>
            </a:r>
            <a:endParaRPr lang="en-GB" sz="2400" dirty="0" smtClean="0"/>
          </a:p>
          <a:p>
            <a:r>
              <a:rPr lang="en-GB" sz="2400" b="1" u="sng" dirty="0" smtClean="0">
                <a:solidFill>
                  <a:srgbClr val="FF0000"/>
                </a:solidFill>
              </a:rPr>
              <a:t>Response:</a:t>
            </a:r>
            <a:r>
              <a:rPr lang="en-GB" sz="2400" b="1" dirty="0" smtClean="0">
                <a:solidFill>
                  <a:srgbClr val="FF0000"/>
                </a:solidFill>
              </a:rPr>
              <a:t>  Be merciful, O Lord, for we have sinned.</a:t>
            </a:r>
            <a:endParaRPr lang="en-GB" sz="2400" dirty="0" smtClean="0">
              <a:solidFill>
                <a:srgbClr val="FF0000"/>
              </a:solidFill>
            </a:endParaRPr>
          </a:p>
          <a:p>
            <a:r>
              <a:rPr lang="en-GB" sz="2400" b="1" dirty="0" smtClean="0"/>
              <a:t> </a:t>
            </a:r>
            <a:endParaRPr lang="en-GB" sz="2400" dirty="0" smtClean="0"/>
          </a:p>
          <a:p>
            <a:r>
              <a:rPr lang="en-GB" sz="2400" b="1" u="sng" dirty="0" smtClean="0">
                <a:solidFill>
                  <a:srgbClr val="FF0000"/>
                </a:solidFill>
              </a:rPr>
              <a:t>Reader</a:t>
            </a:r>
            <a:r>
              <a:rPr lang="en-GB" sz="2400" b="1" u="sng" dirty="0" smtClean="0"/>
              <a:t>:</a:t>
            </a:r>
            <a:r>
              <a:rPr lang="en-GB" sz="2400" b="1" dirty="0" smtClean="0"/>
              <a:t> </a:t>
            </a:r>
            <a:r>
              <a:rPr lang="en-GB" sz="2400" b="1" dirty="0" smtClean="0"/>
              <a:t>I recognise my faults;</a:t>
            </a:r>
            <a:endParaRPr lang="en-GB" sz="2400" dirty="0" smtClean="0"/>
          </a:p>
          <a:p>
            <a:r>
              <a:rPr lang="en-GB" sz="2400" b="1" dirty="0" smtClean="0"/>
              <a:t>I am always conscious of my sins.</a:t>
            </a:r>
            <a:endParaRPr lang="en-GB" sz="2400" dirty="0" smtClean="0"/>
          </a:p>
          <a:p>
            <a:r>
              <a:rPr lang="en-GB" sz="2400" b="1" dirty="0" smtClean="0"/>
              <a:t>I have sinned against you –only against you-</a:t>
            </a:r>
            <a:endParaRPr lang="en-GB" sz="2400" dirty="0" smtClean="0"/>
          </a:p>
          <a:p>
            <a:r>
              <a:rPr lang="en-GB" sz="2400" b="1" dirty="0" smtClean="0"/>
              <a:t>And have done what is wrong in your sight.</a:t>
            </a:r>
          </a:p>
          <a:p>
            <a:endParaRPr lang="en-GB" sz="2400" dirty="0" smtClean="0"/>
          </a:p>
          <a:p>
            <a:r>
              <a:rPr lang="en-GB" sz="2400" b="1" u="sng" dirty="0" smtClean="0">
                <a:solidFill>
                  <a:srgbClr val="FF0000"/>
                </a:solidFill>
              </a:rPr>
              <a:t>Response</a:t>
            </a:r>
            <a:r>
              <a:rPr lang="en-GB" sz="2400" b="1" dirty="0" smtClean="0">
                <a:solidFill>
                  <a:srgbClr val="FF0000"/>
                </a:solidFill>
              </a:rPr>
              <a:t>: Be merciful, O Lord, for we have sinned.</a:t>
            </a:r>
            <a:endParaRPr lang="en-GB" sz="2400" dirty="0" smtClean="0">
              <a:solidFill>
                <a:srgbClr val="FF0000"/>
              </a:solidFill>
            </a:endParaRPr>
          </a:p>
          <a:p>
            <a:r>
              <a:rPr lang="en-GB" sz="2400" b="1" dirty="0" smtClean="0"/>
              <a:t> </a:t>
            </a:r>
            <a:endParaRPr lang="en-GB" sz="2400" dirty="0" smtClean="0"/>
          </a:p>
        </p:txBody>
      </p:sp>
      <p:pic>
        <p:nvPicPr>
          <p:cNvPr id="34818" name="Picture 2" descr="Image result for david king of israel"/>
          <p:cNvPicPr>
            <a:picLocks noChangeAspect="1" noChangeArrowheads="1"/>
          </p:cNvPicPr>
          <p:nvPr/>
        </p:nvPicPr>
        <p:blipFill>
          <a:blip r:embed="rId2" cstate="print"/>
          <a:srcRect/>
          <a:stretch>
            <a:fillRect/>
          </a:stretch>
        </p:blipFill>
        <p:spPr bwMode="auto">
          <a:xfrm>
            <a:off x="8038042" y="2402945"/>
            <a:ext cx="3276600" cy="2819401"/>
          </a:xfrm>
          <a:prstGeom prst="rect">
            <a:avLst/>
          </a:prstGeom>
          <a:noFill/>
        </p:spPr>
      </p:pic>
    </p:spTree>
    <p:extLst>
      <p:ext uri="{BB962C8B-B14F-4D97-AF65-F5344CB8AC3E}">
        <p14:creationId xmlns:p14="http://schemas.microsoft.com/office/powerpoint/2010/main" val="2034324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63489" name="Rectangle 1"/>
          <p:cNvSpPr>
            <a:spLocks noChangeArrowheads="1"/>
          </p:cNvSpPr>
          <p:nvPr/>
        </p:nvSpPr>
        <p:spPr bwMode="auto">
          <a:xfrm>
            <a:off x="107092" y="886725"/>
            <a:ext cx="9045146" cy="283923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sng" strike="noStrike" cap="none" normalizeH="0" baseline="0" dirty="0" smtClean="0">
                <a:ln>
                  <a:noFill/>
                </a:ln>
                <a:solidFill>
                  <a:srgbClr val="0070C0"/>
                </a:solidFill>
                <a:effectLst/>
                <a:latin typeface="Cambria" pitchFamily="18" charset="0"/>
                <a:ea typeface="Calibri" pitchFamily="34" charset="0"/>
                <a:cs typeface="Arial" pitchFamily="34" charset="0"/>
              </a:rPr>
              <a:t>The Responsorial</a:t>
            </a:r>
            <a:r>
              <a:rPr kumimoji="0" lang="en-GB" sz="2400" b="1" i="0" u="sng" strike="noStrike" cap="none" normalizeH="0" dirty="0" smtClean="0">
                <a:ln>
                  <a:noFill/>
                </a:ln>
                <a:solidFill>
                  <a:srgbClr val="0070C0"/>
                </a:solidFill>
                <a:effectLst/>
                <a:latin typeface="Cambria" pitchFamily="18" charset="0"/>
                <a:ea typeface="Calibri" pitchFamily="34" charset="0"/>
                <a:cs typeface="Arial" pitchFamily="34" charset="0"/>
              </a:rPr>
              <a:t> Psalm</a:t>
            </a:r>
            <a:endParaRPr kumimoji="0" lang="en-GB" sz="2400" b="1" i="0" u="sng" strike="noStrike" cap="none" normalizeH="0" baseline="0" dirty="0" smtClean="0">
              <a:ln>
                <a:noFill/>
              </a:ln>
              <a:solidFill>
                <a:srgbClr val="0070C0"/>
              </a:solidFill>
              <a:effectLst/>
              <a:latin typeface="Cambria" pitchFamily="18"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GB" sz="2400" b="1" u="sng" dirty="0" smtClean="0">
              <a:solidFill>
                <a:srgbClr val="FF0000"/>
              </a:solidFill>
              <a:latin typeface="Cambria" pitchFamily="18" charset="0"/>
              <a:ea typeface="Calibri" pitchFamily="34" charset="0"/>
              <a:cs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r>
              <a:rPr lang="en-GB" sz="2400" b="1" u="sng" dirty="0" smtClean="0">
                <a:solidFill>
                  <a:srgbClr val="FF0000"/>
                </a:solidFill>
                <a:latin typeface="Cambria" pitchFamily="18" charset="0"/>
                <a:ea typeface="Calibri" pitchFamily="34" charset="0"/>
                <a:cs typeface="Arial" pitchFamily="34" charset="0"/>
              </a:rPr>
              <a:t>Reader</a:t>
            </a:r>
            <a:r>
              <a:rPr kumimoji="0" lang="en-GB" sz="2400" b="1" i="0" u="sng" strike="noStrike" cap="none" normalizeH="0" baseline="0" dirty="0" smtClean="0">
                <a:ln>
                  <a:noFill/>
                </a:ln>
                <a:solidFill>
                  <a:schemeClr val="tx1"/>
                </a:solidFill>
                <a:effectLst/>
                <a:latin typeface="Cambria" pitchFamily="18" charset="0"/>
                <a:ea typeface="Calibri" pitchFamily="34" charset="0"/>
                <a:cs typeface="Arial" pitchFamily="34" charset="0"/>
              </a:rPr>
              <a:t>:</a:t>
            </a: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 </a:t>
            </a: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Create in me a clean heart, O God,</a:t>
            </a:r>
            <a:endParaRPr kumimoji="0" lang="en-GB" sz="105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And put a new and right spirit within me.</a:t>
            </a:r>
            <a:endParaRPr kumimoji="0" lang="en-GB" sz="105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Do not cast me away from your presence,</a:t>
            </a:r>
            <a:endParaRPr kumimoji="0" lang="en-GB" sz="105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And do not take your holy spirit from me.</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GB" sz="105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sng" strike="noStrike" cap="none" normalizeH="0" baseline="0" dirty="0" smtClean="0">
                <a:ln>
                  <a:noFill/>
                </a:ln>
                <a:solidFill>
                  <a:srgbClr val="FF0000"/>
                </a:solidFill>
                <a:effectLst/>
                <a:latin typeface="Cambria" pitchFamily="18" charset="0"/>
                <a:ea typeface="Calibri" pitchFamily="34" charset="0"/>
                <a:cs typeface="Arial" pitchFamily="34" charset="0"/>
              </a:rPr>
              <a:t>Response:</a:t>
            </a:r>
            <a:r>
              <a:rPr kumimoji="0" lang="en-GB" sz="2400" b="1" i="0" u="none" strike="noStrike" cap="none" normalizeH="0" baseline="0" dirty="0" smtClean="0">
                <a:ln>
                  <a:noFill/>
                </a:ln>
                <a:solidFill>
                  <a:srgbClr val="FF0000"/>
                </a:solidFill>
                <a:effectLst/>
                <a:latin typeface="Cambria" pitchFamily="18" charset="0"/>
                <a:ea typeface="Calibri" pitchFamily="34" charset="0"/>
                <a:cs typeface="Arial" pitchFamily="34" charset="0"/>
              </a:rPr>
              <a:t> </a:t>
            </a: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Be merciful, O Lord, for we have sinned.</a:t>
            </a:r>
            <a:endParaRPr kumimoji="0" lang="en-GB" sz="2800" b="0" i="0" u="none" strike="noStrike" cap="none" normalizeH="0" baseline="0" dirty="0" smtClean="0">
              <a:ln>
                <a:noFill/>
              </a:ln>
              <a:solidFill>
                <a:schemeClr val="tx1"/>
              </a:solidFill>
              <a:effectLst/>
              <a:latin typeface="Cambria" pitchFamily="18" charset="0"/>
              <a:cs typeface="Arial" pitchFamily="34" charset="0"/>
            </a:endParaRPr>
          </a:p>
        </p:txBody>
      </p:sp>
      <p:pic>
        <p:nvPicPr>
          <p:cNvPr id="63491" name="Picture 3" descr="Image result for david king of israel"/>
          <p:cNvPicPr>
            <a:picLocks noChangeAspect="1" noChangeArrowheads="1"/>
          </p:cNvPicPr>
          <p:nvPr/>
        </p:nvPicPr>
        <p:blipFill>
          <a:blip r:embed="rId2" cstate="print"/>
          <a:srcRect/>
          <a:stretch>
            <a:fillRect/>
          </a:stretch>
        </p:blipFill>
        <p:spPr bwMode="auto">
          <a:xfrm>
            <a:off x="7843308" y="1657879"/>
            <a:ext cx="3276600" cy="2819401"/>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64513" name="Rectangle 1"/>
          <p:cNvSpPr>
            <a:spLocks noChangeArrowheads="1"/>
          </p:cNvSpPr>
          <p:nvPr/>
        </p:nvSpPr>
        <p:spPr bwMode="auto">
          <a:xfrm>
            <a:off x="1" y="411640"/>
            <a:ext cx="9654746" cy="60016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GB" sz="2400" b="1" i="0" u="sng" strike="noStrike" cap="none" normalizeH="0" baseline="0" dirty="0" smtClean="0">
                <a:ln>
                  <a:noFill/>
                </a:ln>
                <a:solidFill>
                  <a:srgbClr val="0070C0"/>
                </a:solidFill>
                <a:effectLst/>
                <a:latin typeface="Cambria" pitchFamily="18" charset="0"/>
                <a:ea typeface="Calibri" pitchFamily="34" charset="0"/>
                <a:cs typeface="Arial" pitchFamily="34" charset="0"/>
              </a:rPr>
              <a:t>Second Reading</a:t>
            </a:r>
            <a:endParaRPr kumimoji="0" lang="en-GB" sz="2400" b="0" i="0" u="sng" strike="noStrike" cap="none" normalizeH="0" baseline="0" dirty="0" smtClean="0">
              <a:ln>
                <a:noFill/>
              </a:ln>
              <a:solidFill>
                <a:srgbClr val="0070C0"/>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en-GB" sz="2400" b="1" u="sng" dirty="0" smtClean="0">
                <a:solidFill>
                  <a:srgbClr val="FF0000"/>
                </a:solidFill>
                <a:latin typeface="Cambria" pitchFamily="18" charset="0"/>
                <a:ea typeface="Calibri" pitchFamily="34" charset="0"/>
                <a:cs typeface="Arial" pitchFamily="34" charset="0"/>
              </a:rPr>
              <a:t>Reader</a:t>
            </a:r>
            <a:r>
              <a:rPr kumimoji="0" lang="en-GB" sz="2400" b="1" i="0" u="sng" strike="noStrike" cap="none" normalizeH="0" baseline="0" dirty="0" smtClean="0">
                <a:ln>
                  <a:noFill/>
                </a:ln>
                <a:solidFill>
                  <a:srgbClr val="FF0000"/>
                </a:solidFill>
                <a:effectLst/>
                <a:latin typeface="Cambria" pitchFamily="18" charset="0"/>
                <a:ea typeface="Calibri" pitchFamily="34" charset="0"/>
                <a:cs typeface="Arial" pitchFamily="34" charset="0"/>
              </a:rPr>
              <a:t>:</a:t>
            </a: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 </a:t>
            </a: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A reading from the letters of St Paul to the Corinthians. </a:t>
            </a:r>
            <a:endParaRPr kumimoji="0" lang="en-GB" sz="240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“Brothers and sisters, we are ambassadors for Christ, as if God were appealing through us. We implore you on behalf of Christ, be reconciled to God. For our sake he made him to be sin who did not know sin so that we might become the righteousness of God in him. </a:t>
            </a:r>
            <a:b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b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
            </a:r>
            <a:b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b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Working together, then, we appeal to you not to receive the grace of God in vain. For he says: ‘In acceptable time, I heard you, and on the day of salvation, I helped you. </a:t>
            </a:r>
            <a:b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b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
            </a:r>
            <a:b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b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Behold, now is a very acceptable time; behold, now is the day of salvation. </a:t>
            </a:r>
            <a:endParaRPr kumimoji="0" lang="en-GB" sz="240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rgbClr val="00B050"/>
                </a:solidFill>
                <a:effectLst/>
                <a:latin typeface="Cambria" pitchFamily="18" charset="0"/>
                <a:ea typeface="Calibri" pitchFamily="34" charset="0"/>
                <a:cs typeface="Arial" pitchFamily="34" charset="0"/>
              </a:rPr>
              <a:t>PAUSE</a:t>
            </a:r>
            <a:endParaRPr kumimoji="0" lang="en-GB" sz="240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The word of the Lord. </a:t>
            </a:r>
            <a:endParaRPr kumimoji="0" lang="en-GB" sz="240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400" b="1" i="0" u="sng" strike="noStrike" cap="none" normalizeH="0" baseline="0" dirty="0" smtClean="0">
                <a:ln>
                  <a:noFill/>
                </a:ln>
                <a:solidFill>
                  <a:srgbClr val="FF0000"/>
                </a:solidFill>
                <a:effectLst/>
                <a:latin typeface="Cambria" pitchFamily="18" charset="0"/>
                <a:ea typeface="Calibri" pitchFamily="34" charset="0"/>
                <a:cs typeface="Arial" pitchFamily="34" charset="0"/>
              </a:rPr>
              <a:t>Response:</a:t>
            </a:r>
            <a:r>
              <a:rPr kumimoji="0" lang="en-GB" sz="2400" b="1" i="0" u="none" strike="noStrike" cap="none" normalizeH="0" baseline="0" dirty="0" smtClean="0">
                <a:ln>
                  <a:noFill/>
                </a:ln>
                <a:solidFill>
                  <a:srgbClr val="FF0000"/>
                </a:solidFill>
                <a:effectLst/>
                <a:latin typeface="Cambria" pitchFamily="18" charset="0"/>
                <a:ea typeface="Calibri" pitchFamily="34" charset="0"/>
                <a:cs typeface="Arial" pitchFamily="34" charset="0"/>
              </a:rPr>
              <a:t> </a:t>
            </a:r>
            <a:r>
              <a:rPr kumimoji="0" lang="en-GB" sz="2400" b="1" i="0" u="none" strike="noStrike" cap="none" normalizeH="0" baseline="0" dirty="0" err="1" smtClean="0">
                <a:ln>
                  <a:noFill/>
                </a:ln>
                <a:solidFill>
                  <a:schemeClr val="tx1"/>
                </a:solidFill>
                <a:effectLst/>
                <a:latin typeface="Cambria" pitchFamily="18" charset="0"/>
                <a:ea typeface="Calibri" pitchFamily="34" charset="0"/>
                <a:cs typeface="Arial" pitchFamily="34" charset="0"/>
              </a:rPr>
              <a:t>Diolch</a:t>
            </a: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 </a:t>
            </a:r>
            <a:r>
              <a:rPr kumimoji="0" lang="en-GB" sz="2400" b="1" i="0" u="none" strike="noStrike" cap="none" normalizeH="0" baseline="0" dirty="0" err="1" smtClean="0">
                <a:ln>
                  <a:noFill/>
                </a:ln>
                <a:solidFill>
                  <a:schemeClr val="tx1"/>
                </a:solidFill>
                <a:effectLst/>
                <a:latin typeface="Cambria" pitchFamily="18" charset="0"/>
                <a:ea typeface="Calibri" pitchFamily="34" charset="0"/>
                <a:cs typeface="Arial" pitchFamily="34" charset="0"/>
              </a:rPr>
              <a:t>i</a:t>
            </a: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 </a:t>
            </a:r>
            <a:r>
              <a:rPr kumimoji="0" lang="en-GB" sz="2400" b="1" i="0" u="none" strike="noStrike" cap="none" normalizeH="0" baseline="0" dirty="0" err="1" smtClean="0">
                <a:ln>
                  <a:noFill/>
                </a:ln>
                <a:solidFill>
                  <a:schemeClr val="tx1"/>
                </a:solidFill>
                <a:effectLst/>
                <a:latin typeface="Cambria" pitchFamily="18" charset="0"/>
                <a:ea typeface="Calibri" pitchFamily="34" charset="0"/>
                <a:cs typeface="Arial" pitchFamily="34" charset="0"/>
              </a:rPr>
              <a:t>Ti</a:t>
            </a:r>
            <a:r>
              <a:rPr kumimoji="0" lang="en-GB" sz="2400" b="1" i="0" u="none" strike="noStrike" cap="none" normalizeH="0" baseline="0" dirty="0" smtClean="0">
                <a:ln>
                  <a:noFill/>
                </a:ln>
                <a:solidFill>
                  <a:schemeClr val="tx1"/>
                </a:solidFill>
                <a:effectLst/>
                <a:latin typeface="Cambria" pitchFamily="18" charset="0"/>
                <a:ea typeface="Calibri" pitchFamily="34" charset="0"/>
                <a:cs typeface="Arial" pitchFamily="34" charset="0"/>
              </a:rPr>
              <a:t> O </a:t>
            </a:r>
            <a:r>
              <a:rPr kumimoji="0" lang="en-GB" sz="2400" b="1" i="0" u="none" strike="noStrike" cap="none" normalizeH="0" baseline="0" dirty="0" err="1" smtClean="0">
                <a:ln>
                  <a:noFill/>
                </a:ln>
                <a:solidFill>
                  <a:schemeClr val="tx1"/>
                </a:solidFill>
                <a:effectLst/>
                <a:latin typeface="Cambria" pitchFamily="18" charset="0"/>
                <a:ea typeface="Calibri" pitchFamily="34" charset="0"/>
                <a:cs typeface="Arial" pitchFamily="34" charset="0"/>
              </a:rPr>
              <a:t>Dduw</a:t>
            </a:r>
            <a:endParaRPr kumimoji="0" lang="en-GB" sz="2400" b="0" i="0" u="none" strike="noStrike" cap="none" normalizeH="0" baseline="0" dirty="0" smtClean="0">
              <a:ln>
                <a:noFill/>
              </a:ln>
              <a:solidFill>
                <a:schemeClr val="tx1"/>
              </a:solidFill>
              <a:effectLst/>
              <a:latin typeface="Cambria" pitchFamily="18" charset="0"/>
              <a:cs typeface="Arial" pitchFamily="34" charset="0"/>
            </a:endParaRPr>
          </a:p>
        </p:txBody>
      </p:sp>
      <p:sp>
        <p:nvSpPr>
          <p:cNvPr id="64515" name="AutoShape 3" descr="Image result for st paul"/>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n-GB"/>
          </a:p>
        </p:txBody>
      </p:sp>
      <p:pic>
        <p:nvPicPr>
          <p:cNvPr id="64517" name="Picture 5" descr="Image result for st paul"/>
          <p:cNvPicPr>
            <a:picLocks noChangeAspect="1" noChangeArrowheads="1"/>
          </p:cNvPicPr>
          <p:nvPr/>
        </p:nvPicPr>
        <p:blipFill>
          <a:blip r:embed="rId2" cstate="print"/>
          <a:srcRect/>
          <a:stretch>
            <a:fillRect/>
          </a:stretch>
        </p:blipFill>
        <p:spPr bwMode="auto">
          <a:xfrm>
            <a:off x="9514928" y="1867331"/>
            <a:ext cx="2498499" cy="2960044"/>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217715" y="0"/>
            <a:ext cx="8512629" cy="6703374"/>
          </a:xfrm>
          <a:prstGeom prst="rect">
            <a:avLst/>
          </a:prstGeom>
        </p:spPr>
        <p:txBody>
          <a:bodyPr wrap="square">
            <a:spAutoFit/>
          </a:bodyPr>
          <a:lstStyle/>
          <a:p>
            <a:pPr>
              <a:lnSpc>
                <a:spcPct val="115000"/>
              </a:lnSpc>
              <a:spcAft>
                <a:spcPts val="1000"/>
              </a:spcAft>
            </a:pPr>
            <a:r>
              <a:rPr lang="en-GB" sz="2800" b="1" u="sng" dirty="0" smtClean="0">
                <a:solidFill>
                  <a:srgbClr val="FF0000"/>
                </a:solidFill>
                <a:latin typeface="Cambria" panose="02040503050406030204" pitchFamily="18" charset="0"/>
                <a:ea typeface="Calibri" panose="020F0502020204030204" pitchFamily="34" charset="0"/>
                <a:cs typeface="Arial" panose="020B0604020202020204" pitchFamily="34" charset="0"/>
              </a:rPr>
              <a:t>Reader</a:t>
            </a:r>
            <a:r>
              <a:rPr lang="en-GB" sz="2800" b="1" u="sng"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a:t>
            </a:r>
            <a:r>
              <a:rPr lang="en-GB" sz="28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 </a:t>
            </a:r>
            <a:r>
              <a:rPr lang="en-GB" sz="28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The Lord be with you</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r>
              <a:rPr lang="en-GB" sz="2800" b="1" u="sng" dirty="0" smtClean="0">
                <a:solidFill>
                  <a:srgbClr val="FF0000"/>
                </a:solidFill>
                <a:effectLst/>
                <a:latin typeface="Cambria" panose="02040503050406030204" pitchFamily="18" charset="0"/>
                <a:ea typeface="Calibri" panose="020F0502020204030204" pitchFamily="34" charset="0"/>
                <a:cs typeface="Arial" panose="020B0604020202020204" pitchFamily="34" charset="0"/>
              </a:rPr>
              <a:t>All</a:t>
            </a:r>
            <a:r>
              <a:rPr lang="en-GB" sz="2800" b="1" u="sng"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a:t>
            </a:r>
            <a:r>
              <a:rPr lang="en-GB" sz="28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 and with your Spirit</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pPr algn="ctr">
              <a:lnSpc>
                <a:spcPct val="115000"/>
              </a:lnSpc>
              <a:spcAft>
                <a:spcPts val="1000"/>
              </a:spcAft>
            </a:pPr>
            <a:r>
              <a:rPr lang="en-GB" sz="2800" b="1" u="sng" dirty="0" smtClean="0">
                <a:solidFill>
                  <a:srgbClr val="0070C0"/>
                </a:solidFill>
                <a:effectLst/>
                <a:latin typeface="Cambria" panose="02040503050406030204" pitchFamily="18" charset="0"/>
                <a:ea typeface="Calibri" panose="020F0502020204030204" pitchFamily="34" charset="0"/>
                <a:cs typeface="Arial" panose="020B0604020202020204" pitchFamily="34" charset="0"/>
              </a:rPr>
              <a:t>Gospel</a:t>
            </a:r>
            <a:endParaRPr lang="en-GB" sz="2800" dirty="0" smtClean="0">
              <a:effectLst/>
              <a:latin typeface="Calibri" panose="020F0502020204030204" pitchFamily="34" charset="0"/>
              <a:ea typeface="Calibri" panose="020F0502020204030204" pitchFamily="34" charset="0"/>
              <a:cs typeface="Times New Roman" panose="02020603050405020304" pitchFamily="18" charset="0"/>
            </a:endParaRPr>
          </a:p>
          <a:p>
            <a:r>
              <a:rPr lang="en-GB" sz="2800" b="1" cap="all" dirty="0" smtClean="0">
                <a:latin typeface="Cambria" pitchFamily="18" charset="0"/>
              </a:rPr>
              <a:t>A reading from the holy gospel according to Matthew.</a:t>
            </a:r>
            <a:endParaRPr lang="en-GB" sz="2800" dirty="0" smtClean="0">
              <a:latin typeface="Cambria" pitchFamily="18" charset="0"/>
            </a:endParaRPr>
          </a:p>
          <a:p>
            <a:r>
              <a:rPr lang="en-GB" sz="2800" b="1" cap="all" dirty="0" smtClean="0">
                <a:latin typeface="Cambria" pitchFamily="18" charset="0"/>
              </a:rPr>
              <a:t> </a:t>
            </a:r>
            <a:endParaRPr lang="en-GB" sz="2800" dirty="0" smtClean="0">
              <a:latin typeface="Cambria" pitchFamily="18" charset="0"/>
            </a:endParaRPr>
          </a:p>
          <a:p>
            <a:r>
              <a:rPr lang="en-GB" sz="2800" b="1" cap="all" dirty="0" smtClean="0">
                <a:solidFill>
                  <a:srgbClr val="FF0000"/>
                </a:solidFill>
                <a:latin typeface="Cambria" pitchFamily="18" charset="0"/>
              </a:rPr>
              <a:t>Response (all): glory to you o lord. </a:t>
            </a:r>
            <a:endParaRPr lang="en-GB" sz="2800" dirty="0" smtClean="0">
              <a:solidFill>
                <a:srgbClr val="FF0000"/>
              </a:solidFill>
              <a:latin typeface="Cambria" pitchFamily="18" charset="0"/>
            </a:endParaRPr>
          </a:p>
          <a:p>
            <a:r>
              <a:rPr lang="en-GB" sz="2800" b="1" cap="all" dirty="0" smtClean="0">
                <a:latin typeface="Cambria" pitchFamily="18" charset="0"/>
              </a:rPr>
              <a:t> </a:t>
            </a:r>
            <a:endParaRPr lang="en-GB" sz="2800" dirty="0" smtClean="0">
              <a:latin typeface="Cambria" pitchFamily="18" charset="0"/>
            </a:endParaRPr>
          </a:p>
          <a:p>
            <a:r>
              <a:rPr lang="en-GB" sz="2800" b="1" cap="all" dirty="0" smtClean="0">
                <a:latin typeface="Cambria" pitchFamily="18" charset="0"/>
              </a:rPr>
              <a:t>Jesus said to his disciples, “Make certain you do not perform your religious duties in public so that people will see what you do. If you do these things publicly, you will not have any reward from your Father in heaven.</a:t>
            </a:r>
            <a:endParaRPr lang="en-GB" sz="2800" dirty="0" smtClean="0">
              <a:latin typeface="Cambria" pitchFamily="18" charset="0"/>
            </a:endParaRPr>
          </a:p>
        </p:txBody>
      </p:sp>
      <p:pic>
        <p:nvPicPr>
          <p:cNvPr id="32770" name="Picture 2" descr="Image result for saint matthew"/>
          <p:cNvPicPr>
            <a:picLocks noChangeAspect="1" noChangeArrowheads="1"/>
          </p:cNvPicPr>
          <p:nvPr/>
        </p:nvPicPr>
        <p:blipFill>
          <a:blip r:embed="rId2" cstate="print"/>
          <a:srcRect/>
          <a:stretch>
            <a:fillRect/>
          </a:stretch>
        </p:blipFill>
        <p:spPr bwMode="auto">
          <a:xfrm>
            <a:off x="8847037" y="1193800"/>
            <a:ext cx="2840138" cy="3635376"/>
          </a:xfrm>
          <a:prstGeom prst="rect">
            <a:avLst/>
          </a:prstGeom>
          <a:noFill/>
        </p:spPr>
      </p:pic>
    </p:spTree>
    <p:extLst>
      <p:ext uri="{BB962C8B-B14F-4D97-AF65-F5344CB8AC3E}">
        <p14:creationId xmlns:p14="http://schemas.microsoft.com/office/powerpoint/2010/main" val="158309533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205947" y="667176"/>
            <a:ext cx="8582454" cy="4832092"/>
          </a:xfrm>
          <a:prstGeom prst="rect">
            <a:avLst/>
          </a:prstGeom>
        </p:spPr>
        <p:txBody>
          <a:bodyPr wrap="square">
            <a:spAutoFit/>
          </a:bodyPr>
          <a:lstStyle/>
          <a:p>
            <a:r>
              <a:rPr lang="en-GB" sz="2800" b="1" cap="all" dirty="0" smtClean="0">
                <a:latin typeface="Cambria" pitchFamily="18" charset="0"/>
              </a:rPr>
              <a:t>“So when you give something to a needy person, do not make a big show of it, as the hypocrites do in the houses of worship and on the streets. They do it so that people will praise them. I assure you, they have already been paid in full. But when you help a needy person, do it in such a way that even your closest friend will not know about it.  Then it will be a private matter. And your Father, who sees what you do in private, will reward you.</a:t>
            </a:r>
            <a:endParaRPr lang="en-GB" sz="2800" dirty="0">
              <a:latin typeface="Cambria" pitchFamily="18" charset="0"/>
            </a:endParaRPr>
          </a:p>
        </p:txBody>
      </p:sp>
      <p:pic>
        <p:nvPicPr>
          <p:cNvPr id="5" name="Picture 2" descr="Image result for saint matthew"/>
          <p:cNvPicPr>
            <a:picLocks noChangeAspect="1" noChangeArrowheads="1"/>
          </p:cNvPicPr>
          <p:nvPr/>
        </p:nvPicPr>
        <p:blipFill>
          <a:blip r:embed="rId2" cstate="print"/>
          <a:srcRect/>
          <a:stretch>
            <a:fillRect/>
          </a:stretch>
        </p:blipFill>
        <p:spPr bwMode="auto">
          <a:xfrm>
            <a:off x="8847037" y="1193800"/>
            <a:ext cx="2840138" cy="3635376"/>
          </a:xfrm>
          <a:prstGeom prst="rect">
            <a:avLst/>
          </a:prstGeom>
          <a:noFill/>
        </p:spPr>
      </p:pic>
    </p:spTree>
    <p:extLst>
      <p:ext uri="{BB962C8B-B14F-4D97-AF65-F5344CB8AC3E}">
        <p14:creationId xmlns:p14="http://schemas.microsoft.com/office/powerpoint/2010/main" val="173195491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238897" y="1046117"/>
            <a:ext cx="7313370" cy="4832092"/>
          </a:xfrm>
          <a:prstGeom prst="rect">
            <a:avLst/>
          </a:prstGeom>
        </p:spPr>
        <p:txBody>
          <a:bodyPr wrap="square">
            <a:spAutoFit/>
          </a:bodyPr>
          <a:lstStyle/>
          <a:p>
            <a:r>
              <a:rPr lang="en-GB" sz="2800" b="1" cap="all" dirty="0" smtClean="0">
                <a:latin typeface="Cambria" pitchFamily="18" charset="0"/>
              </a:rPr>
              <a:t>“When you pray, do not be like the hypocrites! They love to stand up and pray in the houses of worship and on the street corners, so that everyone will see them. I assure you, they have already been paid in full. But when you pray, go to your room, close the door, and pray to your Father, who is unseen. And your Father, who sees what you do in private, will reward you.</a:t>
            </a:r>
            <a:endParaRPr lang="en-GB" sz="2800" dirty="0">
              <a:latin typeface="Cambria" pitchFamily="18" charset="0"/>
            </a:endParaRPr>
          </a:p>
        </p:txBody>
      </p:sp>
      <p:pic>
        <p:nvPicPr>
          <p:cNvPr id="3" name="Picture 2" descr="Image result for saint matthew"/>
          <p:cNvPicPr>
            <a:picLocks noChangeAspect="1" noChangeArrowheads="1"/>
          </p:cNvPicPr>
          <p:nvPr/>
        </p:nvPicPr>
        <p:blipFill>
          <a:blip r:embed="rId2" cstate="print"/>
          <a:srcRect/>
          <a:stretch>
            <a:fillRect/>
          </a:stretch>
        </p:blipFill>
        <p:spPr bwMode="auto">
          <a:xfrm>
            <a:off x="8085037" y="1430867"/>
            <a:ext cx="2840138" cy="3635376"/>
          </a:xfrm>
          <a:prstGeom prst="rect">
            <a:avLst/>
          </a:prstGeom>
          <a:noFill/>
        </p:spPr>
      </p:pic>
    </p:spTree>
    <p:extLst>
      <p:ext uri="{BB962C8B-B14F-4D97-AF65-F5344CB8AC3E}">
        <p14:creationId xmlns:p14="http://schemas.microsoft.com/office/powerpoint/2010/main" val="17319549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65537" name="Rectangle 1"/>
          <p:cNvSpPr>
            <a:spLocks noChangeArrowheads="1"/>
          </p:cNvSpPr>
          <p:nvPr/>
        </p:nvSpPr>
        <p:spPr bwMode="auto">
          <a:xfrm>
            <a:off x="238898" y="25885"/>
            <a:ext cx="8684970" cy="612475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sz="2800" b="1" i="0" u="none" strike="noStrike" cap="none" normalizeH="0" baseline="0" dirty="0" smtClean="0">
                <a:ln>
                  <a:noFill/>
                </a:ln>
                <a:solidFill>
                  <a:schemeClr val="tx1"/>
                </a:solidFill>
                <a:effectLst/>
                <a:latin typeface="Cambria" pitchFamily="18" charset="0"/>
                <a:ea typeface="Times New Roman" pitchFamily="18" charset="0"/>
                <a:cs typeface="Arial" pitchFamily="34" charset="0"/>
              </a:rPr>
              <a:t>“AND WHENEVER YOU FAST, DO NOT PUT ON A SAD FACE AS THE HYPOCRITES DO. THEY NEGLECT THEIR APPEARANCE SO THAT EVERYONE WILL SEE THAT THEY ARE FASTING. I ASSURE YOU, THEY HAVE ALREADY BEEN PAID IN FULL. WHEN YOU GO WITHOUT FOOD, WASH YOUR FACE, AND COMB YOUR HAIR, SO THAT OTHERS CANNOT KNOW THAT YOU ARE FASTING –ONLY YOUR FATHER, WHO IS UNSEEN, WILL KNOW. AND YOUR FATHER, WHO SEES WHAT YOU DO IN PRIVATE, WILL REWARD YOU.”</a:t>
            </a:r>
            <a:endParaRPr kumimoji="0" lang="en-GB" sz="280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800" b="1" i="0" u="none" strike="noStrike" cap="none" normalizeH="0" baseline="0" dirty="0" smtClean="0">
                <a:ln>
                  <a:noFill/>
                </a:ln>
                <a:solidFill>
                  <a:schemeClr val="tx1"/>
                </a:solidFill>
                <a:effectLst/>
                <a:latin typeface="Cambria" pitchFamily="18" charset="0"/>
                <a:ea typeface="Times New Roman" pitchFamily="18" charset="0"/>
                <a:cs typeface="Arial" pitchFamily="34" charset="0"/>
              </a:rPr>
              <a:t>THE GOSPEL OF THE LORD.</a:t>
            </a:r>
            <a:endParaRPr kumimoji="0" lang="en-GB" sz="280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800" b="1" i="0" u="none" strike="noStrike" cap="none" normalizeH="0" baseline="0" dirty="0" smtClean="0">
                <a:ln>
                  <a:noFill/>
                </a:ln>
                <a:solidFill>
                  <a:srgbClr val="00B050"/>
                </a:solidFill>
                <a:effectLst/>
                <a:latin typeface="Cambria" pitchFamily="18" charset="0"/>
                <a:ea typeface="Times New Roman" pitchFamily="18" charset="0"/>
                <a:cs typeface="Arial" pitchFamily="34" charset="0"/>
              </a:rPr>
              <a:t>PAUSE</a:t>
            </a:r>
            <a:endParaRPr kumimoji="0" lang="en-GB" sz="2800" b="0" i="0" u="none" strike="noStrike" cap="none" normalizeH="0" baseline="0" dirty="0" smtClean="0">
              <a:ln>
                <a:noFill/>
              </a:ln>
              <a:solidFill>
                <a:schemeClr val="tx1"/>
              </a:solidFill>
              <a:effectLst/>
              <a:latin typeface="Cambria"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sz="2800" b="1" i="0" u="sng" strike="noStrike" cap="none" normalizeH="0" baseline="0" dirty="0" smtClean="0">
                <a:ln>
                  <a:noFill/>
                </a:ln>
                <a:solidFill>
                  <a:srgbClr val="FF0000"/>
                </a:solidFill>
                <a:effectLst/>
                <a:latin typeface="Cambria" pitchFamily="18" charset="0"/>
                <a:ea typeface="Times New Roman" pitchFamily="18" charset="0"/>
                <a:cs typeface="Arial" pitchFamily="34" charset="0"/>
              </a:rPr>
              <a:t>RESPONSE:</a:t>
            </a:r>
            <a:r>
              <a:rPr kumimoji="0" lang="en-GB" sz="2800" b="1" i="0" u="none" strike="noStrike" cap="none" normalizeH="0" baseline="0" dirty="0" smtClean="0">
                <a:ln>
                  <a:noFill/>
                </a:ln>
                <a:solidFill>
                  <a:srgbClr val="FF0000"/>
                </a:solidFill>
                <a:effectLst/>
                <a:latin typeface="Cambria" pitchFamily="18" charset="0"/>
                <a:ea typeface="Times New Roman" pitchFamily="18" charset="0"/>
                <a:cs typeface="Arial" pitchFamily="34" charset="0"/>
              </a:rPr>
              <a:t> PRAISE TO YOU LORD JESUS CHRIST.</a:t>
            </a:r>
            <a:endParaRPr kumimoji="0" lang="en-GB" sz="2800" b="0" i="0" u="none" strike="noStrike" cap="none" normalizeH="0" baseline="0" dirty="0" smtClean="0">
              <a:ln>
                <a:noFill/>
              </a:ln>
              <a:solidFill>
                <a:schemeClr val="tx1"/>
              </a:solidFill>
              <a:effectLst/>
              <a:latin typeface="Cambria" pitchFamily="18" charset="0"/>
              <a:cs typeface="Arial" pitchFamily="34" charset="0"/>
            </a:endParaRPr>
          </a:p>
        </p:txBody>
      </p:sp>
      <p:pic>
        <p:nvPicPr>
          <p:cNvPr id="4" name="Picture 2" descr="Image result for saint matthew"/>
          <p:cNvPicPr>
            <a:picLocks noChangeAspect="1" noChangeArrowheads="1"/>
          </p:cNvPicPr>
          <p:nvPr/>
        </p:nvPicPr>
        <p:blipFill>
          <a:blip r:embed="rId2" cstate="print"/>
          <a:srcRect/>
          <a:stretch>
            <a:fillRect/>
          </a:stretch>
        </p:blipFill>
        <p:spPr bwMode="auto">
          <a:xfrm>
            <a:off x="8847037" y="1193800"/>
            <a:ext cx="2840138" cy="3635376"/>
          </a:xfrm>
          <a:prstGeom prst="rect">
            <a:avLst/>
          </a:prstGeom>
          <a:noFill/>
        </p:spPr>
      </p:pic>
    </p:spTree>
    <p:extLst>
      <p:ext uri="{BB962C8B-B14F-4D97-AF65-F5344CB8AC3E}">
        <p14:creationId xmlns:p14="http://schemas.microsoft.com/office/powerpoint/2010/main" val="173195491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174171" y="442696"/>
            <a:ext cx="7467599" cy="8018605"/>
          </a:xfrm>
          <a:prstGeom prst="rect">
            <a:avLst/>
          </a:prstGeom>
        </p:spPr>
        <p:txBody>
          <a:bodyPr wrap="square">
            <a:spAutoFit/>
          </a:bodyPr>
          <a:lstStyle/>
          <a:p>
            <a:pPr algn="ctr"/>
            <a:r>
              <a:rPr lang="en-GB" sz="3200" b="1" u="sng" dirty="0" smtClean="0">
                <a:solidFill>
                  <a:srgbClr val="7030A0"/>
                </a:solidFill>
              </a:rPr>
              <a:t>RESPONSE TO THE Word OF God</a:t>
            </a:r>
            <a:r>
              <a:rPr lang="en-GB" sz="3200" b="1" u="sng" dirty="0" smtClean="0">
                <a:solidFill>
                  <a:srgbClr val="7030A0"/>
                </a:solidFill>
              </a:rPr>
              <a:t>: </a:t>
            </a:r>
            <a:endParaRPr lang="en-GB" sz="3200" b="1" u="sng" dirty="0" smtClean="0">
              <a:solidFill>
                <a:srgbClr val="7030A0"/>
              </a:solidFill>
            </a:endParaRPr>
          </a:p>
          <a:p>
            <a:pPr algn="ctr"/>
            <a:endParaRPr lang="en-GB" sz="3200" b="1" u="sng" dirty="0" smtClean="0"/>
          </a:p>
          <a:p>
            <a:pPr algn="ctr"/>
            <a:endParaRPr lang="en-GB" sz="3200" dirty="0" smtClean="0"/>
          </a:p>
          <a:p>
            <a:r>
              <a:rPr lang="en-GB" sz="2000" b="1" u="sng" dirty="0" smtClean="0">
                <a:solidFill>
                  <a:srgbClr val="FF0000"/>
                </a:solidFill>
              </a:rPr>
              <a:t>Reader:</a:t>
            </a:r>
            <a:r>
              <a:rPr lang="en-GB" sz="2000" b="1" dirty="0" smtClean="0"/>
              <a:t> </a:t>
            </a:r>
            <a:r>
              <a:rPr lang="en-GB" sz="2000" b="1" dirty="0" smtClean="0"/>
              <a:t>O Jesus, you place on our forehead the sign of your saving Cross.   Help us to turn from wrong and to be true to the gospel in which you teach us to live and to follow your holy example.</a:t>
            </a:r>
          </a:p>
          <a:p>
            <a:r>
              <a:rPr lang="en-GB" sz="2000" b="1" dirty="0" smtClean="0"/>
              <a:t>                       </a:t>
            </a:r>
            <a:r>
              <a:rPr lang="en-GB" sz="2000" b="1" u="sng" dirty="0" smtClean="0">
                <a:solidFill>
                  <a:srgbClr val="00B050"/>
                </a:solidFill>
              </a:rPr>
              <a:t> </a:t>
            </a:r>
            <a:r>
              <a:rPr lang="en-GB" sz="2000" b="1" u="sng" dirty="0" smtClean="0">
                <a:solidFill>
                  <a:srgbClr val="00B050"/>
                </a:solidFill>
              </a:rPr>
              <a:t>Pause                                                                  </a:t>
            </a:r>
            <a:endParaRPr lang="en-GB" sz="2000" u="sng" dirty="0" smtClean="0">
              <a:solidFill>
                <a:srgbClr val="00B050"/>
              </a:solidFill>
            </a:endParaRPr>
          </a:p>
          <a:p>
            <a:r>
              <a:rPr lang="en-GB" sz="2000" b="1" u="sng" dirty="0" smtClean="0">
                <a:solidFill>
                  <a:srgbClr val="FF0000"/>
                </a:solidFill>
              </a:rPr>
              <a:t>Reader</a:t>
            </a:r>
            <a:r>
              <a:rPr lang="en-GB" sz="2000" b="1" u="sng" dirty="0" smtClean="0">
                <a:solidFill>
                  <a:srgbClr val="FF0000"/>
                </a:solidFill>
              </a:rPr>
              <a:t>:</a:t>
            </a:r>
            <a:r>
              <a:rPr lang="en-GB" sz="2000" b="1" dirty="0" smtClean="0">
                <a:solidFill>
                  <a:srgbClr val="FF0000"/>
                </a:solidFill>
              </a:rPr>
              <a:t> </a:t>
            </a:r>
            <a:r>
              <a:rPr lang="en-GB" sz="2000" b="1" dirty="0" smtClean="0"/>
              <a:t>Lord, in your mercy, </a:t>
            </a:r>
            <a:endParaRPr lang="en-GB" sz="2000" dirty="0" smtClean="0"/>
          </a:p>
          <a:p>
            <a:r>
              <a:rPr lang="en-GB" sz="2000" b="1" u="sng" dirty="0" smtClean="0">
                <a:solidFill>
                  <a:srgbClr val="FF0000"/>
                </a:solidFill>
              </a:rPr>
              <a:t>Response:</a:t>
            </a:r>
            <a:r>
              <a:rPr lang="en-GB" sz="2000" b="1" dirty="0" smtClean="0">
                <a:solidFill>
                  <a:srgbClr val="FF0000"/>
                </a:solidFill>
              </a:rPr>
              <a:t> Gweddia </a:t>
            </a:r>
            <a:r>
              <a:rPr lang="en-GB" sz="2000" b="1" dirty="0" err="1" smtClean="0">
                <a:solidFill>
                  <a:srgbClr val="FF0000"/>
                </a:solidFill>
              </a:rPr>
              <a:t>drosom</a:t>
            </a:r>
            <a:r>
              <a:rPr lang="en-GB" sz="2000" b="1" dirty="0" smtClean="0">
                <a:solidFill>
                  <a:srgbClr val="FF0000"/>
                </a:solidFill>
              </a:rPr>
              <a:t> </a:t>
            </a:r>
            <a:r>
              <a:rPr lang="en-GB" sz="2000" b="1" dirty="0" err="1" smtClean="0">
                <a:solidFill>
                  <a:srgbClr val="FF0000"/>
                </a:solidFill>
              </a:rPr>
              <a:t>ni</a:t>
            </a:r>
            <a:r>
              <a:rPr lang="en-GB" sz="2000" b="1" dirty="0" smtClean="0">
                <a:solidFill>
                  <a:srgbClr val="FF0000"/>
                </a:solidFill>
              </a:rPr>
              <a:t> </a:t>
            </a:r>
          </a:p>
          <a:p>
            <a:endParaRPr lang="en-GB" sz="2000" dirty="0" smtClean="0"/>
          </a:p>
          <a:p>
            <a:r>
              <a:rPr lang="en-GB" sz="2000" b="1" u="sng" dirty="0" smtClean="0">
                <a:solidFill>
                  <a:srgbClr val="FF0000"/>
                </a:solidFill>
              </a:rPr>
              <a:t>Reader</a:t>
            </a:r>
            <a:r>
              <a:rPr lang="en-GB" sz="2000" b="1" u="sng" dirty="0" smtClean="0">
                <a:solidFill>
                  <a:srgbClr val="FF0000"/>
                </a:solidFill>
              </a:rPr>
              <a:t>:</a:t>
            </a:r>
            <a:r>
              <a:rPr lang="en-GB" sz="2000" b="1" dirty="0" smtClean="0">
                <a:solidFill>
                  <a:srgbClr val="FF0000"/>
                </a:solidFill>
              </a:rPr>
              <a:t> </a:t>
            </a:r>
            <a:r>
              <a:rPr lang="en-GB" sz="2000" b="1" dirty="0" smtClean="0"/>
              <a:t>We pray for the pupils’ of our school,</a:t>
            </a:r>
            <a:br>
              <a:rPr lang="en-GB" sz="2000" b="1" dirty="0" smtClean="0"/>
            </a:br>
            <a:r>
              <a:rPr lang="en-GB" sz="2000" b="1" dirty="0" smtClean="0"/>
              <a:t>let the giving of ashes today help us not to dwell on wanting material things. Let us try to give more attention to helping and giving to others and not just thinking of ourselves.</a:t>
            </a:r>
          </a:p>
          <a:p>
            <a:r>
              <a:rPr lang="en-GB" sz="2000" b="1" dirty="0" smtClean="0"/>
              <a:t>                              </a:t>
            </a:r>
            <a:r>
              <a:rPr lang="en-GB" sz="2000" b="1" u="sng" dirty="0">
                <a:solidFill>
                  <a:srgbClr val="00B050"/>
                </a:solidFill>
              </a:rPr>
              <a:t> Pause </a:t>
            </a:r>
            <a:r>
              <a:rPr lang="en-GB" sz="2000" b="1" dirty="0" smtClean="0"/>
              <a:t>                                                      </a:t>
            </a:r>
            <a:endParaRPr lang="en-GB" sz="2000" dirty="0" smtClean="0"/>
          </a:p>
          <a:p>
            <a:r>
              <a:rPr lang="en-GB" sz="2000" b="1" u="sng" dirty="0" smtClean="0">
                <a:solidFill>
                  <a:srgbClr val="FF0000"/>
                </a:solidFill>
              </a:rPr>
              <a:t>Reader</a:t>
            </a:r>
            <a:r>
              <a:rPr lang="en-GB" sz="2000" b="1" u="sng" dirty="0" smtClean="0">
                <a:solidFill>
                  <a:srgbClr val="FF0000"/>
                </a:solidFill>
              </a:rPr>
              <a:t>:</a:t>
            </a:r>
            <a:r>
              <a:rPr lang="en-GB" sz="2000" b="1" dirty="0" smtClean="0">
                <a:solidFill>
                  <a:srgbClr val="FF0000"/>
                </a:solidFill>
              </a:rPr>
              <a:t> </a:t>
            </a:r>
            <a:r>
              <a:rPr lang="en-GB" sz="2000" b="1" dirty="0" smtClean="0"/>
              <a:t>Lord, in your mercy,</a:t>
            </a:r>
            <a:endParaRPr lang="en-GB" sz="2000" dirty="0" smtClean="0"/>
          </a:p>
          <a:p>
            <a:r>
              <a:rPr lang="en-GB" sz="2000" b="1" u="sng" dirty="0" smtClean="0">
                <a:solidFill>
                  <a:srgbClr val="FF0000"/>
                </a:solidFill>
              </a:rPr>
              <a:t>Response:</a:t>
            </a:r>
            <a:r>
              <a:rPr lang="en-GB" sz="2000" b="1" dirty="0" smtClean="0">
                <a:solidFill>
                  <a:srgbClr val="FF0000"/>
                </a:solidFill>
              </a:rPr>
              <a:t> </a:t>
            </a:r>
            <a:r>
              <a:rPr lang="en-GB" sz="2000" b="1" dirty="0">
                <a:solidFill>
                  <a:srgbClr val="FF0000"/>
                </a:solidFill>
              </a:rPr>
              <a:t>Gweddia </a:t>
            </a:r>
            <a:r>
              <a:rPr lang="en-GB" sz="2000" b="1" dirty="0" err="1">
                <a:solidFill>
                  <a:srgbClr val="FF0000"/>
                </a:solidFill>
              </a:rPr>
              <a:t>drosom</a:t>
            </a:r>
            <a:r>
              <a:rPr lang="en-GB" sz="2000" b="1" dirty="0">
                <a:solidFill>
                  <a:srgbClr val="FF0000"/>
                </a:solidFill>
              </a:rPr>
              <a:t> </a:t>
            </a:r>
            <a:r>
              <a:rPr lang="en-GB" sz="2000" b="1" dirty="0" err="1">
                <a:solidFill>
                  <a:srgbClr val="FF0000"/>
                </a:solidFill>
              </a:rPr>
              <a:t>ni</a:t>
            </a:r>
            <a:r>
              <a:rPr lang="en-GB" sz="2000" b="1" dirty="0">
                <a:solidFill>
                  <a:srgbClr val="FF0000"/>
                </a:solidFill>
              </a:rPr>
              <a:t> </a:t>
            </a:r>
          </a:p>
          <a:p>
            <a:pPr marL="457200" indent="-457200" algn="ctr">
              <a:lnSpc>
                <a:spcPct val="115000"/>
              </a:lnSpc>
              <a:spcAft>
                <a:spcPts val="1000"/>
              </a:spcAft>
            </a:pPr>
            <a:endParaRPr lang="en-GB" sz="3200" b="1" u="sng" dirty="0" smtClean="0">
              <a:solidFill>
                <a:srgbClr val="002060"/>
              </a:solidFill>
              <a:latin typeface="Cambria" panose="02040503050406030204" pitchFamily="18" charset="0"/>
              <a:ea typeface="Calibri" panose="020F0502020204030204" pitchFamily="34" charset="0"/>
              <a:cs typeface="Arial" panose="020B0604020202020204" pitchFamily="34" charset="0"/>
            </a:endParaRPr>
          </a:p>
          <a:p>
            <a:pPr marL="457200" indent="-457200">
              <a:lnSpc>
                <a:spcPct val="115000"/>
              </a:lnSpc>
              <a:spcAft>
                <a:spcPts val="1000"/>
              </a:spcAft>
            </a:pPr>
            <a:r>
              <a:rPr lang="en-GB" sz="3200" b="1" u="sng" dirty="0" smtClean="0">
                <a:solidFill>
                  <a:srgbClr val="002060"/>
                </a:solidFill>
                <a:latin typeface="Cambria" panose="02040503050406030204" pitchFamily="18" charset="0"/>
                <a:ea typeface="Calibri" panose="020F0502020204030204" pitchFamily="34" charset="0"/>
                <a:cs typeface="Arial" panose="020B0604020202020204" pitchFamily="34" charset="0"/>
              </a:rPr>
              <a:t> </a:t>
            </a:r>
            <a:endParaRPr lang="en-GB" sz="3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9634" name="Picture 2" descr="Image result for ash wednesday"/>
          <p:cNvPicPr>
            <a:picLocks noChangeAspect="1" noChangeArrowheads="1"/>
          </p:cNvPicPr>
          <p:nvPr/>
        </p:nvPicPr>
        <p:blipFill>
          <a:blip r:embed="rId2" cstate="print"/>
          <a:srcRect/>
          <a:stretch>
            <a:fillRect/>
          </a:stretch>
        </p:blipFill>
        <p:spPr bwMode="auto">
          <a:xfrm>
            <a:off x="8415866" y="1983217"/>
            <a:ext cx="3215756" cy="3006894"/>
          </a:xfrm>
          <a:prstGeom prst="rect">
            <a:avLst/>
          </a:prstGeom>
          <a:noFill/>
        </p:spPr>
      </p:pic>
    </p:spTree>
    <p:extLst>
      <p:ext uri="{BB962C8B-B14F-4D97-AF65-F5344CB8AC3E}">
        <p14:creationId xmlns:p14="http://schemas.microsoft.com/office/powerpoint/2010/main" val="33192273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174171" y="442696"/>
            <a:ext cx="7467599" cy="6541278"/>
          </a:xfrm>
          <a:prstGeom prst="rect">
            <a:avLst/>
          </a:prstGeom>
        </p:spPr>
        <p:txBody>
          <a:bodyPr wrap="square">
            <a:spAutoFit/>
          </a:bodyPr>
          <a:lstStyle/>
          <a:p>
            <a:pPr algn="ctr"/>
            <a:r>
              <a:rPr lang="en-GB" sz="3200" b="1" u="sng" dirty="0" smtClean="0">
                <a:solidFill>
                  <a:srgbClr val="7030A0"/>
                </a:solidFill>
              </a:rPr>
              <a:t>Prayers of the Faithful: </a:t>
            </a:r>
            <a:endParaRPr lang="en-GB" sz="3200" dirty="0" smtClean="0"/>
          </a:p>
          <a:p>
            <a:r>
              <a:rPr lang="en-GB" sz="2000" b="1" u="sng" dirty="0" smtClean="0">
                <a:solidFill>
                  <a:srgbClr val="FF0000"/>
                </a:solidFill>
              </a:rPr>
              <a:t>Reader</a:t>
            </a:r>
            <a:r>
              <a:rPr lang="en-GB" sz="2000" b="1" u="sng" dirty="0" smtClean="0"/>
              <a:t>:</a:t>
            </a:r>
            <a:r>
              <a:rPr lang="en-GB" sz="2000" b="1" dirty="0" smtClean="0"/>
              <a:t> </a:t>
            </a:r>
            <a:r>
              <a:rPr lang="en-GB" sz="2000" b="1" dirty="0" smtClean="0"/>
              <a:t>We pray for the Church community,</a:t>
            </a:r>
            <a:br>
              <a:rPr lang="en-GB" sz="2000" b="1" dirty="0" smtClean="0"/>
            </a:br>
            <a:r>
              <a:rPr lang="en-GB" sz="2000" b="1" dirty="0" smtClean="0"/>
              <a:t>let them not neglect the grace they have received, but turn again to the Lord in reverent prayer and repentance.</a:t>
            </a:r>
          </a:p>
          <a:p>
            <a:r>
              <a:rPr lang="en-GB" sz="2000" b="1" u="sng" dirty="0">
                <a:solidFill>
                  <a:srgbClr val="00B050"/>
                </a:solidFill>
              </a:rPr>
              <a:t> Pause </a:t>
            </a:r>
            <a:endParaRPr lang="en-GB" sz="2000" dirty="0" smtClean="0"/>
          </a:p>
          <a:p>
            <a:r>
              <a:rPr lang="en-GB" sz="2000" b="1" u="sng" dirty="0" smtClean="0">
                <a:solidFill>
                  <a:srgbClr val="FF0000"/>
                </a:solidFill>
              </a:rPr>
              <a:t>Reader</a:t>
            </a:r>
            <a:r>
              <a:rPr lang="en-GB" sz="2000" b="1" u="sng" dirty="0" smtClean="0">
                <a:solidFill>
                  <a:srgbClr val="FF0000"/>
                </a:solidFill>
              </a:rPr>
              <a:t>:</a:t>
            </a:r>
            <a:r>
              <a:rPr lang="en-GB" sz="2000" b="1" dirty="0" smtClean="0">
                <a:solidFill>
                  <a:srgbClr val="FF0000"/>
                </a:solidFill>
              </a:rPr>
              <a:t> </a:t>
            </a:r>
            <a:r>
              <a:rPr lang="en-GB" sz="2000" b="1" dirty="0" smtClean="0"/>
              <a:t>Lord, in your mercy,</a:t>
            </a:r>
            <a:endParaRPr lang="en-GB" sz="2000" dirty="0" smtClean="0"/>
          </a:p>
          <a:p>
            <a:r>
              <a:rPr lang="en-GB" sz="2000" b="1" u="sng" dirty="0" smtClean="0">
                <a:solidFill>
                  <a:srgbClr val="FF0000"/>
                </a:solidFill>
              </a:rPr>
              <a:t>Response:</a:t>
            </a:r>
            <a:r>
              <a:rPr lang="en-GB" sz="2000" b="1" dirty="0" smtClean="0">
                <a:solidFill>
                  <a:srgbClr val="FF0000"/>
                </a:solidFill>
              </a:rPr>
              <a:t> </a:t>
            </a:r>
            <a:r>
              <a:rPr lang="en-GB" sz="2000" b="1" dirty="0">
                <a:solidFill>
                  <a:srgbClr val="FF0000"/>
                </a:solidFill>
              </a:rPr>
              <a:t>Gweddia </a:t>
            </a:r>
            <a:r>
              <a:rPr lang="en-GB" sz="2000" b="1" dirty="0" err="1">
                <a:solidFill>
                  <a:srgbClr val="FF0000"/>
                </a:solidFill>
              </a:rPr>
              <a:t>drosom</a:t>
            </a:r>
            <a:r>
              <a:rPr lang="en-GB" sz="2000" b="1" dirty="0">
                <a:solidFill>
                  <a:srgbClr val="FF0000"/>
                </a:solidFill>
              </a:rPr>
              <a:t> </a:t>
            </a:r>
            <a:r>
              <a:rPr lang="en-GB" sz="2000" b="1" dirty="0" err="1">
                <a:solidFill>
                  <a:srgbClr val="FF0000"/>
                </a:solidFill>
              </a:rPr>
              <a:t>ni</a:t>
            </a:r>
            <a:r>
              <a:rPr lang="en-GB" sz="2000" b="1" dirty="0">
                <a:solidFill>
                  <a:srgbClr val="FF0000"/>
                </a:solidFill>
              </a:rPr>
              <a:t> </a:t>
            </a:r>
          </a:p>
          <a:p>
            <a:endParaRPr lang="en-GB" sz="2000" dirty="0" smtClean="0">
              <a:solidFill>
                <a:srgbClr val="FF0000"/>
              </a:solidFill>
            </a:endParaRPr>
          </a:p>
          <a:p>
            <a:r>
              <a:rPr lang="en-GB" sz="2000" b="1" u="sng" dirty="0" smtClean="0">
                <a:solidFill>
                  <a:srgbClr val="FF0000"/>
                </a:solidFill>
              </a:rPr>
              <a:t>Reader</a:t>
            </a:r>
            <a:r>
              <a:rPr lang="en-GB" sz="2000" b="1" u="sng" dirty="0" smtClean="0">
                <a:solidFill>
                  <a:srgbClr val="FF0000"/>
                </a:solidFill>
              </a:rPr>
              <a:t>:</a:t>
            </a:r>
            <a:r>
              <a:rPr lang="en-GB" sz="2000" b="1" dirty="0" smtClean="0">
                <a:solidFill>
                  <a:srgbClr val="FF0000"/>
                </a:solidFill>
              </a:rPr>
              <a:t> </a:t>
            </a:r>
            <a:r>
              <a:rPr lang="en-GB" sz="2000" b="1" dirty="0" smtClean="0"/>
              <a:t>We pray for those who have departed this life, Let us remember their kind spirit and thoughtful actions and not forget the joy they brought to us. </a:t>
            </a:r>
          </a:p>
          <a:p>
            <a:r>
              <a:rPr lang="en-GB" sz="2000" b="1" u="sng" dirty="0">
                <a:solidFill>
                  <a:srgbClr val="00B050"/>
                </a:solidFill>
              </a:rPr>
              <a:t> Pause </a:t>
            </a:r>
            <a:endParaRPr lang="en-GB" sz="2000" dirty="0" smtClean="0"/>
          </a:p>
          <a:p>
            <a:r>
              <a:rPr lang="en-GB" sz="2000" b="1" u="sng" dirty="0" smtClean="0">
                <a:solidFill>
                  <a:srgbClr val="FF0000"/>
                </a:solidFill>
              </a:rPr>
              <a:t>Reader</a:t>
            </a:r>
            <a:r>
              <a:rPr lang="en-GB" sz="2000" b="1" u="sng" dirty="0" smtClean="0">
                <a:solidFill>
                  <a:srgbClr val="FF0000"/>
                </a:solidFill>
              </a:rPr>
              <a:t>:</a:t>
            </a:r>
            <a:r>
              <a:rPr lang="en-GB" sz="2000" b="1" dirty="0" smtClean="0">
                <a:solidFill>
                  <a:srgbClr val="FF0000"/>
                </a:solidFill>
              </a:rPr>
              <a:t> </a:t>
            </a:r>
            <a:r>
              <a:rPr lang="en-GB" sz="2000" b="1" dirty="0" smtClean="0"/>
              <a:t>Lord, in your mercy,</a:t>
            </a:r>
            <a:endParaRPr lang="en-GB" sz="2000" dirty="0" smtClean="0"/>
          </a:p>
          <a:p>
            <a:r>
              <a:rPr lang="en-GB" sz="2000" b="1" u="sng" dirty="0" smtClean="0">
                <a:solidFill>
                  <a:srgbClr val="FF0000"/>
                </a:solidFill>
              </a:rPr>
              <a:t>Response:</a:t>
            </a:r>
            <a:r>
              <a:rPr lang="en-GB" sz="2000" b="1" dirty="0" smtClean="0">
                <a:solidFill>
                  <a:srgbClr val="FF0000"/>
                </a:solidFill>
              </a:rPr>
              <a:t> </a:t>
            </a:r>
            <a:r>
              <a:rPr lang="en-GB" sz="2000" b="1" dirty="0">
                <a:solidFill>
                  <a:srgbClr val="FF0000"/>
                </a:solidFill>
              </a:rPr>
              <a:t>Gweddia </a:t>
            </a:r>
            <a:r>
              <a:rPr lang="en-GB" sz="2000" b="1" dirty="0" err="1">
                <a:solidFill>
                  <a:srgbClr val="FF0000"/>
                </a:solidFill>
              </a:rPr>
              <a:t>drosom</a:t>
            </a:r>
            <a:r>
              <a:rPr lang="en-GB" sz="2000" b="1" dirty="0">
                <a:solidFill>
                  <a:srgbClr val="FF0000"/>
                </a:solidFill>
              </a:rPr>
              <a:t> </a:t>
            </a:r>
            <a:r>
              <a:rPr lang="en-GB" sz="2000" b="1" dirty="0" err="1">
                <a:solidFill>
                  <a:srgbClr val="FF0000"/>
                </a:solidFill>
              </a:rPr>
              <a:t>ni</a:t>
            </a:r>
            <a:r>
              <a:rPr lang="en-GB" sz="2000" b="1" dirty="0">
                <a:solidFill>
                  <a:srgbClr val="FF0000"/>
                </a:solidFill>
              </a:rPr>
              <a:t> </a:t>
            </a:r>
          </a:p>
          <a:p>
            <a:pPr marL="457200" indent="-457200" algn="ctr">
              <a:lnSpc>
                <a:spcPct val="115000"/>
              </a:lnSpc>
              <a:spcAft>
                <a:spcPts val="1000"/>
              </a:spcAft>
            </a:pPr>
            <a:endParaRPr lang="en-GB" sz="3200" b="1" u="sng" dirty="0" smtClean="0">
              <a:solidFill>
                <a:srgbClr val="002060"/>
              </a:solidFill>
              <a:latin typeface="Cambria" panose="02040503050406030204" pitchFamily="18" charset="0"/>
              <a:ea typeface="Calibri" panose="020F0502020204030204" pitchFamily="34" charset="0"/>
              <a:cs typeface="Arial" panose="020B0604020202020204" pitchFamily="34" charset="0"/>
            </a:endParaRPr>
          </a:p>
          <a:p>
            <a:pPr marL="457200" indent="-457200">
              <a:lnSpc>
                <a:spcPct val="115000"/>
              </a:lnSpc>
              <a:spcAft>
                <a:spcPts val="1000"/>
              </a:spcAft>
            </a:pPr>
            <a:r>
              <a:rPr lang="en-GB" sz="3200" b="1" u="sng" dirty="0" smtClean="0">
                <a:solidFill>
                  <a:srgbClr val="002060"/>
                </a:solidFill>
                <a:latin typeface="Cambria" panose="02040503050406030204" pitchFamily="18" charset="0"/>
                <a:ea typeface="Calibri" panose="020F0502020204030204" pitchFamily="34" charset="0"/>
                <a:cs typeface="Arial" panose="020B0604020202020204" pitchFamily="34" charset="0"/>
              </a:rPr>
              <a:t> </a:t>
            </a:r>
            <a:endParaRPr lang="en-GB" sz="3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9634" name="Picture 2" descr="Image result for ash wednesday"/>
          <p:cNvPicPr>
            <a:picLocks noChangeAspect="1" noChangeArrowheads="1"/>
          </p:cNvPicPr>
          <p:nvPr/>
        </p:nvPicPr>
        <p:blipFill>
          <a:blip r:embed="rId2" cstate="print"/>
          <a:srcRect/>
          <a:stretch>
            <a:fillRect/>
          </a:stretch>
        </p:blipFill>
        <p:spPr bwMode="auto">
          <a:xfrm>
            <a:off x="8415866" y="1983217"/>
            <a:ext cx="3215756" cy="3006894"/>
          </a:xfrm>
          <a:prstGeom prst="rect">
            <a:avLst/>
          </a:prstGeom>
          <a:noFill/>
        </p:spPr>
      </p:pic>
    </p:spTree>
    <p:extLst>
      <p:ext uri="{BB962C8B-B14F-4D97-AF65-F5344CB8AC3E}">
        <p14:creationId xmlns:p14="http://schemas.microsoft.com/office/powerpoint/2010/main" val="331922733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174171" y="442696"/>
            <a:ext cx="7467599" cy="5679504"/>
          </a:xfrm>
          <a:prstGeom prst="rect">
            <a:avLst/>
          </a:prstGeom>
        </p:spPr>
        <p:txBody>
          <a:bodyPr wrap="square">
            <a:spAutoFit/>
          </a:bodyPr>
          <a:lstStyle/>
          <a:p>
            <a:pPr algn="ctr"/>
            <a:r>
              <a:rPr lang="en-GB" sz="3200" b="1" u="sng" dirty="0" smtClean="0">
                <a:solidFill>
                  <a:srgbClr val="7030A0"/>
                </a:solidFill>
              </a:rPr>
              <a:t>Prayers of the Faithful: </a:t>
            </a:r>
          </a:p>
          <a:p>
            <a:pPr algn="ctr"/>
            <a:endParaRPr lang="en-GB" sz="3200" b="1" u="sng" dirty="0" smtClean="0"/>
          </a:p>
          <a:p>
            <a:pPr algn="ctr"/>
            <a:endParaRPr lang="en-GB" sz="3200" dirty="0" smtClean="0"/>
          </a:p>
          <a:p>
            <a:r>
              <a:rPr lang="en-GB" sz="2000" b="1" u="sng" dirty="0" smtClean="0">
                <a:solidFill>
                  <a:srgbClr val="FF0000"/>
                </a:solidFill>
              </a:rPr>
              <a:t>Reader</a:t>
            </a:r>
            <a:r>
              <a:rPr lang="en-GB" sz="2000" b="1" u="sng" dirty="0" smtClean="0">
                <a:solidFill>
                  <a:srgbClr val="FF0000"/>
                </a:solidFill>
              </a:rPr>
              <a:t>:</a:t>
            </a:r>
            <a:r>
              <a:rPr lang="en-GB" sz="2000" b="1" dirty="0" smtClean="0">
                <a:solidFill>
                  <a:srgbClr val="FF0000"/>
                </a:solidFill>
              </a:rPr>
              <a:t> </a:t>
            </a:r>
            <a:r>
              <a:rPr lang="en-GB" sz="2000" b="1" dirty="0" smtClean="0"/>
              <a:t>We ask Mary our Mother to help us to be loving and understanding as we follow and share the ‘Good News’ of Jesus.</a:t>
            </a:r>
          </a:p>
          <a:p>
            <a:r>
              <a:rPr lang="en-GB" sz="2000" b="1" dirty="0" smtClean="0"/>
              <a:t> </a:t>
            </a:r>
            <a:endParaRPr lang="en-GB" sz="2000" dirty="0" smtClean="0"/>
          </a:p>
          <a:p>
            <a:r>
              <a:rPr lang="en-GB" sz="2000" b="1" dirty="0" smtClean="0">
                <a:solidFill>
                  <a:srgbClr val="0070C0"/>
                </a:solidFill>
              </a:rPr>
              <a:t>Hail Mary ……</a:t>
            </a:r>
          </a:p>
          <a:p>
            <a:endParaRPr lang="en-GB" sz="2000" dirty="0" smtClean="0"/>
          </a:p>
          <a:p>
            <a:r>
              <a:rPr lang="en-GB" sz="2000" b="1" u="sng" dirty="0" smtClean="0">
                <a:solidFill>
                  <a:srgbClr val="FF0000"/>
                </a:solidFill>
              </a:rPr>
              <a:t>Reader</a:t>
            </a:r>
            <a:r>
              <a:rPr lang="en-GB" sz="2000" b="1" u="sng" dirty="0" smtClean="0">
                <a:solidFill>
                  <a:srgbClr val="FF0000"/>
                </a:solidFill>
              </a:rPr>
              <a:t>:</a:t>
            </a:r>
            <a:r>
              <a:rPr lang="en-GB" sz="2000" b="1" dirty="0" smtClean="0">
                <a:solidFill>
                  <a:srgbClr val="FF0000"/>
                </a:solidFill>
              </a:rPr>
              <a:t> </a:t>
            </a:r>
            <a:r>
              <a:rPr lang="en-GB" sz="2000" b="1" dirty="0" smtClean="0"/>
              <a:t>In a moment of silent prayer let us all pray for our own intentions.</a:t>
            </a:r>
            <a:endParaRPr lang="en-GB" sz="2000" dirty="0" smtClean="0"/>
          </a:p>
          <a:p>
            <a:pPr marL="457200" indent="-457200" algn="ctr">
              <a:lnSpc>
                <a:spcPct val="115000"/>
              </a:lnSpc>
              <a:spcAft>
                <a:spcPts val="1000"/>
              </a:spcAft>
            </a:pPr>
            <a:endParaRPr lang="en-GB" sz="3200" b="1" u="sng" dirty="0" smtClean="0">
              <a:solidFill>
                <a:srgbClr val="002060"/>
              </a:solidFill>
              <a:latin typeface="Cambria" panose="02040503050406030204" pitchFamily="18" charset="0"/>
              <a:ea typeface="Calibri" panose="020F0502020204030204" pitchFamily="34" charset="0"/>
              <a:cs typeface="Arial" panose="020B0604020202020204" pitchFamily="34" charset="0"/>
            </a:endParaRPr>
          </a:p>
          <a:p>
            <a:pPr marL="457200" indent="-457200">
              <a:lnSpc>
                <a:spcPct val="115000"/>
              </a:lnSpc>
              <a:spcAft>
                <a:spcPts val="1000"/>
              </a:spcAft>
            </a:pPr>
            <a:r>
              <a:rPr lang="en-GB" sz="3200" b="1" u="sng" dirty="0" smtClean="0">
                <a:solidFill>
                  <a:srgbClr val="002060"/>
                </a:solidFill>
                <a:latin typeface="Cambria" panose="02040503050406030204" pitchFamily="18" charset="0"/>
                <a:ea typeface="Calibri" panose="020F0502020204030204" pitchFamily="34" charset="0"/>
                <a:cs typeface="Arial" panose="020B0604020202020204" pitchFamily="34" charset="0"/>
              </a:rPr>
              <a:t> </a:t>
            </a:r>
            <a:endParaRPr lang="en-GB" sz="3200" dirty="0" smtClean="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1000"/>
              </a:spcAft>
            </a:pPr>
            <a:endParaRPr lang="en-GB" sz="32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9634" name="Picture 2" descr="Image result for ash wednesday"/>
          <p:cNvPicPr>
            <a:picLocks noChangeAspect="1" noChangeArrowheads="1"/>
          </p:cNvPicPr>
          <p:nvPr/>
        </p:nvPicPr>
        <p:blipFill>
          <a:blip r:embed="rId2" cstate="print"/>
          <a:srcRect/>
          <a:stretch>
            <a:fillRect/>
          </a:stretch>
        </p:blipFill>
        <p:spPr bwMode="auto">
          <a:xfrm>
            <a:off x="8415866" y="1983217"/>
            <a:ext cx="3215756" cy="3006894"/>
          </a:xfrm>
          <a:prstGeom prst="rect">
            <a:avLst/>
          </a:prstGeom>
          <a:noFill/>
        </p:spPr>
      </p:pic>
    </p:spTree>
    <p:extLst>
      <p:ext uri="{BB962C8B-B14F-4D97-AF65-F5344CB8AC3E}">
        <p14:creationId xmlns:p14="http://schemas.microsoft.com/office/powerpoint/2010/main" val="331922733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348343" y="323189"/>
            <a:ext cx="5689850" cy="6740307"/>
          </a:xfrm>
          <a:prstGeom prst="rect">
            <a:avLst/>
          </a:prstGeom>
        </p:spPr>
        <p:txBody>
          <a:bodyPr wrap="square">
            <a:spAutoFit/>
          </a:bodyPr>
          <a:lstStyle/>
          <a:p>
            <a:pPr algn="ctr"/>
            <a:r>
              <a:rPr lang="en-GB" sz="3200" b="1" u="sng" dirty="0" smtClean="0">
                <a:solidFill>
                  <a:srgbClr val="0070C0"/>
                </a:solidFill>
                <a:effectLst/>
                <a:latin typeface="Cambria" panose="02040503050406030204" pitchFamily="18" charset="0"/>
                <a:ea typeface="Calibri" panose="020F0502020204030204" pitchFamily="34" charset="0"/>
                <a:cs typeface="Arial" panose="020B0604020202020204" pitchFamily="34" charset="0"/>
              </a:rPr>
              <a:t>Going Forth</a:t>
            </a:r>
          </a:p>
          <a:p>
            <a:endParaRPr lang="en-GB" sz="3200" b="1" dirty="0">
              <a:solidFill>
                <a:srgbClr val="FF0000"/>
              </a:solidFill>
              <a:latin typeface="Cambria" panose="02040503050406030204" pitchFamily="18" charset="0"/>
              <a:ea typeface="Calibri" panose="020F0502020204030204" pitchFamily="34" charset="0"/>
              <a:cs typeface="Arial" panose="020B0604020202020204" pitchFamily="34" charset="0"/>
            </a:endParaRPr>
          </a:p>
          <a:p>
            <a:r>
              <a:rPr lang="en-GB" sz="3200" b="1" u="sng" dirty="0" smtClean="0">
                <a:solidFill>
                  <a:srgbClr val="FF0000"/>
                </a:solidFill>
                <a:latin typeface="Cambria" panose="02040503050406030204" pitchFamily="18" charset="0"/>
                <a:ea typeface="Calibri" panose="020F0502020204030204" pitchFamily="34" charset="0"/>
                <a:cs typeface="Arial" panose="020B0604020202020204" pitchFamily="34" charset="0"/>
              </a:rPr>
              <a:t>Reader</a:t>
            </a:r>
            <a:r>
              <a:rPr lang="en-GB" sz="3200" b="1" u="sng" dirty="0" smtClean="0">
                <a:solidFill>
                  <a:srgbClr val="FF0000"/>
                </a:solidFill>
                <a:effectLst/>
                <a:latin typeface="Cambria" panose="02040503050406030204" pitchFamily="18" charset="0"/>
                <a:ea typeface="Calibri" panose="020F0502020204030204" pitchFamily="34" charset="0"/>
                <a:cs typeface="Arial" panose="020B0604020202020204" pitchFamily="34" charset="0"/>
              </a:rPr>
              <a:t>:</a:t>
            </a:r>
            <a:r>
              <a:rPr lang="en-GB" sz="3200" b="1" u="sng" dirty="0" smtClean="0">
                <a:effectLst/>
                <a:latin typeface="Cambria" panose="02040503050406030204" pitchFamily="18" charset="0"/>
                <a:ea typeface="Calibri" panose="020F0502020204030204" pitchFamily="34" charset="0"/>
                <a:cs typeface="Arial" panose="020B0604020202020204" pitchFamily="34" charset="0"/>
              </a:rPr>
              <a:t> </a:t>
            </a:r>
            <a:r>
              <a:rPr lang="en-GB" sz="3200" b="1" dirty="0" smtClean="0">
                <a:effectLst/>
                <a:latin typeface="Cambria" panose="02040503050406030204" pitchFamily="18" charset="0"/>
                <a:ea typeface="Calibri" panose="020F0502020204030204" pitchFamily="34" charset="0"/>
                <a:cs typeface="Arial" panose="020B0604020202020204" pitchFamily="34" charset="0"/>
              </a:rPr>
              <a:t>Let us pray</a:t>
            </a:r>
            <a:r>
              <a:rPr lang="en-GB" sz="3200" b="1" dirty="0" smtClean="0"/>
              <a:t> </a:t>
            </a:r>
          </a:p>
          <a:p>
            <a:endParaRPr lang="en-GB" sz="3200" b="1" dirty="0" smtClean="0">
              <a:latin typeface="Cambria" pitchFamily="18" charset="0"/>
            </a:endParaRPr>
          </a:p>
          <a:p>
            <a:r>
              <a:rPr lang="en-GB" sz="3200" b="1" u="sng" dirty="0" smtClean="0">
                <a:solidFill>
                  <a:srgbClr val="FF0000"/>
                </a:solidFill>
                <a:latin typeface="Cambria" pitchFamily="18" charset="0"/>
              </a:rPr>
              <a:t>All: </a:t>
            </a:r>
            <a:r>
              <a:rPr lang="en-GB" sz="3200" b="1" dirty="0" smtClean="0">
                <a:latin typeface="Cambria" pitchFamily="18" charset="0"/>
              </a:rPr>
              <a:t>O </a:t>
            </a:r>
            <a:r>
              <a:rPr lang="en-GB" sz="3200" b="1" dirty="0" smtClean="0">
                <a:latin typeface="Cambria" pitchFamily="18" charset="0"/>
              </a:rPr>
              <a:t>God, pour out your spirit upon us who bow before your majesty and by your mercy may we merit the rewards you promise to us who do penance. We make this prayer through Christ our Lord. Amen.</a:t>
            </a:r>
            <a:endParaRPr lang="en-GB" sz="3200" dirty="0" smtClean="0">
              <a:latin typeface="Cambria" pitchFamily="18" charset="0"/>
            </a:endParaRPr>
          </a:p>
          <a:p>
            <a:pPr>
              <a:spcAft>
                <a:spcPts val="0"/>
              </a:spcAft>
            </a:pPr>
            <a:r>
              <a:rPr lang="en-GB" sz="2400" b="1" dirty="0" smtClean="0">
                <a:effectLst/>
                <a:latin typeface="Cambria" panose="02040503050406030204" pitchFamily="18" charset="0"/>
                <a:ea typeface="Calibri" panose="020F0502020204030204" pitchFamily="34" charset="0"/>
                <a:cs typeface="Arial" panose="020B0604020202020204" pitchFamily="34" charset="0"/>
              </a:rPr>
              <a:t/>
            </a:r>
            <a:br>
              <a:rPr lang="en-GB" sz="2400" b="1" dirty="0" smtClean="0">
                <a:effectLst/>
                <a:latin typeface="Cambria" panose="02040503050406030204" pitchFamily="18" charset="0"/>
                <a:ea typeface="Calibri" panose="020F0502020204030204" pitchFamily="34" charset="0"/>
                <a:cs typeface="Arial" panose="020B0604020202020204" pitchFamily="34" charset="0"/>
              </a:rPr>
            </a:br>
            <a:endParaRPr lang="en-GB" sz="2400" dirty="0" smtClean="0">
              <a:effectLst/>
              <a:latin typeface="Times New Roman" panose="02020603050405020304" pitchFamily="18" charset="0"/>
              <a:ea typeface="Calibri" panose="020F0502020204030204" pitchFamily="34" charset="0"/>
            </a:endParaRPr>
          </a:p>
        </p:txBody>
      </p:sp>
      <p:pic>
        <p:nvPicPr>
          <p:cNvPr id="7170" name="Picture 2" descr="Image result for praying hands"/>
          <p:cNvPicPr>
            <a:picLocks noChangeAspect="1" noChangeArrowheads="1"/>
          </p:cNvPicPr>
          <p:nvPr/>
        </p:nvPicPr>
        <p:blipFill>
          <a:blip r:embed="rId2" cstate="print"/>
          <a:srcRect/>
          <a:stretch>
            <a:fillRect/>
          </a:stretch>
        </p:blipFill>
        <p:spPr bwMode="auto">
          <a:xfrm>
            <a:off x="7394575" y="677334"/>
            <a:ext cx="3752850" cy="4762500"/>
          </a:xfrm>
          <a:prstGeom prst="rect">
            <a:avLst/>
          </a:prstGeom>
          <a:noFill/>
        </p:spPr>
      </p:pic>
    </p:spTree>
    <p:extLst>
      <p:ext uri="{BB962C8B-B14F-4D97-AF65-F5344CB8AC3E}">
        <p14:creationId xmlns:p14="http://schemas.microsoft.com/office/powerpoint/2010/main" val="425448505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522515" y="232469"/>
            <a:ext cx="6096000" cy="5908284"/>
          </a:xfrm>
          <a:prstGeom prst="rect">
            <a:avLst/>
          </a:prstGeom>
        </p:spPr>
        <p:txBody>
          <a:bodyPr>
            <a:spAutoFit/>
          </a:bodyPr>
          <a:lstStyle/>
          <a:p>
            <a:r>
              <a:rPr lang="en-GB" sz="2400" b="1" u="sng" dirty="0" smtClean="0">
                <a:solidFill>
                  <a:srgbClr val="002060"/>
                </a:solidFill>
                <a:effectLst/>
                <a:latin typeface="Cambria" panose="02040503050406030204" pitchFamily="18" charset="0"/>
                <a:ea typeface="Calibri" panose="020F0502020204030204" pitchFamily="34" charset="0"/>
                <a:cs typeface="Arial" panose="020B0604020202020204" pitchFamily="34" charset="0"/>
              </a:rPr>
              <a:t>Final Hymn: </a:t>
            </a:r>
            <a:r>
              <a:rPr lang="en-GB" sz="2800" b="1" dirty="0" smtClean="0">
                <a:solidFill>
                  <a:srgbClr val="002060"/>
                </a:solidFill>
                <a:latin typeface="Cambria" pitchFamily="18" charset="0"/>
              </a:rPr>
              <a:t>God forgave my Sin </a:t>
            </a:r>
          </a:p>
          <a:p>
            <a:endParaRPr lang="en-GB" sz="2800" b="1" dirty="0" smtClean="0">
              <a:solidFill>
                <a:srgbClr val="002060"/>
              </a:solidFill>
              <a:latin typeface="Cambria" pitchFamily="18" charset="0"/>
            </a:endParaRPr>
          </a:p>
          <a:p>
            <a:r>
              <a:rPr lang="en-GB" sz="2800" b="1" dirty="0" smtClean="0">
                <a:latin typeface="Cambria" pitchFamily="18" charset="0"/>
              </a:rPr>
              <a:t>God forgave my sin in Jesus' name.</a:t>
            </a:r>
            <a:br>
              <a:rPr lang="en-GB" sz="2800" b="1" dirty="0" smtClean="0">
                <a:latin typeface="Cambria" pitchFamily="18" charset="0"/>
              </a:rPr>
            </a:br>
            <a:r>
              <a:rPr lang="en-GB" sz="2800" b="1" dirty="0" smtClean="0">
                <a:latin typeface="Cambria" pitchFamily="18" charset="0"/>
              </a:rPr>
              <a:t>I've been born again in Jesus' name</a:t>
            </a:r>
            <a:br>
              <a:rPr lang="en-GB" sz="2800" b="1" dirty="0" smtClean="0">
                <a:latin typeface="Cambria" pitchFamily="18" charset="0"/>
              </a:rPr>
            </a:br>
            <a:r>
              <a:rPr lang="en-GB" sz="2800" b="1" dirty="0" smtClean="0">
                <a:latin typeface="Cambria" pitchFamily="18" charset="0"/>
              </a:rPr>
              <a:t>And in Jesus' name I come to you</a:t>
            </a:r>
            <a:br>
              <a:rPr lang="en-GB" sz="2800" b="1" dirty="0" smtClean="0">
                <a:latin typeface="Cambria" pitchFamily="18" charset="0"/>
              </a:rPr>
            </a:br>
            <a:r>
              <a:rPr lang="en-GB" sz="2800" b="1" dirty="0" smtClean="0">
                <a:latin typeface="Cambria" pitchFamily="18" charset="0"/>
              </a:rPr>
              <a:t>To share his love as he told me to.</a:t>
            </a:r>
          </a:p>
          <a:p>
            <a:endParaRPr lang="en-GB" sz="2800" b="1" dirty="0" smtClean="0">
              <a:latin typeface="Cambria" pitchFamily="18" charset="0"/>
            </a:endParaRPr>
          </a:p>
          <a:p>
            <a:r>
              <a:rPr lang="en-GB" sz="2800" b="1" dirty="0" smtClean="0">
                <a:solidFill>
                  <a:srgbClr val="0070C0"/>
                </a:solidFill>
                <a:latin typeface="Cambria" pitchFamily="18" charset="0"/>
              </a:rPr>
              <a:t>He said 'Freely, freely you have received;, freely, freely give.</a:t>
            </a:r>
            <a:br>
              <a:rPr lang="en-GB" sz="2800" b="1" dirty="0" smtClean="0">
                <a:solidFill>
                  <a:srgbClr val="0070C0"/>
                </a:solidFill>
                <a:latin typeface="Cambria" pitchFamily="18" charset="0"/>
              </a:rPr>
            </a:br>
            <a:r>
              <a:rPr lang="en-GB" sz="2800" b="1" dirty="0" smtClean="0">
                <a:solidFill>
                  <a:srgbClr val="0070C0"/>
                </a:solidFill>
                <a:latin typeface="Cambria" pitchFamily="18" charset="0"/>
              </a:rPr>
              <a:t>Go in my name, and because you believe others will know that I live.</a:t>
            </a:r>
          </a:p>
          <a:p>
            <a:pPr algn="ctr">
              <a:lnSpc>
                <a:spcPct val="115000"/>
              </a:lnSpc>
              <a:spcAft>
                <a:spcPts val="1000"/>
              </a:spcAft>
            </a:pPr>
            <a:endParaRPr lang="en-GB" sz="2400" dirty="0" smtClean="0">
              <a:effectLst/>
              <a:latin typeface="Calibri" panose="020F0502020204030204" pitchFamily="34" charset="0"/>
              <a:ea typeface="Calibri" panose="020F0502020204030204" pitchFamily="34" charset="0"/>
              <a:cs typeface="Times New Roman" panose="02020603050405020304" pitchFamily="18" charset="0"/>
            </a:endParaRPr>
          </a:p>
          <a:p>
            <a:r>
              <a:rPr lang="en-GB" sz="16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
            </a:r>
            <a:br>
              <a:rPr lang="en-GB" sz="16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br>
            <a:endParaRPr lang="en-GB" dirty="0"/>
          </a:p>
        </p:txBody>
      </p:sp>
      <p:pic>
        <p:nvPicPr>
          <p:cNvPr id="6146" name="Picture 2" descr="Image result for jesus on the cross"/>
          <p:cNvPicPr>
            <a:picLocks noChangeAspect="1" noChangeArrowheads="1"/>
          </p:cNvPicPr>
          <p:nvPr/>
        </p:nvPicPr>
        <p:blipFill>
          <a:blip r:embed="rId2" cstate="print"/>
          <a:srcRect/>
          <a:stretch>
            <a:fillRect/>
          </a:stretch>
        </p:blipFill>
        <p:spPr bwMode="auto">
          <a:xfrm>
            <a:off x="6734175" y="274637"/>
            <a:ext cx="4991100" cy="6096001"/>
          </a:xfrm>
          <a:prstGeom prst="rect">
            <a:avLst/>
          </a:prstGeom>
          <a:noFill/>
        </p:spPr>
      </p:pic>
    </p:spTree>
    <p:extLst>
      <p:ext uri="{BB962C8B-B14F-4D97-AF65-F5344CB8AC3E}">
        <p14:creationId xmlns:p14="http://schemas.microsoft.com/office/powerpoint/2010/main" val="193407804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544286" y="561790"/>
            <a:ext cx="6096000" cy="5133713"/>
          </a:xfrm>
          <a:prstGeom prst="rect">
            <a:avLst/>
          </a:prstGeom>
        </p:spPr>
        <p:txBody>
          <a:bodyPr>
            <a:spAutoFit/>
          </a:bodyPr>
          <a:lstStyle/>
          <a:p>
            <a:r>
              <a:rPr lang="en-GB" sz="24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 </a:t>
            </a:r>
          </a:p>
          <a:p>
            <a:endParaRPr lang="en-GB" sz="2400" b="1" dirty="0" smtClean="0">
              <a:solidFill>
                <a:srgbClr val="000000"/>
              </a:solidFill>
              <a:latin typeface="Cambria" panose="02040503050406030204" pitchFamily="18" charset="0"/>
              <a:cs typeface="Arial" panose="020B0604020202020204" pitchFamily="34" charset="0"/>
            </a:endParaRPr>
          </a:p>
          <a:p>
            <a:r>
              <a:rPr lang="en-GB" sz="2800" b="1" dirty="0" smtClean="0">
                <a:latin typeface="Cambria" pitchFamily="18" charset="0"/>
              </a:rPr>
              <a:t>All pow'r is giv'n in Jesus' name</a:t>
            </a:r>
            <a:br>
              <a:rPr lang="en-GB" sz="2800" b="1" dirty="0" smtClean="0">
                <a:latin typeface="Cambria" pitchFamily="18" charset="0"/>
              </a:rPr>
            </a:br>
            <a:r>
              <a:rPr lang="en-GB" sz="2800" b="1" dirty="0" smtClean="0">
                <a:latin typeface="Cambria" pitchFamily="18" charset="0"/>
              </a:rPr>
              <a:t>in earth and heav'n in jesus name</a:t>
            </a:r>
            <a:br>
              <a:rPr lang="en-GB" sz="2800" b="1" dirty="0" smtClean="0">
                <a:latin typeface="Cambria" pitchFamily="18" charset="0"/>
              </a:rPr>
            </a:br>
            <a:r>
              <a:rPr lang="en-GB" sz="2800" b="1" dirty="0" smtClean="0">
                <a:latin typeface="Cambria" pitchFamily="18" charset="0"/>
              </a:rPr>
              <a:t>And in Jesus' name I come to you</a:t>
            </a:r>
            <a:br>
              <a:rPr lang="en-GB" sz="2800" b="1" dirty="0" smtClean="0">
                <a:latin typeface="Cambria" pitchFamily="18" charset="0"/>
              </a:rPr>
            </a:br>
            <a:r>
              <a:rPr lang="en-GB" sz="2800" b="1" dirty="0" smtClean="0">
                <a:latin typeface="Cambria" pitchFamily="18" charset="0"/>
              </a:rPr>
              <a:t>To share his pow'r as he told me to.</a:t>
            </a:r>
          </a:p>
          <a:p>
            <a:endParaRPr lang="en-GB" sz="2800" b="1" dirty="0" smtClean="0">
              <a:latin typeface="Cambria" pitchFamily="18" charset="0"/>
            </a:endParaRPr>
          </a:p>
          <a:p>
            <a:r>
              <a:rPr lang="en-GB" sz="2800" b="1" dirty="0" smtClean="0">
                <a:solidFill>
                  <a:srgbClr val="0070C0"/>
                </a:solidFill>
                <a:latin typeface="Cambria" pitchFamily="18" charset="0"/>
              </a:rPr>
              <a:t>He said 'Freely, freely you have received;, freely, freely give.</a:t>
            </a:r>
            <a:br>
              <a:rPr lang="en-GB" sz="2800" b="1" dirty="0" smtClean="0">
                <a:solidFill>
                  <a:srgbClr val="0070C0"/>
                </a:solidFill>
                <a:latin typeface="Cambria" pitchFamily="18" charset="0"/>
              </a:rPr>
            </a:br>
            <a:r>
              <a:rPr lang="en-GB" sz="2800" b="1" dirty="0" smtClean="0">
                <a:solidFill>
                  <a:srgbClr val="0070C0"/>
                </a:solidFill>
                <a:latin typeface="Cambria" pitchFamily="18" charset="0"/>
              </a:rPr>
              <a:t>Go in my name, and because you believe others will know that I live.</a:t>
            </a:r>
          </a:p>
          <a:p>
            <a:pPr>
              <a:lnSpc>
                <a:spcPct val="115000"/>
              </a:lnSpc>
              <a:spcAft>
                <a:spcPts val="1000"/>
              </a:spcAft>
            </a:pPr>
            <a:endParaRPr lang="en-GB" sz="2400" dirty="0">
              <a:solidFill>
                <a:srgbClr val="0070C0"/>
              </a:solidFill>
            </a:endParaRPr>
          </a:p>
        </p:txBody>
      </p:sp>
      <p:pic>
        <p:nvPicPr>
          <p:cNvPr id="5" name="Picture 2" descr="Image result for jesus on the cross"/>
          <p:cNvPicPr>
            <a:picLocks noChangeAspect="1" noChangeArrowheads="1"/>
          </p:cNvPicPr>
          <p:nvPr/>
        </p:nvPicPr>
        <p:blipFill>
          <a:blip r:embed="rId2" cstate="print"/>
          <a:srcRect/>
          <a:stretch>
            <a:fillRect/>
          </a:stretch>
        </p:blipFill>
        <p:spPr bwMode="auto">
          <a:xfrm>
            <a:off x="6734175" y="274637"/>
            <a:ext cx="4991100" cy="6096001"/>
          </a:xfrm>
          <a:prstGeom prst="rect">
            <a:avLst/>
          </a:prstGeom>
          <a:noFill/>
        </p:spPr>
      </p:pic>
    </p:spTree>
    <p:extLst>
      <p:ext uri="{BB962C8B-B14F-4D97-AF65-F5344CB8AC3E}">
        <p14:creationId xmlns:p14="http://schemas.microsoft.com/office/powerpoint/2010/main" val="46324427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sp>
        <p:nvSpPr>
          <p:cNvPr id="2" name="Rectangle 1"/>
          <p:cNvSpPr/>
          <p:nvPr/>
        </p:nvSpPr>
        <p:spPr>
          <a:xfrm>
            <a:off x="304800" y="156780"/>
            <a:ext cx="6096000" cy="5433795"/>
          </a:xfrm>
          <a:prstGeom prst="rect">
            <a:avLst/>
          </a:prstGeom>
        </p:spPr>
        <p:txBody>
          <a:bodyPr>
            <a:spAutoFit/>
          </a:bodyPr>
          <a:lstStyle/>
          <a:p>
            <a:endParaRPr lang="en-GB" sz="2800" b="1" dirty="0" smtClean="0">
              <a:latin typeface="Cambria" pitchFamily="18" charset="0"/>
            </a:endParaRPr>
          </a:p>
          <a:p>
            <a:endParaRPr lang="en-GB" sz="2800" b="1" dirty="0" smtClean="0">
              <a:latin typeface="Cambria" pitchFamily="18" charset="0"/>
            </a:endParaRPr>
          </a:p>
          <a:p>
            <a:r>
              <a:rPr lang="en-GB" sz="2800" b="1" dirty="0" smtClean="0">
                <a:latin typeface="Cambria" pitchFamily="18" charset="0"/>
              </a:rPr>
              <a:t>God gives us life in Jesus' name</a:t>
            </a:r>
            <a:br>
              <a:rPr lang="en-GB" sz="2800" b="1" dirty="0" smtClean="0">
                <a:latin typeface="Cambria" pitchFamily="18" charset="0"/>
              </a:rPr>
            </a:br>
            <a:r>
              <a:rPr lang="en-GB" sz="2800" b="1" dirty="0" smtClean="0">
                <a:latin typeface="Cambria" pitchFamily="18" charset="0"/>
              </a:rPr>
              <a:t>he lives in us in Jesus' name</a:t>
            </a:r>
            <a:br>
              <a:rPr lang="en-GB" sz="2800" b="1" dirty="0" smtClean="0">
                <a:latin typeface="Cambria" pitchFamily="18" charset="0"/>
              </a:rPr>
            </a:br>
            <a:r>
              <a:rPr lang="en-GB" sz="2800" b="1" dirty="0" smtClean="0">
                <a:latin typeface="Cambria" pitchFamily="18" charset="0"/>
              </a:rPr>
              <a:t>And in Jesus' name I come to you</a:t>
            </a:r>
            <a:br>
              <a:rPr lang="en-GB" sz="2800" b="1" dirty="0" smtClean="0">
                <a:latin typeface="Cambria" pitchFamily="18" charset="0"/>
              </a:rPr>
            </a:br>
            <a:r>
              <a:rPr lang="en-GB" sz="2800" b="1" dirty="0" smtClean="0">
                <a:latin typeface="Cambria" pitchFamily="18" charset="0"/>
              </a:rPr>
              <a:t>To share his peace as he told me to.</a:t>
            </a:r>
          </a:p>
          <a:p>
            <a:r>
              <a:rPr lang="en-GB" sz="2800" b="1" dirty="0" smtClean="0">
                <a:latin typeface="Cambria" pitchFamily="18" charset="0"/>
              </a:rPr>
              <a:t> </a:t>
            </a:r>
          </a:p>
          <a:p>
            <a:r>
              <a:rPr lang="en-GB" sz="2800" b="1" dirty="0" smtClean="0">
                <a:solidFill>
                  <a:srgbClr val="0070C0"/>
                </a:solidFill>
                <a:latin typeface="Cambria" pitchFamily="18" charset="0"/>
              </a:rPr>
              <a:t>He said 'Freely, freely you have received;, freely, freely give.</a:t>
            </a:r>
            <a:br>
              <a:rPr lang="en-GB" sz="2800" b="1" dirty="0" smtClean="0">
                <a:solidFill>
                  <a:srgbClr val="0070C0"/>
                </a:solidFill>
                <a:latin typeface="Cambria" pitchFamily="18" charset="0"/>
              </a:rPr>
            </a:br>
            <a:r>
              <a:rPr lang="en-GB" sz="2800" b="1" dirty="0" smtClean="0">
                <a:solidFill>
                  <a:srgbClr val="0070C0"/>
                </a:solidFill>
                <a:latin typeface="Cambria" pitchFamily="18" charset="0"/>
              </a:rPr>
              <a:t>Go in my name, and because you believe others will know that I live.</a:t>
            </a:r>
          </a:p>
          <a:p>
            <a:pPr>
              <a:lnSpc>
                <a:spcPct val="115000"/>
              </a:lnSpc>
              <a:spcAft>
                <a:spcPts val="1000"/>
              </a:spcAft>
            </a:pPr>
            <a:r>
              <a:rPr lang="en-GB" sz="16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t/>
            </a:r>
            <a:br>
              <a:rPr lang="en-GB" sz="1600" b="1" dirty="0" smtClean="0">
                <a:solidFill>
                  <a:srgbClr val="000000"/>
                </a:solidFill>
                <a:effectLst/>
                <a:latin typeface="Cambria" panose="02040503050406030204" pitchFamily="18" charset="0"/>
                <a:ea typeface="Calibri" panose="020F0502020204030204" pitchFamily="34" charset="0"/>
                <a:cs typeface="Arial" panose="020B0604020202020204" pitchFamily="34" charset="0"/>
              </a:rPr>
            </a:br>
            <a:endParaRPr lang="en-GB" dirty="0"/>
          </a:p>
        </p:txBody>
      </p:sp>
      <p:pic>
        <p:nvPicPr>
          <p:cNvPr id="4" name="Picture 2" descr="Image result for jesus on the cross"/>
          <p:cNvPicPr>
            <a:picLocks noChangeAspect="1" noChangeArrowheads="1"/>
          </p:cNvPicPr>
          <p:nvPr/>
        </p:nvPicPr>
        <p:blipFill>
          <a:blip r:embed="rId2" cstate="print"/>
          <a:srcRect/>
          <a:stretch>
            <a:fillRect/>
          </a:stretch>
        </p:blipFill>
        <p:spPr bwMode="auto">
          <a:xfrm>
            <a:off x="6734175" y="274637"/>
            <a:ext cx="4991100" cy="6096001"/>
          </a:xfrm>
          <a:prstGeom prst="rect">
            <a:avLst/>
          </a:prstGeom>
          <a:noFill/>
        </p:spPr>
      </p:pic>
    </p:spTree>
    <p:extLst>
      <p:ext uri="{BB962C8B-B14F-4D97-AF65-F5344CB8AC3E}">
        <p14:creationId xmlns:p14="http://schemas.microsoft.com/office/powerpoint/2010/main" val="407890289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00"/>
        </a:solidFill>
        <a:effectLst/>
      </p:bgPr>
    </p:bg>
    <p:spTree>
      <p:nvGrpSpPr>
        <p:cNvPr id="1" name=""/>
        <p:cNvGrpSpPr/>
        <p:nvPr/>
      </p:nvGrpSpPr>
      <p:grpSpPr>
        <a:xfrm>
          <a:off x="0" y="0"/>
          <a:ext cx="0" cy="0"/>
          <a:chOff x="0" y="0"/>
          <a:chExt cx="0" cy="0"/>
        </a:xfrm>
      </p:grpSpPr>
      <p:pic>
        <p:nvPicPr>
          <p:cNvPr id="4" name="Picture 3" descr="https://www.diocesemontreal.org/blog/thegrapevine/wp-content/uploads/sites/13/2017/02/Ash-Wednesday-Quote-300x170.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432704" y="470112"/>
            <a:ext cx="5191125" cy="5934710"/>
          </a:xfrm>
          <a:prstGeom prst="rect">
            <a:avLst/>
          </a:prstGeom>
          <a:noFill/>
          <a:ln>
            <a:noFill/>
          </a:ln>
        </p:spPr>
      </p:pic>
    </p:spTree>
    <p:extLst>
      <p:ext uri="{BB962C8B-B14F-4D97-AF65-F5344CB8AC3E}">
        <p14:creationId xmlns:p14="http://schemas.microsoft.com/office/powerpoint/2010/main" val="32209587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321</TotalTime>
  <Words>1207</Words>
  <Application>Microsoft Office PowerPoint</Application>
  <PresentationFormat>Custom</PresentationFormat>
  <Paragraphs>164</Paragraphs>
  <Slides>27</Slides>
  <Notes>0</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The City of Cardiff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 houston</dc:creator>
  <cp:lastModifiedBy>Dawn</cp:lastModifiedBy>
  <cp:revision>36</cp:revision>
  <dcterms:created xsi:type="dcterms:W3CDTF">2019-02-19T16:01:27Z</dcterms:created>
  <dcterms:modified xsi:type="dcterms:W3CDTF">2022-12-31T16:07:54Z</dcterms:modified>
</cp:coreProperties>
</file>