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77"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78" r:id="rId19"/>
    <p:sldId id="279" r:id="rId20"/>
    <p:sldId id="280" r:id="rId21"/>
    <p:sldId id="269" r:id="rId22"/>
    <p:sldId id="270" r:id="rId23"/>
    <p:sldId id="271" r:id="rId24"/>
  </p:sldIdLst>
  <p:sldSz cx="12192000" cy="6858000"/>
  <p:notesSz cx="6858000" cy="99456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438EA5-55FA-1C37-D0C9-148CA9FD85B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8F6F2FD-60F6-2874-2780-6470817AA7A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7846B5A-F380-8469-5C33-ED06E0F4C374}"/>
              </a:ext>
            </a:extLst>
          </p:cNvPr>
          <p:cNvSpPr>
            <a:spLocks noGrp="1"/>
          </p:cNvSpPr>
          <p:nvPr>
            <p:ph type="dt" sz="half" idx="10"/>
          </p:nvPr>
        </p:nvSpPr>
        <p:spPr/>
        <p:txBody>
          <a:bodyPr/>
          <a:lstStyle/>
          <a:p>
            <a:fld id="{06E6A5B0-D95A-4775-A622-FFCC2764BB45}" type="datetimeFigureOut">
              <a:rPr lang="en-GB" smtClean="0"/>
              <a:t>20/10/2024</a:t>
            </a:fld>
            <a:endParaRPr lang="en-GB"/>
          </a:p>
        </p:txBody>
      </p:sp>
      <p:sp>
        <p:nvSpPr>
          <p:cNvPr id="5" name="Footer Placeholder 4">
            <a:extLst>
              <a:ext uri="{FF2B5EF4-FFF2-40B4-BE49-F238E27FC236}">
                <a16:creationId xmlns:a16="http://schemas.microsoft.com/office/drawing/2014/main" id="{1722CDDE-7149-61AD-E7BE-422B5B6D0A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162ED69-DDFD-2B38-5DBD-7C25F0CF72EA}"/>
              </a:ext>
            </a:extLst>
          </p:cNvPr>
          <p:cNvSpPr>
            <a:spLocks noGrp="1"/>
          </p:cNvSpPr>
          <p:nvPr>
            <p:ph type="sldNum" sz="quarter" idx="12"/>
          </p:nvPr>
        </p:nvSpPr>
        <p:spPr/>
        <p:txBody>
          <a:bodyPr/>
          <a:lstStyle/>
          <a:p>
            <a:fld id="{6EF1F68A-8E90-4C10-BB7F-387C2AA8967E}" type="slidenum">
              <a:rPr lang="en-GB" smtClean="0"/>
              <a:t>‹#›</a:t>
            </a:fld>
            <a:endParaRPr lang="en-GB"/>
          </a:p>
        </p:txBody>
      </p:sp>
    </p:spTree>
    <p:extLst>
      <p:ext uri="{BB962C8B-B14F-4D97-AF65-F5344CB8AC3E}">
        <p14:creationId xmlns:p14="http://schemas.microsoft.com/office/powerpoint/2010/main" val="2284148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C06FFF-B6FF-76CA-0F84-ABD4DAAB40B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B5FFA85-47F0-D4E9-124B-05E65B2728A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B64981A-20AE-D708-13CE-6A2F0D9D2B30}"/>
              </a:ext>
            </a:extLst>
          </p:cNvPr>
          <p:cNvSpPr>
            <a:spLocks noGrp="1"/>
          </p:cNvSpPr>
          <p:nvPr>
            <p:ph type="dt" sz="half" idx="10"/>
          </p:nvPr>
        </p:nvSpPr>
        <p:spPr/>
        <p:txBody>
          <a:bodyPr/>
          <a:lstStyle/>
          <a:p>
            <a:fld id="{06E6A5B0-D95A-4775-A622-FFCC2764BB45}" type="datetimeFigureOut">
              <a:rPr lang="en-GB" smtClean="0"/>
              <a:t>20/10/2024</a:t>
            </a:fld>
            <a:endParaRPr lang="en-GB"/>
          </a:p>
        </p:txBody>
      </p:sp>
      <p:sp>
        <p:nvSpPr>
          <p:cNvPr id="5" name="Footer Placeholder 4">
            <a:extLst>
              <a:ext uri="{FF2B5EF4-FFF2-40B4-BE49-F238E27FC236}">
                <a16:creationId xmlns:a16="http://schemas.microsoft.com/office/drawing/2014/main" id="{1ECABD2C-F5A4-1B25-BB7A-F8E1B4F86E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247B5F-246F-DCCF-692D-94C8038A9300}"/>
              </a:ext>
            </a:extLst>
          </p:cNvPr>
          <p:cNvSpPr>
            <a:spLocks noGrp="1"/>
          </p:cNvSpPr>
          <p:nvPr>
            <p:ph type="sldNum" sz="quarter" idx="12"/>
          </p:nvPr>
        </p:nvSpPr>
        <p:spPr/>
        <p:txBody>
          <a:bodyPr/>
          <a:lstStyle/>
          <a:p>
            <a:fld id="{6EF1F68A-8E90-4C10-BB7F-387C2AA8967E}" type="slidenum">
              <a:rPr lang="en-GB" smtClean="0"/>
              <a:t>‹#›</a:t>
            </a:fld>
            <a:endParaRPr lang="en-GB"/>
          </a:p>
        </p:txBody>
      </p:sp>
    </p:spTree>
    <p:extLst>
      <p:ext uri="{BB962C8B-B14F-4D97-AF65-F5344CB8AC3E}">
        <p14:creationId xmlns:p14="http://schemas.microsoft.com/office/powerpoint/2010/main" val="32020463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DDF85-971B-6E0F-A0F3-C34D364D48A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C41F313-15C9-CC8C-E2B1-5398A5AC37D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08F94CC-8B15-46E6-5CD7-C768501CB256}"/>
              </a:ext>
            </a:extLst>
          </p:cNvPr>
          <p:cNvSpPr>
            <a:spLocks noGrp="1"/>
          </p:cNvSpPr>
          <p:nvPr>
            <p:ph type="dt" sz="half" idx="10"/>
          </p:nvPr>
        </p:nvSpPr>
        <p:spPr/>
        <p:txBody>
          <a:bodyPr/>
          <a:lstStyle/>
          <a:p>
            <a:fld id="{06E6A5B0-D95A-4775-A622-FFCC2764BB45}" type="datetimeFigureOut">
              <a:rPr lang="en-GB" smtClean="0"/>
              <a:t>20/10/2024</a:t>
            </a:fld>
            <a:endParaRPr lang="en-GB"/>
          </a:p>
        </p:txBody>
      </p:sp>
      <p:sp>
        <p:nvSpPr>
          <p:cNvPr id="5" name="Footer Placeholder 4">
            <a:extLst>
              <a:ext uri="{FF2B5EF4-FFF2-40B4-BE49-F238E27FC236}">
                <a16:creationId xmlns:a16="http://schemas.microsoft.com/office/drawing/2014/main" id="{7B08629E-FBFB-E1F6-9381-67AF1B8096A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0F375CE-6033-C00D-FD37-1EBF0FE53803}"/>
              </a:ext>
            </a:extLst>
          </p:cNvPr>
          <p:cNvSpPr>
            <a:spLocks noGrp="1"/>
          </p:cNvSpPr>
          <p:nvPr>
            <p:ph type="sldNum" sz="quarter" idx="12"/>
          </p:nvPr>
        </p:nvSpPr>
        <p:spPr/>
        <p:txBody>
          <a:bodyPr/>
          <a:lstStyle/>
          <a:p>
            <a:fld id="{6EF1F68A-8E90-4C10-BB7F-387C2AA8967E}" type="slidenum">
              <a:rPr lang="en-GB" smtClean="0"/>
              <a:t>‹#›</a:t>
            </a:fld>
            <a:endParaRPr lang="en-GB"/>
          </a:p>
        </p:txBody>
      </p:sp>
    </p:spTree>
    <p:extLst>
      <p:ext uri="{BB962C8B-B14F-4D97-AF65-F5344CB8AC3E}">
        <p14:creationId xmlns:p14="http://schemas.microsoft.com/office/powerpoint/2010/main" val="20758921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0A9035-220B-D87B-B379-683FF5E7056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6F3FE5F-7172-4B5F-DFC0-45A1DEF77F0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860AAFC-EA30-0A86-9C24-DD1ACE610E3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BEFD078-6A43-37E5-3554-3EDB590999E9}"/>
              </a:ext>
            </a:extLst>
          </p:cNvPr>
          <p:cNvSpPr>
            <a:spLocks noGrp="1"/>
          </p:cNvSpPr>
          <p:nvPr>
            <p:ph type="dt" sz="half" idx="10"/>
          </p:nvPr>
        </p:nvSpPr>
        <p:spPr/>
        <p:txBody>
          <a:bodyPr/>
          <a:lstStyle/>
          <a:p>
            <a:fld id="{06E6A5B0-D95A-4775-A622-FFCC2764BB45}" type="datetimeFigureOut">
              <a:rPr lang="en-GB" smtClean="0"/>
              <a:t>20/10/2024</a:t>
            </a:fld>
            <a:endParaRPr lang="en-GB"/>
          </a:p>
        </p:txBody>
      </p:sp>
      <p:sp>
        <p:nvSpPr>
          <p:cNvPr id="6" name="Footer Placeholder 5">
            <a:extLst>
              <a:ext uri="{FF2B5EF4-FFF2-40B4-BE49-F238E27FC236}">
                <a16:creationId xmlns:a16="http://schemas.microsoft.com/office/drawing/2014/main" id="{C060EE05-56DB-0AD3-DF69-99564B62D75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4ACB13-5F9B-6150-4009-C801A2C64315}"/>
              </a:ext>
            </a:extLst>
          </p:cNvPr>
          <p:cNvSpPr>
            <a:spLocks noGrp="1"/>
          </p:cNvSpPr>
          <p:nvPr>
            <p:ph type="sldNum" sz="quarter" idx="12"/>
          </p:nvPr>
        </p:nvSpPr>
        <p:spPr/>
        <p:txBody>
          <a:bodyPr/>
          <a:lstStyle/>
          <a:p>
            <a:fld id="{6EF1F68A-8E90-4C10-BB7F-387C2AA8967E}" type="slidenum">
              <a:rPr lang="en-GB" smtClean="0"/>
              <a:t>‹#›</a:t>
            </a:fld>
            <a:endParaRPr lang="en-GB"/>
          </a:p>
        </p:txBody>
      </p:sp>
    </p:spTree>
    <p:extLst>
      <p:ext uri="{BB962C8B-B14F-4D97-AF65-F5344CB8AC3E}">
        <p14:creationId xmlns:p14="http://schemas.microsoft.com/office/powerpoint/2010/main" val="5473926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0990F3-6C24-7595-3B8B-E6B4860DCD7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71A184C-68B0-E409-8BE0-9B34E8F6177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B3F241D-33D3-BBC0-6839-A38BED76C82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FEBEE53-B98C-3EA8-2DC6-24E11EFDD3D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8F41638-B222-369C-7D27-8D30DFA9F60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C4D7E00-BE37-98C5-E777-8AFEC6F7FCEC}"/>
              </a:ext>
            </a:extLst>
          </p:cNvPr>
          <p:cNvSpPr>
            <a:spLocks noGrp="1"/>
          </p:cNvSpPr>
          <p:nvPr>
            <p:ph type="dt" sz="half" idx="10"/>
          </p:nvPr>
        </p:nvSpPr>
        <p:spPr/>
        <p:txBody>
          <a:bodyPr/>
          <a:lstStyle/>
          <a:p>
            <a:fld id="{06E6A5B0-D95A-4775-A622-FFCC2764BB45}" type="datetimeFigureOut">
              <a:rPr lang="en-GB" smtClean="0"/>
              <a:t>20/10/2024</a:t>
            </a:fld>
            <a:endParaRPr lang="en-GB"/>
          </a:p>
        </p:txBody>
      </p:sp>
      <p:sp>
        <p:nvSpPr>
          <p:cNvPr id="8" name="Footer Placeholder 7">
            <a:extLst>
              <a:ext uri="{FF2B5EF4-FFF2-40B4-BE49-F238E27FC236}">
                <a16:creationId xmlns:a16="http://schemas.microsoft.com/office/drawing/2014/main" id="{617FADE4-B683-94F9-F21B-BE85202A722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A5D9957-E7D8-11A2-DDF1-609A73660FB1}"/>
              </a:ext>
            </a:extLst>
          </p:cNvPr>
          <p:cNvSpPr>
            <a:spLocks noGrp="1"/>
          </p:cNvSpPr>
          <p:nvPr>
            <p:ph type="sldNum" sz="quarter" idx="12"/>
          </p:nvPr>
        </p:nvSpPr>
        <p:spPr/>
        <p:txBody>
          <a:bodyPr/>
          <a:lstStyle/>
          <a:p>
            <a:fld id="{6EF1F68A-8E90-4C10-BB7F-387C2AA8967E}" type="slidenum">
              <a:rPr lang="en-GB" smtClean="0"/>
              <a:t>‹#›</a:t>
            </a:fld>
            <a:endParaRPr lang="en-GB"/>
          </a:p>
        </p:txBody>
      </p:sp>
    </p:spTree>
    <p:extLst>
      <p:ext uri="{BB962C8B-B14F-4D97-AF65-F5344CB8AC3E}">
        <p14:creationId xmlns:p14="http://schemas.microsoft.com/office/powerpoint/2010/main" val="11599354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0C378C-B0E6-B224-700D-CF3BEDDB3D2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B10BD77-16BE-81A5-5FAF-0A3C791FE7F5}"/>
              </a:ext>
            </a:extLst>
          </p:cNvPr>
          <p:cNvSpPr>
            <a:spLocks noGrp="1"/>
          </p:cNvSpPr>
          <p:nvPr>
            <p:ph type="dt" sz="half" idx="10"/>
          </p:nvPr>
        </p:nvSpPr>
        <p:spPr/>
        <p:txBody>
          <a:bodyPr/>
          <a:lstStyle/>
          <a:p>
            <a:fld id="{06E6A5B0-D95A-4775-A622-FFCC2764BB45}" type="datetimeFigureOut">
              <a:rPr lang="en-GB" smtClean="0"/>
              <a:t>20/10/2024</a:t>
            </a:fld>
            <a:endParaRPr lang="en-GB"/>
          </a:p>
        </p:txBody>
      </p:sp>
      <p:sp>
        <p:nvSpPr>
          <p:cNvPr id="4" name="Footer Placeholder 3">
            <a:extLst>
              <a:ext uri="{FF2B5EF4-FFF2-40B4-BE49-F238E27FC236}">
                <a16:creationId xmlns:a16="http://schemas.microsoft.com/office/drawing/2014/main" id="{5DD5E4A8-16F7-42A5-7EC5-25CFF566B94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10BD945-E718-F6FF-9236-FCA1C448F624}"/>
              </a:ext>
            </a:extLst>
          </p:cNvPr>
          <p:cNvSpPr>
            <a:spLocks noGrp="1"/>
          </p:cNvSpPr>
          <p:nvPr>
            <p:ph type="sldNum" sz="quarter" idx="12"/>
          </p:nvPr>
        </p:nvSpPr>
        <p:spPr/>
        <p:txBody>
          <a:bodyPr/>
          <a:lstStyle/>
          <a:p>
            <a:fld id="{6EF1F68A-8E90-4C10-BB7F-387C2AA8967E}" type="slidenum">
              <a:rPr lang="en-GB" smtClean="0"/>
              <a:t>‹#›</a:t>
            </a:fld>
            <a:endParaRPr lang="en-GB"/>
          </a:p>
        </p:txBody>
      </p:sp>
    </p:spTree>
    <p:extLst>
      <p:ext uri="{BB962C8B-B14F-4D97-AF65-F5344CB8AC3E}">
        <p14:creationId xmlns:p14="http://schemas.microsoft.com/office/powerpoint/2010/main" val="40182321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4AF0062-6B29-1043-824B-8B83F3AC0E10}"/>
              </a:ext>
            </a:extLst>
          </p:cNvPr>
          <p:cNvSpPr>
            <a:spLocks noGrp="1"/>
          </p:cNvSpPr>
          <p:nvPr>
            <p:ph type="dt" sz="half" idx="10"/>
          </p:nvPr>
        </p:nvSpPr>
        <p:spPr/>
        <p:txBody>
          <a:bodyPr/>
          <a:lstStyle/>
          <a:p>
            <a:fld id="{06E6A5B0-D95A-4775-A622-FFCC2764BB45}" type="datetimeFigureOut">
              <a:rPr lang="en-GB" smtClean="0"/>
              <a:t>20/10/2024</a:t>
            </a:fld>
            <a:endParaRPr lang="en-GB"/>
          </a:p>
        </p:txBody>
      </p:sp>
      <p:sp>
        <p:nvSpPr>
          <p:cNvPr id="3" name="Footer Placeholder 2">
            <a:extLst>
              <a:ext uri="{FF2B5EF4-FFF2-40B4-BE49-F238E27FC236}">
                <a16:creationId xmlns:a16="http://schemas.microsoft.com/office/drawing/2014/main" id="{B869F086-F9E7-E22A-6F2D-D3B0D4C8467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D2FD442-1022-B6FD-B14D-5C28024E52A3}"/>
              </a:ext>
            </a:extLst>
          </p:cNvPr>
          <p:cNvSpPr>
            <a:spLocks noGrp="1"/>
          </p:cNvSpPr>
          <p:nvPr>
            <p:ph type="sldNum" sz="quarter" idx="12"/>
          </p:nvPr>
        </p:nvSpPr>
        <p:spPr/>
        <p:txBody>
          <a:bodyPr/>
          <a:lstStyle/>
          <a:p>
            <a:fld id="{6EF1F68A-8E90-4C10-BB7F-387C2AA8967E}" type="slidenum">
              <a:rPr lang="en-GB" smtClean="0"/>
              <a:t>‹#›</a:t>
            </a:fld>
            <a:endParaRPr lang="en-GB"/>
          </a:p>
        </p:txBody>
      </p:sp>
    </p:spTree>
    <p:extLst>
      <p:ext uri="{BB962C8B-B14F-4D97-AF65-F5344CB8AC3E}">
        <p14:creationId xmlns:p14="http://schemas.microsoft.com/office/powerpoint/2010/main" val="6439200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B5A4C3-A53F-18CC-147C-01661AF164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D6B1E9E-53C4-BA8E-C685-1E5E0155D2C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B642E59-3993-A3E6-7A28-B5026E1B57D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4F019D1-D1FD-8931-2B58-57D061301880}"/>
              </a:ext>
            </a:extLst>
          </p:cNvPr>
          <p:cNvSpPr>
            <a:spLocks noGrp="1"/>
          </p:cNvSpPr>
          <p:nvPr>
            <p:ph type="dt" sz="half" idx="10"/>
          </p:nvPr>
        </p:nvSpPr>
        <p:spPr/>
        <p:txBody>
          <a:bodyPr/>
          <a:lstStyle/>
          <a:p>
            <a:fld id="{06E6A5B0-D95A-4775-A622-FFCC2764BB45}" type="datetimeFigureOut">
              <a:rPr lang="en-GB" smtClean="0"/>
              <a:t>20/10/2024</a:t>
            </a:fld>
            <a:endParaRPr lang="en-GB"/>
          </a:p>
        </p:txBody>
      </p:sp>
      <p:sp>
        <p:nvSpPr>
          <p:cNvPr id="6" name="Footer Placeholder 5">
            <a:extLst>
              <a:ext uri="{FF2B5EF4-FFF2-40B4-BE49-F238E27FC236}">
                <a16:creationId xmlns:a16="http://schemas.microsoft.com/office/drawing/2014/main" id="{2071F84F-7532-60EA-91EF-D96404B7EE4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CAC5EA2-1D1C-3395-A3E9-A607B927455A}"/>
              </a:ext>
            </a:extLst>
          </p:cNvPr>
          <p:cNvSpPr>
            <a:spLocks noGrp="1"/>
          </p:cNvSpPr>
          <p:nvPr>
            <p:ph type="sldNum" sz="quarter" idx="12"/>
          </p:nvPr>
        </p:nvSpPr>
        <p:spPr/>
        <p:txBody>
          <a:bodyPr/>
          <a:lstStyle/>
          <a:p>
            <a:fld id="{6EF1F68A-8E90-4C10-BB7F-387C2AA8967E}" type="slidenum">
              <a:rPr lang="en-GB" smtClean="0"/>
              <a:t>‹#›</a:t>
            </a:fld>
            <a:endParaRPr lang="en-GB"/>
          </a:p>
        </p:txBody>
      </p:sp>
    </p:spTree>
    <p:extLst>
      <p:ext uri="{BB962C8B-B14F-4D97-AF65-F5344CB8AC3E}">
        <p14:creationId xmlns:p14="http://schemas.microsoft.com/office/powerpoint/2010/main" val="3442476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537CE7-106A-0B59-A807-433FD455236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9E4A410-5A08-3950-95CE-D53C522840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2062017-1461-927D-3632-14C9CD49DD8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C0C6066-65CC-61E5-2AEB-8DF9E85272B8}"/>
              </a:ext>
            </a:extLst>
          </p:cNvPr>
          <p:cNvSpPr>
            <a:spLocks noGrp="1"/>
          </p:cNvSpPr>
          <p:nvPr>
            <p:ph type="dt" sz="half" idx="10"/>
          </p:nvPr>
        </p:nvSpPr>
        <p:spPr/>
        <p:txBody>
          <a:bodyPr/>
          <a:lstStyle/>
          <a:p>
            <a:fld id="{06E6A5B0-D95A-4775-A622-FFCC2764BB45}" type="datetimeFigureOut">
              <a:rPr lang="en-GB" smtClean="0"/>
              <a:t>20/10/2024</a:t>
            </a:fld>
            <a:endParaRPr lang="en-GB"/>
          </a:p>
        </p:txBody>
      </p:sp>
      <p:sp>
        <p:nvSpPr>
          <p:cNvPr id="6" name="Footer Placeholder 5">
            <a:extLst>
              <a:ext uri="{FF2B5EF4-FFF2-40B4-BE49-F238E27FC236}">
                <a16:creationId xmlns:a16="http://schemas.microsoft.com/office/drawing/2014/main" id="{80E8D2EF-2070-3013-842E-7679E71BE2B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E050BA5-53CA-1897-37E3-F596D6DA06A4}"/>
              </a:ext>
            </a:extLst>
          </p:cNvPr>
          <p:cNvSpPr>
            <a:spLocks noGrp="1"/>
          </p:cNvSpPr>
          <p:nvPr>
            <p:ph type="sldNum" sz="quarter" idx="12"/>
          </p:nvPr>
        </p:nvSpPr>
        <p:spPr/>
        <p:txBody>
          <a:bodyPr/>
          <a:lstStyle/>
          <a:p>
            <a:fld id="{6EF1F68A-8E90-4C10-BB7F-387C2AA8967E}" type="slidenum">
              <a:rPr lang="en-GB" smtClean="0"/>
              <a:t>‹#›</a:t>
            </a:fld>
            <a:endParaRPr lang="en-GB"/>
          </a:p>
        </p:txBody>
      </p:sp>
    </p:spTree>
    <p:extLst>
      <p:ext uri="{BB962C8B-B14F-4D97-AF65-F5344CB8AC3E}">
        <p14:creationId xmlns:p14="http://schemas.microsoft.com/office/powerpoint/2010/main" val="8635361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77DB0-3E6D-1795-533A-CCB3594A2BE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5AA2BAF-5EF2-1D09-7920-5BA4ECEC973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CB45B60-9DF5-70BB-7D42-41106EE59FFF}"/>
              </a:ext>
            </a:extLst>
          </p:cNvPr>
          <p:cNvSpPr>
            <a:spLocks noGrp="1"/>
          </p:cNvSpPr>
          <p:nvPr>
            <p:ph type="dt" sz="half" idx="10"/>
          </p:nvPr>
        </p:nvSpPr>
        <p:spPr/>
        <p:txBody>
          <a:bodyPr/>
          <a:lstStyle/>
          <a:p>
            <a:fld id="{06E6A5B0-D95A-4775-A622-FFCC2764BB45}" type="datetimeFigureOut">
              <a:rPr lang="en-GB" smtClean="0"/>
              <a:t>20/10/2024</a:t>
            </a:fld>
            <a:endParaRPr lang="en-GB"/>
          </a:p>
        </p:txBody>
      </p:sp>
      <p:sp>
        <p:nvSpPr>
          <p:cNvPr id="5" name="Footer Placeholder 4">
            <a:extLst>
              <a:ext uri="{FF2B5EF4-FFF2-40B4-BE49-F238E27FC236}">
                <a16:creationId xmlns:a16="http://schemas.microsoft.com/office/drawing/2014/main" id="{FC441950-72FA-9A9D-6E18-0C40C52C2D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F16AA18-D500-8FC6-0A5A-9E06EF07A22F}"/>
              </a:ext>
            </a:extLst>
          </p:cNvPr>
          <p:cNvSpPr>
            <a:spLocks noGrp="1"/>
          </p:cNvSpPr>
          <p:nvPr>
            <p:ph type="sldNum" sz="quarter" idx="12"/>
          </p:nvPr>
        </p:nvSpPr>
        <p:spPr/>
        <p:txBody>
          <a:bodyPr/>
          <a:lstStyle/>
          <a:p>
            <a:fld id="{6EF1F68A-8E90-4C10-BB7F-387C2AA8967E}" type="slidenum">
              <a:rPr lang="en-GB" smtClean="0"/>
              <a:t>‹#›</a:t>
            </a:fld>
            <a:endParaRPr lang="en-GB"/>
          </a:p>
        </p:txBody>
      </p:sp>
    </p:spTree>
    <p:extLst>
      <p:ext uri="{BB962C8B-B14F-4D97-AF65-F5344CB8AC3E}">
        <p14:creationId xmlns:p14="http://schemas.microsoft.com/office/powerpoint/2010/main" val="36806579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4DEE9AC-7B61-9E84-6009-746B2277AC4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619CB02-A22F-4D49-B8AC-36A5A99CC39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5F1CFE-2F9F-FA71-5B4C-D7254E28FA94}"/>
              </a:ext>
            </a:extLst>
          </p:cNvPr>
          <p:cNvSpPr>
            <a:spLocks noGrp="1"/>
          </p:cNvSpPr>
          <p:nvPr>
            <p:ph type="dt" sz="half" idx="10"/>
          </p:nvPr>
        </p:nvSpPr>
        <p:spPr/>
        <p:txBody>
          <a:bodyPr/>
          <a:lstStyle/>
          <a:p>
            <a:fld id="{06E6A5B0-D95A-4775-A622-FFCC2764BB45}" type="datetimeFigureOut">
              <a:rPr lang="en-GB" smtClean="0"/>
              <a:t>20/10/2024</a:t>
            </a:fld>
            <a:endParaRPr lang="en-GB"/>
          </a:p>
        </p:txBody>
      </p:sp>
      <p:sp>
        <p:nvSpPr>
          <p:cNvPr id="5" name="Footer Placeholder 4">
            <a:extLst>
              <a:ext uri="{FF2B5EF4-FFF2-40B4-BE49-F238E27FC236}">
                <a16:creationId xmlns:a16="http://schemas.microsoft.com/office/drawing/2014/main" id="{1B4799CF-C5A6-5BDD-B311-2923360D6F3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A777B4C-5440-FB34-01F3-70FF47680501}"/>
              </a:ext>
            </a:extLst>
          </p:cNvPr>
          <p:cNvSpPr>
            <a:spLocks noGrp="1"/>
          </p:cNvSpPr>
          <p:nvPr>
            <p:ph type="sldNum" sz="quarter" idx="12"/>
          </p:nvPr>
        </p:nvSpPr>
        <p:spPr/>
        <p:txBody>
          <a:bodyPr/>
          <a:lstStyle/>
          <a:p>
            <a:fld id="{6EF1F68A-8E90-4C10-BB7F-387C2AA8967E}" type="slidenum">
              <a:rPr lang="en-GB" smtClean="0"/>
              <a:t>‹#›</a:t>
            </a:fld>
            <a:endParaRPr lang="en-GB"/>
          </a:p>
        </p:txBody>
      </p:sp>
    </p:spTree>
    <p:extLst>
      <p:ext uri="{BB962C8B-B14F-4D97-AF65-F5344CB8AC3E}">
        <p14:creationId xmlns:p14="http://schemas.microsoft.com/office/powerpoint/2010/main" val="3883472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72AEC9D-E30F-22F7-5C76-22BE7334EC7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5036BFE-B49E-F75C-C8D5-DAA84A21A16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8FF23AE-8895-79DD-CE62-AF1ED21DBA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6E6A5B0-D95A-4775-A622-FFCC2764BB45}" type="datetimeFigureOut">
              <a:rPr lang="en-GB" smtClean="0"/>
              <a:t>20/10/2024</a:t>
            </a:fld>
            <a:endParaRPr lang="en-GB"/>
          </a:p>
        </p:txBody>
      </p:sp>
      <p:sp>
        <p:nvSpPr>
          <p:cNvPr id="5" name="Footer Placeholder 4">
            <a:extLst>
              <a:ext uri="{FF2B5EF4-FFF2-40B4-BE49-F238E27FC236}">
                <a16:creationId xmlns:a16="http://schemas.microsoft.com/office/drawing/2014/main" id="{E1A132C0-ADF0-477C-6E13-347CB5BC716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28EF1545-3FB1-151C-7C50-C72E6F57A35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EF1F68A-8E90-4C10-BB7F-387C2AA8967E}" type="slidenum">
              <a:rPr lang="en-GB" smtClean="0"/>
              <a:t>‹#›</a:t>
            </a:fld>
            <a:endParaRPr lang="en-GB"/>
          </a:p>
        </p:txBody>
      </p:sp>
    </p:spTree>
    <p:extLst>
      <p:ext uri="{BB962C8B-B14F-4D97-AF65-F5344CB8AC3E}">
        <p14:creationId xmlns:p14="http://schemas.microsoft.com/office/powerpoint/2010/main" val="31544756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23</a:t>
            </a:r>
            <a:r>
              <a:rPr lang="en-GB" sz="2800" b="1" u="sng" baseline="30000" dirty="0">
                <a:solidFill>
                  <a:srgbClr val="FF0000"/>
                </a:solidFill>
                <a:latin typeface="Comic Sans MS" panose="030F0702030302020204" pitchFamily="66" charset="0"/>
              </a:rPr>
              <a:t>rd</a:t>
            </a:r>
            <a:r>
              <a:rPr lang="en-GB" sz="2800" b="1" u="sng" dirty="0">
                <a:solidFill>
                  <a:srgbClr val="FF0000"/>
                </a:solidFill>
                <a:latin typeface="Comic Sans MS" panose="030F0702030302020204" pitchFamily="66" charset="0"/>
              </a:rPr>
              <a:t>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err="1">
                <a:solidFill>
                  <a:srgbClr val="00B050"/>
                </a:solidFill>
                <a:latin typeface="Comic Sans MS" panose="030F0702030302020204" pitchFamily="66" charset="0"/>
              </a:rPr>
              <a:t>Minie</a:t>
            </a:r>
            <a:r>
              <a:rPr lang="en-GB" sz="2800" b="1" u="sng" dirty="0">
                <a:solidFill>
                  <a:srgbClr val="00B050"/>
                </a:solidFill>
                <a:latin typeface="Comic Sans MS" panose="030F0702030302020204" pitchFamily="66" charset="0"/>
              </a:rPr>
              <a:t> Vinnies</a:t>
            </a:r>
            <a:br>
              <a:rPr lang="en-GB" sz="2800" b="1" u="sng" dirty="0">
                <a:latin typeface="Comic Sans MS" panose="030F0702030302020204" pitchFamily="66" charset="0"/>
              </a:rPr>
            </a:br>
            <a:r>
              <a:rPr lang="en-GB" sz="2800" b="1" u="sng" dirty="0" err="1">
                <a:latin typeface="Comic Sans MS" panose="030F0702030302020204" pitchFamily="66" charset="0"/>
              </a:rPr>
              <a:t>Athrawes</a:t>
            </a:r>
            <a:r>
              <a:rPr lang="en-GB" sz="2800" b="1" u="sng" dirty="0">
                <a:latin typeface="Comic Sans MS" panose="030F0702030302020204" pitchFamily="66" charset="0"/>
              </a:rPr>
              <a:t>: Mrs Houston</a:t>
            </a:r>
          </a:p>
        </p:txBody>
      </p:sp>
      <p:pic>
        <p:nvPicPr>
          <p:cNvPr id="4" name="Picture 3">
            <a:extLst>
              <a:ext uri="{FF2B5EF4-FFF2-40B4-BE49-F238E27FC236}">
                <a16:creationId xmlns:a16="http://schemas.microsoft.com/office/drawing/2014/main" id="{26A28107-5D4D-7E96-EF7D-C1BA170E92A7}"/>
              </a:ext>
            </a:extLst>
          </p:cNvPr>
          <p:cNvPicPr>
            <a:picLocks noChangeAspect="1"/>
          </p:cNvPicPr>
          <p:nvPr/>
        </p:nvPicPr>
        <p:blipFill>
          <a:blip r:embed="rId2"/>
          <a:stretch>
            <a:fillRect/>
          </a:stretch>
        </p:blipFill>
        <p:spPr>
          <a:xfrm>
            <a:off x="4227869" y="2713703"/>
            <a:ext cx="4170217" cy="3060939"/>
          </a:xfrm>
          <a:prstGeom prst="rect">
            <a:avLst/>
          </a:prstGeom>
        </p:spPr>
      </p:pic>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421626"/>
          </a:xfrm>
        </p:spPr>
        <p:txBody>
          <a:bodyPr/>
          <a:lstStyle/>
          <a:p>
            <a:endParaRPr lang="en-GB" dirty="0"/>
          </a:p>
        </p:txBody>
      </p:sp>
    </p:spTree>
    <p:extLst>
      <p:ext uri="{BB962C8B-B14F-4D97-AF65-F5344CB8AC3E}">
        <p14:creationId xmlns:p14="http://schemas.microsoft.com/office/powerpoint/2010/main" val="37063069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err="1">
                <a:solidFill>
                  <a:srgbClr val="00B050"/>
                </a:solidFill>
                <a:latin typeface="Comic Sans MS" panose="030F0702030302020204" pitchFamily="66" charset="0"/>
              </a:rPr>
              <a:t>Minie</a:t>
            </a:r>
            <a:r>
              <a:rPr lang="en-GB" sz="2800" b="1" u="sng" dirty="0">
                <a:solidFill>
                  <a:srgbClr val="00B050"/>
                </a:solidFill>
                <a:latin typeface="Comic Sans MS" panose="030F0702030302020204" pitchFamily="66" charset="0"/>
              </a:rPr>
              <a:t> Vinnies</a:t>
            </a:r>
            <a:br>
              <a:rPr lang="en-GB" sz="2800" b="1" u="sng" dirty="0">
                <a:latin typeface="Comic Sans MS" panose="030F0702030302020204" pitchFamily="66" charset="0"/>
              </a:rPr>
            </a:br>
            <a:r>
              <a:rPr lang="en-GB" sz="2800" b="1" u="sng" dirty="0">
                <a:latin typeface="Comic Sans MS" panose="030F0702030302020204" pitchFamily="66" charset="0"/>
              </a:rPr>
              <a:t>Mrs Houston</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421626"/>
          </a:xfrm>
        </p:spPr>
        <p:txBody>
          <a:bodyPr/>
          <a:lstStyle/>
          <a:p>
            <a:pPr algn="ctr"/>
            <a:r>
              <a:rPr lang="en-GB" sz="2400" b="1" u="sng" kern="100" dirty="0">
                <a:solidFill>
                  <a:srgbClr val="002060"/>
                </a:solidFill>
                <a:effectLst/>
                <a:latin typeface="Comic Sans MS" panose="030F0702030302020204" pitchFamily="66" charset="0"/>
                <a:ea typeface="Aptos" panose="020B0004020202020204" pitchFamily="34" charset="0"/>
                <a:cs typeface="Times New Roman" panose="02020603050405020304" pitchFamily="18" charset="0"/>
              </a:rPr>
              <a:t>Gather / Introduction:</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Harlow and </a:t>
            </a:r>
            <a:r>
              <a:rPr lang="en-GB" b="1" u="sng" kern="100" dirty="0" err="1">
                <a:solidFill>
                  <a:srgbClr val="FF0000"/>
                </a:solidFill>
                <a:latin typeface="Comic Sans MS" panose="030F0702030302020204" pitchFamily="66" charset="0"/>
                <a:ea typeface="Aptos" panose="020B0004020202020204" pitchFamily="34" charset="0"/>
                <a:cs typeface="Times New Roman" panose="02020603050405020304" pitchFamily="18" charset="0"/>
              </a:rPr>
              <a:t>Aayan</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Who are the Minnie Vinnie Group in Saint Joseph’s R.C. Primary School?</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8" name="Picture 7">
            <a:extLst>
              <a:ext uri="{FF2B5EF4-FFF2-40B4-BE49-F238E27FC236}">
                <a16:creationId xmlns:a16="http://schemas.microsoft.com/office/drawing/2014/main" id="{2719F4CC-BAF8-4999-6B92-7A0D51550767}"/>
              </a:ext>
            </a:extLst>
          </p:cNvPr>
          <p:cNvPicPr>
            <a:picLocks noChangeAspect="1"/>
          </p:cNvPicPr>
          <p:nvPr/>
        </p:nvPicPr>
        <p:blipFill>
          <a:blip r:embed="rId2"/>
          <a:stretch>
            <a:fillRect/>
          </a:stretch>
        </p:blipFill>
        <p:spPr>
          <a:xfrm>
            <a:off x="5378245" y="4001669"/>
            <a:ext cx="2327249" cy="2631312"/>
          </a:xfrm>
          <a:prstGeom prst="rect">
            <a:avLst/>
          </a:prstGeom>
        </p:spPr>
      </p:pic>
    </p:spTree>
    <p:extLst>
      <p:ext uri="{BB962C8B-B14F-4D97-AF65-F5344CB8AC3E}">
        <p14:creationId xmlns:p14="http://schemas.microsoft.com/office/powerpoint/2010/main" val="6727777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err="1">
                <a:solidFill>
                  <a:srgbClr val="00B050"/>
                </a:solidFill>
                <a:latin typeface="Comic Sans MS" panose="030F0702030302020204" pitchFamily="66" charset="0"/>
              </a:rPr>
              <a:t>Minie</a:t>
            </a:r>
            <a:r>
              <a:rPr lang="en-GB" sz="2800" b="1" u="sng" dirty="0">
                <a:solidFill>
                  <a:srgbClr val="00B050"/>
                </a:solidFill>
                <a:latin typeface="Comic Sans MS" panose="030F0702030302020204" pitchFamily="66" charset="0"/>
              </a:rPr>
              <a:t>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t>
            </a:r>
          </a:p>
        </p:txBody>
      </p:sp>
      <p:sp>
        <p:nvSpPr>
          <p:cNvPr id="4" name="Subtitle 3">
            <a:extLst>
              <a:ext uri="{FF2B5EF4-FFF2-40B4-BE49-F238E27FC236}">
                <a16:creationId xmlns:a16="http://schemas.microsoft.com/office/drawing/2014/main" id="{8911F791-5A53-9C6E-9C4A-0EA175DEE58F}"/>
              </a:ext>
            </a:extLst>
          </p:cNvPr>
          <p:cNvSpPr>
            <a:spLocks noGrp="1"/>
          </p:cNvSpPr>
          <p:nvPr>
            <p:ph type="subTitle" idx="1"/>
          </p:nvPr>
        </p:nvSpPr>
        <p:spPr>
          <a:xfrm>
            <a:off x="1524000" y="2526889"/>
            <a:ext cx="9144000" cy="4001729"/>
          </a:xfrm>
        </p:spPr>
        <p:txBody>
          <a:bodyPr/>
          <a:lstStyle/>
          <a:p>
            <a:pPr algn="l"/>
            <a:r>
              <a:rPr lang="en-GB"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Johan and Jimmy</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Mini Vinnies follow in the footsteps of Christ and St Vincent de Paul.</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6" name="Picture 5">
            <a:extLst>
              <a:ext uri="{FF2B5EF4-FFF2-40B4-BE49-F238E27FC236}">
                <a16:creationId xmlns:a16="http://schemas.microsoft.com/office/drawing/2014/main" id="{5A12838D-8E65-BFF2-1641-F6F959CA03F4}"/>
              </a:ext>
            </a:extLst>
          </p:cNvPr>
          <p:cNvPicPr>
            <a:picLocks noChangeAspect="1"/>
          </p:cNvPicPr>
          <p:nvPr/>
        </p:nvPicPr>
        <p:blipFill>
          <a:blip r:embed="rId2"/>
          <a:stretch>
            <a:fillRect/>
          </a:stretch>
        </p:blipFill>
        <p:spPr>
          <a:xfrm>
            <a:off x="4973741" y="3249907"/>
            <a:ext cx="2329372" cy="3278711"/>
          </a:xfrm>
          <a:prstGeom prst="rect">
            <a:avLst/>
          </a:prstGeom>
        </p:spPr>
      </p:pic>
    </p:spTree>
    <p:extLst>
      <p:ext uri="{BB962C8B-B14F-4D97-AF65-F5344CB8AC3E}">
        <p14:creationId xmlns:p14="http://schemas.microsoft.com/office/powerpoint/2010/main" val="8064520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err="1">
                <a:solidFill>
                  <a:srgbClr val="00B050"/>
                </a:solidFill>
                <a:latin typeface="Comic Sans MS" panose="030F0702030302020204" pitchFamily="66" charset="0"/>
              </a:rPr>
              <a:t>Minie</a:t>
            </a:r>
            <a:r>
              <a:rPr lang="en-GB" sz="2800" b="1" u="sng" dirty="0">
                <a:solidFill>
                  <a:srgbClr val="00B050"/>
                </a:solidFill>
                <a:latin typeface="Comic Sans MS" panose="030F0702030302020204" pitchFamily="66" charset="0"/>
              </a:rPr>
              <a:t>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972232"/>
          </a:xfrm>
        </p:spPr>
        <p:txBody>
          <a:bodyPr/>
          <a:lstStyle/>
          <a:p>
            <a:r>
              <a:rPr lang="en-GB" b="1" u="sng" dirty="0">
                <a:solidFill>
                  <a:srgbClr val="0070C0"/>
                </a:solidFill>
                <a:latin typeface="Comic Sans MS" panose="030F0702030302020204" pitchFamily="66" charset="0"/>
              </a:rPr>
              <a:t>Who was Saint Vincent de Paul? </a:t>
            </a:r>
          </a:p>
          <a:p>
            <a:pPr algn="l"/>
            <a:r>
              <a:rPr lang="en-GB" b="1" i="0" u="sng" dirty="0">
                <a:solidFill>
                  <a:srgbClr val="FF0000"/>
                </a:solidFill>
                <a:effectLst/>
                <a:latin typeface="Comic Sans MS" panose="030F0702030302020204" pitchFamily="66" charset="0"/>
              </a:rPr>
              <a:t>Myles and </a:t>
            </a:r>
            <a:r>
              <a:rPr lang="en-GB" b="1" u="sng" dirty="0">
                <a:solidFill>
                  <a:srgbClr val="FF0000"/>
                </a:solidFill>
                <a:latin typeface="Comic Sans MS" panose="030F0702030302020204" pitchFamily="66" charset="0"/>
              </a:rPr>
              <a:t>G</a:t>
            </a:r>
            <a:r>
              <a:rPr lang="en-GB" b="1" i="0" u="sng" dirty="0">
                <a:solidFill>
                  <a:srgbClr val="FF0000"/>
                </a:solidFill>
                <a:effectLst/>
                <a:latin typeface="Comic Sans MS" panose="030F0702030302020204" pitchFamily="66" charset="0"/>
              </a:rPr>
              <a:t>enevieve: </a:t>
            </a:r>
            <a:r>
              <a:rPr lang="en-GB" b="1" i="0" dirty="0">
                <a:solidFill>
                  <a:srgbClr val="333333"/>
                </a:solidFill>
                <a:effectLst/>
                <a:latin typeface="Comic Sans MS" panose="030F0702030302020204" pitchFamily="66" charset="0"/>
              </a:rPr>
              <a:t>Saint Vincent De Paul, (April 24, 1581- September 27, 1660) was a French priest who dedicated his life to helping the </a:t>
            </a:r>
            <a:r>
              <a:rPr lang="en-GB" b="1" i="0" dirty="0" err="1">
                <a:solidFill>
                  <a:srgbClr val="333333"/>
                </a:solidFill>
                <a:effectLst/>
                <a:latin typeface="Comic Sans MS" panose="030F0702030302020204" pitchFamily="66" charset="0"/>
              </a:rPr>
              <a:t>poor,and</a:t>
            </a:r>
            <a:r>
              <a:rPr lang="en-GB" b="1" i="0" dirty="0">
                <a:solidFill>
                  <a:srgbClr val="333333"/>
                </a:solidFill>
                <a:effectLst/>
                <a:latin typeface="Comic Sans MS" panose="030F0702030302020204" pitchFamily="66" charset="0"/>
              </a:rPr>
              <a:t> is considered one of the most important figures in the history of charity. </a:t>
            </a:r>
          </a:p>
          <a:p>
            <a:pPr algn="l"/>
            <a:r>
              <a:rPr lang="en-GB" b="1" u="sng" dirty="0">
                <a:solidFill>
                  <a:srgbClr val="FF0000"/>
                </a:solidFill>
                <a:latin typeface="Comic Sans MS" panose="030F0702030302020204" pitchFamily="66" charset="0"/>
              </a:rPr>
              <a:t>Alexa and Frankie: </a:t>
            </a:r>
            <a:r>
              <a:rPr lang="en-GB" b="1" i="0" dirty="0">
                <a:solidFill>
                  <a:srgbClr val="333333"/>
                </a:solidFill>
                <a:effectLst/>
                <a:latin typeface="Comic Sans MS" panose="030F0702030302020204" pitchFamily="66" charset="0"/>
              </a:rPr>
              <a:t>He was canonized by Pope Clement X in 1737 and declared the patron saint of all charitable works.</a:t>
            </a:r>
            <a:endParaRPr lang="en-GB" b="1" dirty="0">
              <a:latin typeface="Comic Sans MS" panose="030F0702030302020204" pitchFamily="66" charset="0"/>
            </a:endParaRPr>
          </a:p>
        </p:txBody>
      </p:sp>
      <p:pic>
        <p:nvPicPr>
          <p:cNvPr id="4" name="Picture 3">
            <a:extLst>
              <a:ext uri="{FF2B5EF4-FFF2-40B4-BE49-F238E27FC236}">
                <a16:creationId xmlns:a16="http://schemas.microsoft.com/office/drawing/2014/main" id="{2AA83472-D676-B62C-CBFC-FF0A62AF56B2}"/>
              </a:ext>
            </a:extLst>
          </p:cNvPr>
          <p:cNvPicPr>
            <a:picLocks noChangeAspect="1"/>
          </p:cNvPicPr>
          <p:nvPr/>
        </p:nvPicPr>
        <p:blipFill>
          <a:blip r:embed="rId2"/>
          <a:stretch>
            <a:fillRect/>
          </a:stretch>
        </p:blipFill>
        <p:spPr>
          <a:xfrm>
            <a:off x="10704556" y="5102942"/>
            <a:ext cx="1326711" cy="1718552"/>
          </a:xfrm>
          <a:prstGeom prst="rect">
            <a:avLst/>
          </a:prstGeom>
        </p:spPr>
      </p:pic>
    </p:spTree>
    <p:extLst>
      <p:ext uri="{BB962C8B-B14F-4D97-AF65-F5344CB8AC3E}">
        <p14:creationId xmlns:p14="http://schemas.microsoft.com/office/powerpoint/2010/main" val="12775801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err="1">
                <a:solidFill>
                  <a:srgbClr val="00B050"/>
                </a:solidFill>
                <a:latin typeface="Comic Sans MS" panose="030F0702030302020204" pitchFamily="66" charset="0"/>
              </a:rPr>
              <a:t>Minie</a:t>
            </a:r>
            <a:r>
              <a:rPr lang="en-GB" sz="2800" b="1" u="sng" dirty="0">
                <a:solidFill>
                  <a:srgbClr val="00B050"/>
                </a:solidFill>
                <a:latin typeface="Comic Sans MS" panose="030F0702030302020204" pitchFamily="66" charset="0"/>
              </a:rPr>
              <a:t> Vinnies</a:t>
            </a:r>
            <a:br>
              <a:rPr lang="en-GB" sz="2800" b="1" u="sng" dirty="0">
                <a:latin typeface="Comic Sans MS" panose="030F0702030302020204" pitchFamily="66" charset="0"/>
              </a:rPr>
            </a:br>
            <a:r>
              <a:rPr lang="en-GB" sz="2800" b="1" u="sng" dirty="0">
                <a:latin typeface="Comic Sans MS" panose="030F0702030302020204" pitchFamily="66" charset="0"/>
              </a:rPr>
              <a:t>Mrs Houston</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421626"/>
          </a:xfrm>
        </p:spPr>
        <p:txBody>
          <a:bodyPr/>
          <a:lstStyle/>
          <a:p>
            <a:r>
              <a:rPr lang="en-GB"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Joshua and </a:t>
            </a:r>
            <a:r>
              <a:rPr lang="en-GB" b="1" u="sng" kern="100" dirty="0" err="1">
                <a:solidFill>
                  <a:srgbClr val="FF0000"/>
                </a:solidFill>
                <a:latin typeface="Comic Sans MS" panose="030F0702030302020204" pitchFamily="66" charset="0"/>
                <a:ea typeface="Aptos" panose="020B0004020202020204" pitchFamily="34" charset="0"/>
                <a:cs typeface="Times New Roman" panose="02020603050405020304" pitchFamily="18" charset="0"/>
              </a:rPr>
              <a:t>Iwinosa</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The Mini Vinnies are the youngest members of the St Vincent de Paul Society (SVP), an international Christian voluntary organisation dedicated to tackling poverty in all its forms by providing practical assistance to people in need.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EF1356BC-72E8-E1A3-9520-F0C34AFDA830}"/>
              </a:ext>
            </a:extLst>
          </p:cNvPr>
          <p:cNvPicPr>
            <a:picLocks noChangeAspect="1"/>
          </p:cNvPicPr>
          <p:nvPr/>
        </p:nvPicPr>
        <p:blipFill>
          <a:blip r:embed="rId2"/>
          <a:stretch>
            <a:fillRect/>
          </a:stretch>
        </p:blipFill>
        <p:spPr>
          <a:xfrm>
            <a:off x="9829626" y="4129548"/>
            <a:ext cx="2226124" cy="2698332"/>
          </a:xfrm>
          <a:prstGeom prst="rect">
            <a:avLst/>
          </a:prstGeom>
        </p:spPr>
      </p:pic>
    </p:spTree>
    <p:extLst>
      <p:ext uri="{BB962C8B-B14F-4D97-AF65-F5344CB8AC3E}">
        <p14:creationId xmlns:p14="http://schemas.microsoft.com/office/powerpoint/2010/main" val="27698773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err="1">
                <a:solidFill>
                  <a:srgbClr val="00B050"/>
                </a:solidFill>
                <a:latin typeface="Comic Sans MS" panose="030F0702030302020204" pitchFamily="66" charset="0"/>
              </a:rPr>
              <a:t>Minie</a:t>
            </a:r>
            <a:r>
              <a:rPr lang="en-GB" sz="2800" b="1" u="sng" dirty="0">
                <a:solidFill>
                  <a:srgbClr val="00B050"/>
                </a:solidFill>
                <a:latin typeface="Comic Sans MS" panose="030F0702030302020204" pitchFamily="66" charset="0"/>
              </a:rPr>
              <a:t>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421626"/>
          </a:xfrm>
        </p:spPr>
        <p:txBody>
          <a:bodyPr/>
          <a:lstStyle/>
          <a:p>
            <a:r>
              <a:rPr lang="en-GB"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Ffion and Joanna</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The Mini Vinnies get together in primary schools and parishes across England and Wales to live out their mission of see, think, do, supporting their school community and beyond alongside the SVP.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A083848D-E541-ACA9-B5A3-E98F4C417E01}"/>
              </a:ext>
            </a:extLst>
          </p:cNvPr>
          <p:cNvPicPr>
            <a:picLocks noChangeAspect="1"/>
          </p:cNvPicPr>
          <p:nvPr/>
        </p:nvPicPr>
        <p:blipFill>
          <a:blip r:embed="rId2"/>
          <a:stretch>
            <a:fillRect/>
          </a:stretch>
        </p:blipFill>
        <p:spPr>
          <a:xfrm>
            <a:off x="4249352" y="4182099"/>
            <a:ext cx="3693296" cy="2474219"/>
          </a:xfrm>
          <a:prstGeom prst="rect">
            <a:avLst/>
          </a:prstGeom>
        </p:spPr>
      </p:pic>
    </p:spTree>
    <p:extLst>
      <p:ext uri="{BB962C8B-B14F-4D97-AF65-F5344CB8AC3E}">
        <p14:creationId xmlns:p14="http://schemas.microsoft.com/office/powerpoint/2010/main" val="38682805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err="1">
                <a:solidFill>
                  <a:srgbClr val="00B050"/>
                </a:solidFill>
                <a:latin typeface="Comic Sans MS" panose="030F0702030302020204" pitchFamily="66" charset="0"/>
              </a:rPr>
              <a:t>Minie</a:t>
            </a:r>
            <a:r>
              <a:rPr lang="en-GB" sz="2800" b="1" u="sng" dirty="0">
                <a:solidFill>
                  <a:srgbClr val="00B050"/>
                </a:solidFill>
                <a:latin typeface="Comic Sans MS" panose="030F0702030302020204" pitchFamily="66" charset="0"/>
              </a:rPr>
              <a:t>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421626"/>
          </a:xfrm>
        </p:spPr>
        <p:txBody>
          <a:bodyPr/>
          <a:lstStyle/>
          <a:p>
            <a:pPr algn="l"/>
            <a:r>
              <a:rPr lang="en-GB"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Jerome</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Most Mini Vinnies are between the ages of seven and eleven, but even children as young as five are living out the mission too.</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gn="l"/>
            <a:r>
              <a:rPr lang="en-GB"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Zoe C. and Zoe E</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Please look at the committee webpages on our school website, </a:t>
            </a:r>
            <a:r>
              <a:rPr lang="en-GB" sz="2400" b="1" kern="100" dirty="0" err="1">
                <a:effectLst/>
                <a:latin typeface="Comic Sans MS" panose="030F0702030302020204" pitchFamily="66" charset="0"/>
                <a:ea typeface="Aptos" panose="020B0004020202020204" pitchFamily="34" charset="0"/>
                <a:cs typeface="Times New Roman" panose="02020603050405020304" pitchFamily="18" charset="0"/>
              </a:rPr>
              <a:t>Classdojo</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and ‘X’ to learn about the work the Minnie Vinnie group in Saint Joseph’s are undertaking to guide us to actively support those in our community in need.</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C0429CFC-4D54-347D-42BA-2264A1E594BC}"/>
              </a:ext>
            </a:extLst>
          </p:cNvPr>
          <p:cNvPicPr>
            <a:picLocks noChangeAspect="1"/>
          </p:cNvPicPr>
          <p:nvPr/>
        </p:nvPicPr>
        <p:blipFill>
          <a:blip r:embed="rId2"/>
          <a:stretch>
            <a:fillRect/>
          </a:stretch>
        </p:blipFill>
        <p:spPr>
          <a:xfrm>
            <a:off x="4404852" y="5117671"/>
            <a:ext cx="2895814" cy="1582405"/>
          </a:xfrm>
          <a:prstGeom prst="rect">
            <a:avLst/>
          </a:prstGeom>
        </p:spPr>
      </p:pic>
    </p:spTree>
    <p:extLst>
      <p:ext uri="{BB962C8B-B14F-4D97-AF65-F5344CB8AC3E}">
        <p14:creationId xmlns:p14="http://schemas.microsoft.com/office/powerpoint/2010/main" val="31426959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err="1">
                <a:solidFill>
                  <a:srgbClr val="00B050"/>
                </a:solidFill>
                <a:latin typeface="Comic Sans MS" panose="030F0702030302020204" pitchFamily="66" charset="0"/>
              </a:rPr>
              <a:t>Minie</a:t>
            </a:r>
            <a:r>
              <a:rPr lang="en-GB" sz="2800" b="1" u="sng" dirty="0">
                <a:solidFill>
                  <a:srgbClr val="00B050"/>
                </a:solidFill>
                <a:latin typeface="Comic Sans MS" panose="030F0702030302020204" pitchFamily="66" charset="0"/>
              </a:rPr>
              <a:t>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432620" y="2628713"/>
            <a:ext cx="11366090" cy="2002281"/>
          </a:xfrm>
        </p:spPr>
        <p:txBody>
          <a:bodyPr>
            <a:normAutofit/>
          </a:bodyPr>
          <a:lstStyle/>
          <a:p>
            <a:r>
              <a:rPr lang="en-GB" b="1" u="sng" kern="100" dirty="0" err="1">
                <a:solidFill>
                  <a:srgbClr val="FF0000"/>
                </a:solidFill>
                <a:latin typeface="Comic Sans MS" panose="030F0702030302020204" pitchFamily="66" charset="0"/>
                <a:ea typeface="Aptos" panose="020B0004020202020204" pitchFamily="34" charset="0"/>
                <a:cs typeface="Times New Roman" panose="02020603050405020304" pitchFamily="18" charset="0"/>
              </a:rPr>
              <a:t>Ivyjo</a:t>
            </a:r>
            <a:r>
              <a:rPr lang="en-GB"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 and Frankie</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One of our Minnie Vinnie tasks has been to prepare the Harvest festival celebration to support people in need in our local community. We have created posters to encourage families of our school and also from our local community to support our venture.</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4098" name="Picture 2" descr="MINI VINNIES Trademark of National Council of the United States ...">
            <a:extLst>
              <a:ext uri="{FF2B5EF4-FFF2-40B4-BE49-F238E27FC236}">
                <a16:creationId xmlns:a16="http://schemas.microsoft.com/office/drawing/2014/main" id="{59FAE586-7863-90AB-E421-A52FFFFD80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0851" y="4826006"/>
            <a:ext cx="5370563" cy="16351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973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err="1">
                <a:solidFill>
                  <a:srgbClr val="00B050"/>
                </a:solidFill>
                <a:latin typeface="Comic Sans MS" panose="030F0702030302020204" pitchFamily="66" charset="0"/>
              </a:rPr>
              <a:t>Minie</a:t>
            </a:r>
            <a:r>
              <a:rPr lang="en-GB" sz="2800" b="1" u="sng" dirty="0">
                <a:solidFill>
                  <a:srgbClr val="00B050"/>
                </a:solidFill>
                <a:latin typeface="Comic Sans MS" panose="030F0702030302020204" pitchFamily="66" charset="0"/>
              </a:rPr>
              <a:t>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883742"/>
          </a:xfrm>
        </p:spPr>
        <p:txBody>
          <a:bodyPr/>
          <a:lstStyle/>
          <a:p>
            <a:pPr algn="ctr"/>
            <a:r>
              <a:rPr lang="en-GB" sz="2400" b="1" u="sng" kern="100" dirty="0">
                <a:solidFill>
                  <a:srgbClr val="0070C0"/>
                </a:solidFill>
                <a:effectLst/>
                <a:latin typeface="Comic Sans MS" panose="030F0702030302020204" pitchFamily="66" charset="0"/>
                <a:ea typeface="Aptos" panose="020B0004020202020204" pitchFamily="34" charset="0"/>
                <a:cs typeface="Times New Roman" panose="02020603050405020304" pitchFamily="18" charset="0"/>
              </a:rPr>
              <a:t>GATHER</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gn="ctr"/>
            <a:r>
              <a:rPr lang="en-GB" sz="2400" b="1" u="sng" kern="100" dirty="0">
                <a:solidFill>
                  <a:srgbClr val="0070C0"/>
                </a:solidFill>
                <a:effectLst/>
                <a:latin typeface="Comic Sans MS" panose="030F0702030302020204" pitchFamily="66" charset="0"/>
                <a:ea typeface="Aptos" panose="020B0004020202020204" pitchFamily="34" charset="0"/>
                <a:cs typeface="Times New Roman" panose="02020603050405020304" pitchFamily="18" charset="0"/>
              </a:rPr>
              <a:t>OPENING PRAYER</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gn="ctr"/>
            <a:r>
              <a:rPr lang="en-GB" sz="2400" b="1" u="sng"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Supporting others at harvest time</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Thomas and </a:t>
            </a:r>
            <a:r>
              <a:rPr lang="en-GB" b="1" u="sng" kern="100" dirty="0" err="1">
                <a:solidFill>
                  <a:srgbClr val="FF0000"/>
                </a:solidFill>
                <a:latin typeface="Comic Sans MS" panose="030F0702030302020204" pitchFamily="66" charset="0"/>
                <a:ea typeface="Aptos" panose="020B0004020202020204" pitchFamily="34" charset="0"/>
                <a:cs typeface="Times New Roman" panose="02020603050405020304" pitchFamily="18" charset="0"/>
              </a:rPr>
              <a:t>Chimmy</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Let us begin our harvest collective worship by making a good sign of the Cross and as we gather as a school community say the following prayer.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ALL:</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Yn </a:t>
            </a:r>
            <a:r>
              <a:rPr lang="en-GB" sz="2400" b="1" kern="100" dirty="0" err="1">
                <a:effectLst/>
                <a:latin typeface="Comic Sans MS" panose="030F0702030302020204" pitchFamily="66" charset="0"/>
                <a:ea typeface="Aptos" panose="020B0004020202020204" pitchFamily="34" charset="0"/>
                <a:cs typeface="Times New Roman" panose="02020603050405020304" pitchFamily="18" charset="0"/>
              </a:rPr>
              <a:t>enw’r</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Tad a </a:t>
            </a:r>
            <a:r>
              <a:rPr lang="en-GB" sz="2400" b="1" kern="100" dirty="0" err="1">
                <a:effectLst/>
                <a:latin typeface="Comic Sans MS" panose="030F0702030302020204" pitchFamily="66" charset="0"/>
                <a:ea typeface="Aptos" panose="020B0004020202020204" pitchFamily="34" charset="0"/>
                <a:cs typeface="Times New Roman" panose="02020603050405020304" pitchFamily="18" charset="0"/>
              </a:rPr>
              <a:t>Mhab</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a </a:t>
            </a:r>
            <a:r>
              <a:rPr lang="en-GB" b="1" kern="100" dirty="0" err="1">
                <a:latin typeface="Comic Sans MS" panose="030F0702030302020204" pitchFamily="66" charset="0"/>
                <a:ea typeface="Aptos" panose="020B0004020202020204" pitchFamily="34" charset="0"/>
                <a:cs typeface="Times New Roman" panose="02020603050405020304" pitchFamily="18" charset="0"/>
              </a:rPr>
              <a:t>Y</a:t>
            </a:r>
            <a:r>
              <a:rPr lang="en-GB" sz="2400" b="1" kern="100" dirty="0" err="1">
                <a:effectLst/>
                <a:latin typeface="Comic Sans MS" panose="030F0702030302020204" pitchFamily="66" charset="0"/>
                <a:ea typeface="Aptos" panose="020B0004020202020204" pitchFamily="34" charset="0"/>
                <a:cs typeface="Times New Roman" panose="02020603050405020304" pitchFamily="18" charset="0"/>
              </a:rPr>
              <a:t>sbryd</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Glan, Amen.</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3656323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err="1">
                <a:solidFill>
                  <a:srgbClr val="00B050"/>
                </a:solidFill>
                <a:latin typeface="Comic Sans MS" panose="030F0702030302020204" pitchFamily="66" charset="0"/>
              </a:rPr>
              <a:t>Minie</a:t>
            </a:r>
            <a:r>
              <a:rPr lang="en-GB" sz="2800" b="1" u="sng" dirty="0">
                <a:solidFill>
                  <a:srgbClr val="00B050"/>
                </a:solidFill>
                <a:latin typeface="Comic Sans MS" panose="030F0702030302020204" pitchFamily="66" charset="0"/>
              </a:rPr>
              <a:t>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421626"/>
          </a:xfrm>
        </p:spPr>
        <p:txBody>
          <a:bodyPr>
            <a:normAutofit/>
          </a:bodyPr>
          <a:lstStyle/>
          <a:p>
            <a:pPr algn="l"/>
            <a:r>
              <a:rPr lang="en-GB" sz="2400" b="1" u="sng" kern="100" dirty="0" err="1">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Sayuj</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and Joshua: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God of the heavens and earth we thank you for the richness of harvest time and for food. May the fruitfulness of this time make us thankful for your constant love and care for us. We ask this through our Lord Jesus Christ, your Son, who lives and reigns with you and the Holy Spirit, one God, for ever and ever. Amen.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60CF08AE-B252-C380-2A9D-126B4FE6C136}"/>
              </a:ext>
            </a:extLst>
          </p:cNvPr>
          <p:cNvPicPr>
            <a:picLocks noChangeAspect="1"/>
          </p:cNvPicPr>
          <p:nvPr/>
        </p:nvPicPr>
        <p:blipFill>
          <a:blip r:embed="rId2"/>
          <a:stretch>
            <a:fillRect/>
          </a:stretch>
        </p:blipFill>
        <p:spPr>
          <a:xfrm>
            <a:off x="5033194" y="4500715"/>
            <a:ext cx="2184605" cy="2184605"/>
          </a:xfrm>
          <a:prstGeom prst="rect">
            <a:avLst/>
          </a:prstGeom>
        </p:spPr>
      </p:pic>
    </p:spTree>
    <p:extLst>
      <p:ext uri="{BB962C8B-B14F-4D97-AF65-F5344CB8AC3E}">
        <p14:creationId xmlns:p14="http://schemas.microsoft.com/office/powerpoint/2010/main" val="33950182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err="1">
                <a:solidFill>
                  <a:srgbClr val="00B050"/>
                </a:solidFill>
                <a:latin typeface="Comic Sans MS" panose="030F0702030302020204" pitchFamily="66" charset="0"/>
              </a:rPr>
              <a:t>Minie</a:t>
            </a:r>
            <a:r>
              <a:rPr lang="en-GB" sz="2800" b="1" u="sng" dirty="0">
                <a:solidFill>
                  <a:srgbClr val="00B050"/>
                </a:solidFill>
                <a:latin typeface="Comic Sans MS" panose="030F0702030302020204" pitchFamily="66" charset="0"/>
              </a:rPr>
              <a:t> Vinnies</a:t>
            </a:r>
            <a:br>
              <a:rPr lang="en-GB" sz="2800" b="1" u="sng" dirty="0">
                <a:latin typeface="Comic Sans MS" panose="030F0702030302020204" pitchFamily="66" charset="0"/>
              </a:rPr>
            </a:br>
            <a:r>
              <a:rPr lang="en-GB" sz="2800" b="1" u="sng" dirty="0">
                <a:latin typeface="Comic Sans MS" panose="030F0702030302020204" pitchFamily="66" charset="0"/>
              </a:rPr>
              <a:t>Mrs Houston</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883742"/>
          </a:xfrm>
        </p:spPr>
        <p:txBody>
          <a:bodyPr/>
          <a:lstStyle/>
          <a:p>
            <a:pPr algn="ct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ALL</a:t>
            </a:r>
            <a:r>
              <a:rPr lang="en-GB" sz="2400" b="1" u="sng" kern="100" dirty="0">
                <a:solidFill>
                  <a:srgbClr val="002060"/>
                </a:solidFill>
                <a:effectLst/>
                <a:latin typeface="Comic Sans MS" panose="030F0702030302020204" pitchFamily="66" charset="0"/>
                <a:ea typeface="Aptos" panose="020B0004020202020204" pitchFamily="34" charset="0"/>
                <a:cs typeface="Times New Roman" panose="02020603050405020304" pitchFamily="18" charset="0"/>
              </a:rPr>
              <a:t>: Sing Celtic Alleluia</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gn="l"/>
            <a:r>
              <a:rPr lang="en-GB" b="1" u="sng" kern="100" dirty="0" err="1">
                <a:solidFill>
                  <a:srgbClr val="FF0000"/>
                </a:solidFill>
                <a:latin typeface="Comic Sans MS" panose="030F0702030302020204" pitchFamily="66" charset="0"/>
                <a:ea typeface="Aptos" panose="020B0004020202020204" pitchFamily="34" charset="0"/>
                <a:cs typeface="Times New Roman" panose="02020603050405020304" pitchFamily="18" charset="0"/>
              </a:rPr>
              <a:t>Tawid</a:t>
            </a:r>
            <a:r>
              <a:rPr lang="en-GB"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 and Sian</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A reading from the Gospel of Luke Chapter 13, ‘The Mustard Seed.’</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E02881A5-EF90-94F7-574A-03B21B3BBC43}"/>
              </a:ext>
            </a:extLst>
          </p:cNvPr>
          <p:cNvPicPr>
            <a:picLocks noChangeAspect="1"/>
          </p:cNvPicPr>
          <p:nvPr/>
        </p:nvPicPr>
        <p:blipFill>
          <a:blip r:embed="rId2"/>
          <a:stretch>
            <a:fillRect/>
          </a:stretch>
        </p:blipFill>
        <p:spPr>
          <a:xfrm>
            <a:off x="4084074" y="4032867"/>
            <a:ext cx="4023851" cy="2102462"/>
          </a:xfrm>
          <a:prstGeom prst="rect">
            <a:avLst/>
          </a:prstGeom>
        </p:spPr>
      </p:pic>
    </p:spTree>
    <p:extLst>
      <p:ext uri="{BB962C8B-B14F-4D97-AF65-F5344CB8AC3E}">
        <p14:creationId xmlns:p14="http://schemas.microsoft.com/office/powerpoint/2010/main" val="9300528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err="1">
                <a:solidFill>
                  <a:srgbClr val="00B050"/>
                </a:solidFill>
                <a:latin typeface="Comic Sans MS" panose="030F0702030302020204" pitchFamily="66" charset="0"/>
              </a:rPr>
              <a:t>Minie</a:t>
            </a:r>
            <a:r>
              <a:rPr lang="en-GB" sz="2800" b="1" u="sng" dirty="0">
                <a:solidFill>
                  <a:srgbClr val="00B050"/>
                </a:solidFill>
                <a:latin typeface="Comic Sans MS" panose="030F0702030302020204" pitchFamily="66" charset="0"/>
              </a:rPr>
              <a:t>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421626"/>
          </a:xfrm>
        </p:spPr>
        <p:txBody>
          <a:bodyPr>
            <a:normAutofit/>
          </a:bodyPr>
          <a:lstStyle/>
          <a:p>
            <a:pPr algn="l"/>
            <a:r>
              <a:rPr lang="en-GB" sz="1500"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A</a:t>
            </a:r>
            <a:r>
              <a:rPr lang="en-GB" sz="15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aron:</a:t>
            </a:r>
            <a:r>
              <a:rPr lang="en-GB" sz="15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1500" b="1" kern="100" dirty="0">
                <a:effectLst/>
                <a:latin typeface="Comic Sans MS" panose="030F0702030302020204" pitchFamily="66" charset="0"/>
                <a:ea typeface="Aptos" panose="020B0004020202020204" pitchFamily="34" charset="0"/>
                <a:cs typeface="Times New Roman" panose="02020603050405020304" pitchFamily="18" charset="0"/>
              </a:rPr>
              <a:t>One day Jesus was trying to find a way to teach his followers about the Kingdom of God. He said, “What is the Kingdom of God like? What can I compare it to? </a:t>
            </a:r>
            <a:endParaRPr lang="en-GB" sz="1500" kern="100" dirty="0">
              <a:effectLst/>
              <a:latin typeface="Aptos" panose="020B0004020202020204" pitchFamily="34" charset="0"/>
              <a:ea typeface="Aptos" panose="020B0004020202020204" pitchFamily="34" charset="0"/>
              <a:cs typeface="Times New Roman" panose="02020603050405020304" pitchFamily="18" charset="0"/>
            </a:endParaRPr>
          </a:p>
          <a:p>
            <a:pPr algn="l"/>
            <a:r>
              <a:rPr lang="en-GB" sz="1500"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Dania</a:t>
            </a:r>
            <a:r>
              <a:rPr lang="en-GB" sz="15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t>
            </a:r>
            <a:r>
              <a:rPr lang="en-GB" sz="15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1500" b="1" kern="100" dirty="0">
                <a:effectLst/>
                <a:latin typeface="Comic Sans MS" panose="030F0702030302020204" pitchFamily="66" charset="0"/>
                <a:ea typeface="Aptos" panose="020B0004020202020204" pitchFamily="34" charset="0"/>
                <a:cs typeface="Times New Roman" panose="02020603050405020304" pitchFamily="18" charset="0"/>
              </a:rPr>
              <a:t>He thought for a moment and then he told this very short parable. </a:t>
            </a:r>
            <a:endParaRPr lang="en-GB" sz="1500" kern="100" dirty="0">
              <a:effectLst/>
              <a:latin typeface="Aptos" panose="020B0004020202020204" pitchFamily="34" charset="0"/>
              <a:ea typeface="Aptos" panose="020B0004020202020204" pitchFamily="34" charset="0"/>
              <a:cs typeface="Times New Roman" panose="02020603050405020304" pitchFamily="18" charset="0"/>
            </a:endParaRPr>
          </a:p>
          <a:p>
            <a:pPr algn="l"/>
            <a:r>
              <a:rPr lang="en-GB" sz="1500" b="1" u="sng" kern="100" dirty="0" err="1">
                <a:solidFill>
                  <a:srgbClr val="FF0000"/>
                </a:solidFill>
                <a:latin typeface="Comic Sans MS" panose="030F0702030302020204" pitchFamily="66" charset="0"/>
                <a:ea typeface="Aptos" panose="020B0004020202020204" pitchFamily="34" charset="0"/>
                <a:cs typeface="Times New Roman" panose="02020603050405020304" pitchFamily="18" charset="0"/>
              </a:rPr>
              <a:t>Isahq</a:t>
            </a:r>
            <a:r>
              <a:rPr lang="en-GB" sz="15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t>
            </a:r>
            <a:r>
              <a:rPr lang="en-GB" sz="15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1500" b="1" kern="100" dirty="0">
                <a:effectLst/>
                <a:latin typeface="Comic Sans MS" panose="030F0702030302020204" pitchFamily="66" charset="0"/>
                <a:ea typeface="Aptos" panose="020B0004020202020204" pitchFamily="34" charset="0"/>
                <a:cs typeface="Times New Roman" panose="02020603050405020304" pitchFamily="18" charset="0"/>
              </a:rPr>
              <a:t>“The Kingdom of God is like a mustard seed which a man took and threw into his garden; it grew and became a tree, and the birds of the air sheltered in its branches.” </a:t>
            </a:r>
            <a:endParaRPr lang="en-GB" sz="1500" kern="100" dirty="0">
              <a:effectLst/>
              <a:latin typeface="Aptos" panose="020B0004020202020204" pitchFamily="34" charset="0"/>
              <a:ea typeface="Aptos" panose="020B0004020202020204" pitchFamily="34" charset="0"/>
              <a:cs typeface="Times New Roman" panose="02020603050405020304" pitchFamily="18" charset="0"/>
            </a:endParaRPr>
          </a:p>
          <a:p>
            <a:pPr algn="l"/>
            <a:r>
              <a:rPr lang="en-GB" sz="15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PAUSE</a:t>
            </a:r>
            <a:endParaRPr lang="en-GB" sz="1500" kern="100" dirty="0">
              <a:effectLst/>
              <a:latin typeface="Aptos" panose="020B0004020202020204" pitchFamily="34" charset="0"/>
              <a:ea typeface="Aptos" panose="020B0004020202020204" pitchFamily="34" charset="0"/>
              <a:cs typeface="Times New Roman" panose="02020603050405020304" pitchFamily="18" charset="0"/>
            </a:endParaRPr>
          </a:p>
          <a:p>
            <a:pPr algn="l"/>
            <a:r>
              <a:rPr lang="en-GB" sz="1500" b="1" kern="100" dirty="0">
                <a:effectLst/>
                <a:latin typeface="Comic Sans MS" panose="030F0702030302020204" pitchFamily="66" charset="0"/>
                <a:ea typeface="Aptos" panose="020B0004020202020204" pitchFamily="34" charset="0"/>
                <a:cs typeface="Times New Roman" panose="02020603050405020304" pitchFamily="18" charset="0"/>
              </a:rPr>
              <a:t>The Gospel of the Lord,</a:t>
            </a:r>
            <a:endParaRPr lang="en-GB" sz="1500" kern="100" dirty="0">
              <a:effectLst/>
              <a:latin typeface="Aptos" panose="020B0004020202020204" pitchFamily="34" charset="0"/>
              <a:ea typeface="Aptos" panose="020B0004020202020204" pitchFamily="34" charset="0"/>
              <a:cs typeface="Times New Roman" panose="02020603050405020304" pitchFamily="18" charset="0"/>
            </a:endParaRPr>
          </a:p>
          <a:p>
            <a:pPr algn="l"/>
            <a:r>
              <a:rPr lang="en-GB" sz="1500" b="1" u="sng" kern="100" dirty="0">
                <a:effectLst/>
                <a:latin typeface="Comic Sans MS" panose="030F0702030302020204" pitchFamily="66" charset="0"/>
                <a:ea typeface="Aptos" panose="020B0004020202020204" pitchFamily="34" charset="0"/>
                <a:cs typeface="Times New Roman" panose="02020603050405020304" pitchFamily="18" charset="0"/>
              </a:rPr>
              <a:t>All:</a:t>
            </a:r>
            <a:r>
              <a:rPr lang="en-GB" sz="1500" b="1" kern="100" dirty="0">
                <a:effectLst/>
                <a:latin typeface="Comic Sans MS" panose="030F0702030302020204" pitchFamily="66" charset="0"/>
                <a:ea typeface="Aptos" panose="020B0004020202020204" pitchFamily="34" charset="0"/>
                <a:cs typeface="Times New Roman" panose="02020603050405020304" pitchFamily="18" charset="0"/>
              </a:rPr>
              <a:t> Praise to you Lord Jesus Christ.</a:t>
            </a:r>
            <a:endParaRPr lang="en-GB" sz="15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FC4553AA-9F28-53C2-9DE9-4F154CDC3F97}"/>
              </a:ext>
            </a:extLst>
          </p:cNvPr>
          <p:cNvPicPr>
            <a:picLocks noChangeAspect="1"/>
          </p:cNvPicPr>
          <p:nvPr/>
        </p:nvPicPr>
        <p:blipFill>
          <a:blip r:embed="rId2"/>
          <a:stretch>
            <a:fillRect/>
          </a:stretch>
        </p:blipFill>
        <p:spPr>
          <a:xfrm>
            <a:off x="4965289" y="4076700"/>
            <a:ext cx="5791201" cy="2660241"/>
          </a:xfrm>
          <a:prstGeom prst="rect">
            <a:avLst/>
          </a:prstGeom>
        </p:spPr>
      </p:pic>
    </p:spTree>
    <p:extLst>
      <p:ext uri="{BB962C8B-B14F-4D97-AF65-F5344CB8AC3E}">
        <p14:creationId xmlns:p14="http://schemas.microsoft.com/office/powerpoint/2010/main" val="42176556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err="1">
                <a:solidFill>
                  <a:srgbClr val="00B050"/>
                </a:solidFill>
                <a:latin typeface="Comic Sans MS" panose="030F0702030302020204" pitchFamily="66" charset="0"/>
              </a:rPr>
              <a:t>Minie</a:t>
            </a:r>
            <a:r>
              <a:rPr lang="en-GB" sz="2800" b="1" u="sng" dirty="0">
                <a:solidFill>
                  <a:srgbClr val="00B050"/>
                </a:solidFill>
                <a:latin typeface="Comic Sans MS" panose="030F0702030302020204" pitchFamily="66" charset="0"/>
              </a:rPr>
              <a:t>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421626"/>
          </a:xfrm>
        </p:spPr>
        <p:txBody>
          <a:bodyPr/>
          <a:lstStyle/>
          <a:p>
            <a:pPr algn="ctr"/>
            <a:r>
              <a:rPr lang="en-GB" sz="2400" b="1" u="sng" kern="100" dirty="0">
                <a:solidFill>
                  <a:srgbClr val="0070C0"/>
                </a:solidFill>
                <a:effectLst/>
                <a:latin typeface="Comic Sans MS" panose="030F0702030302020204" pitchFamily="66" charset="0"/>
                <a:ea typeface="Aptos" panose="020B0004020202020204" pitchFamily="34" charset="0"/>
                <a:cs typeface="Times New Roman" panose="02020603050405020304" pitchFamily="18" charset="0"/>
              </a:rPr>
              <a:t>Reflection on the Word of God:</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0C57E0B3-8363-6FBE-24C3-9CC1AFA4E80F}"/>
              </a:ext>
            </a:extLst>
          </p:cNvPr>
          <p:cNvPicPr>
            <a:picLocks noChangeAspect="1"/>
          </p:cNvPicPr>
          <p:nvPr/>
        </p:nvPicPr>
        <p:blipFill>
          <a:blip r:embed="rId2"/>
          <a:stretch>
            <a:fillRect/>
          </a:stretch>
        </p:blipFill>
        <p:spPr>
          <a:xfrm>
            <a:off x="4415913" y="3138948"/>
            <a:ext cx="3360174" cy="3360174"/>
          </a:xfrm>
          <a:prstGeom prst="rect">
            <a:avLst/>
          </a:prstGeom>
        </p:spPr>
      </p:pic>
    </p:spTree>
    <p:extLst>
      <p:ext uri="{BB962C8B-B14F-4D97-AF65-F5344CB8AC3E}">
        <p14:creationId xmlns:p14="http://schemas.microsoft.com/office/powerpoint/2010/main" val="33767006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err="1">
                <a:solidFill>
                  <a:srgbClr val="00B050"/>
                </a:solidFill>
                <a:latin typeface="Comic Sans MS" panose="030F0702030302020204" pitchFamily="66" charset="0"/>
              </a:rPr>
              <a:t>Minie</a:t>
            </a:r>
            <a:r>
              <a:rPr lang="en-GB" sz="2800" b="1" u="sng" dirty="0">
                <a:solidFill>
                  <a:srgbClr val="00B050"/>
                </a:solidFill>
                <a:latin typeface="Comic Sans MS" panose="030F0702030302020204" pitchFamily="66" charset="0"/>
              </a:rPr>
              <a:t> Vinnies</a:t>
            </a:r>
            <a:br>
              <a:rPr lang="en-GB" sz="2800" b="1" u="sng" dirty="0">
                <a:latin typeface="Comic Sans MS" panose="030F0702030302020204" pitchFamily="66" charset="0"/>
              </a:rPr>
            </a:br>
            <a:r>
              <a:rPr lang="en-GB" sz="2800" b="1" u="sng" dirty="0">
                <a:latin typeface="Comic Sans MS" panose="030F0702030302020204" pitchFamily="66" charset="0"/>
              </a:rPr>
              <a:t>Mrs Houston</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4021394"/>
          </a:xfrm>
        </p:spPr>
        <p:txBody>
          <a:bodyPr/>
          <a:lstStyle/>
          <a:p>
            <a:pPr algn="ctr"/>
            <a:r>
              <a:rPr lang="en-GB" sz="1800" b="1" u="sng" kern="100" dirty="0">
                <a:solidFill>
                  <a:srgbClr val="0070C0"/>
                </a:solidFill>
                <a:effectLst/>
                <a:latin typeface="Comic Sans MS" panose="030F0702030302020204" pitchFamily="66" charset="0"/>
                <a:ea typeface="Aptos" panose="020B0004020202020204" pitchFamily="34" charset="0"/>
                <a:cs typeface="Times New Roman" panose="02020603050405020304" pitchFamily="18" charset="0"/>
              </a:rPr>
              <a:t>Response to the Word of God</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gn="ctr"/>
            <a:r>
              <a:rPr lang="en-GB" sz="1800" b="1" u="sng" kern="100" dirty="0">
                <a:solidFill>
                  <a:srgbClr val="0070C0"/>
                </a:solidFill>
                <a:effectLst/>
                <a:latin typeface="Comic Sans MS" panose="030F0702030302020204" pitchFamily="66" charset="0"/>
                <a:ea typeface="Aptos" panose="020B0004020202020204" pitchFamily="34" charset="0"/>
                <a:cs typeface="Times New Roman" panose="02020603050405020304" pitchFamily="18" charset="0"/>
              </a:rPr>
              <a:t>PRAYER OF THE FAITHFUL</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800"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Aydan and Alanna</a:t>
            </a:r>
            <a:r>
              <a:rPr lang="en-GB" sz="18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The response is: </a:t>
            </a:r>
            <a:r>
              <a:rPr lang="en-GB" sz="18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Arglwydd</a:t>
            </a:r>
            <a:r>
              <a:rPr lang="en-GB" sz="18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y </a:t>
            </a:r>
            <a:r>
              <a:rPr lang="en-GB" sz="18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cynhaeaf</a:t>
            </a:r>
            <a:r>
              <a:rPr lang="en-GB" sz="18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18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diolchwn</a:t>
            </a:r>
            <a:r>
              <a:rPr lang="en-GB" sz="18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18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i</a:t>
            </a:r>
            <a:r>
              <a:rPr lang="en-GB" sz="18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chi. (Lord of the harvest, we thank you.)</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8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ALL:</a:t>
            </a:r>
            <a:r>
              <a:rPr lang="en-GB" sz="18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18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Arglwydd</a:t>
            </a:r>
            <a:r>
              <a:rPr lang="en-GB" sz="18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y </a:t>
            </a:r>
            <a:r>
              <a:rPr lang="en-GB" sz="18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cynhaeaf</a:t>
            </a:r>
            <a:r>
              <a:rPr lang="en-GB" sz="18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18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diolchwn</a:t>
            </a:r>
            <a:r>
              <a:rPr lang="en-GB" sz="18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18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i</a:t>
            </a:r>
            <a:r>
              <a:rPr lang="en-GB" sz="18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chi. (Lord of the harvest, we thank you.)</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EB512460-A49A-B04F-406C-BC9E03292683}"/>
              </a:ext>
            </a:extLst>
          </p:cNvPr>
          <p:cNvPicPr>
            <a:picLocks noChangeAspect="1"/>
          </p:cNvPicPr>
          <p:nvPr/>
        </p:nvPicPr>
        <p:blipFill>
          <a:blip r:embed="rId2"/>
          <a:stretch>
            <a:fillRect/>
          </a:stretch>
        </p:blipFill>
        <p:spPr>
          <a:xfrm>
            <a:off x="5295051" y="4588550"/>
            <a:ext cx="1660891" cy="2146547"/>
          </a:xfrm>
          <a:prstGeom prst="rect">
            <a:avLst/>
          </a:prstGeom>
        </p:spPr>
      </p:pic>
    </p:spTree>
    <p:extLst>
      <p:ext uri="{BB962C8B-B14F-4D97-AF65-F5344CB8AC3E}">
        <p14:creationId xmlns:p14="http://schemas.microsoft.com/office/powerpoint/2010/main" val="16744697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err="1">
                <a:solidFill>
                  <a:srgbClr val="00B050"/>
                </a:solidFill>
                <a:latin typeface="Comic Sans MS" panose="030F0702030302020204" pitchFamily="66" charset="0"/>
              </a:rPr>
              <a:t>Minie</a:t>
            </a:r>
            <a:r>
              <a:rPr lang="en-GB" sz="2800" b="1" u="sng" dirty="0">
                <a:solidFill>
                  <a:srgbClr val="00B050"/>
                </a:solidFill>
                <a:latin typeface="Comic Sans MS" panose="030F0702030302020204" pitchFamily="66" charset="0"/>
              </a:rPr>
              <a:t>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4021394"/>
          </a:xfrm>
        </p:spPr>
        <p:txBody>
          <a:bodyPr>
            <a:normAutofit fontScale="85000" lnSpcReduction="10000"/>
          </a:bodyPr>
          <a:lstStyle/>
          <a:p>
            <a:pPr algn="ctr"/>
            <a:r>
              <a:rPr lang="en-GB" sz="1800" b="1" u="sng" kern="100" dirty="0">
                <a:solidFill>
                  <a:srgbClr val="0070C0"/>
                </a:solidFill>
                <a:effectLst/>
                <a:latin typeface="Comic Sans MS" panose="030F0702030302020204" pitchFamily="66" charset="0"/>
                <a:ea typeface="Aptos" panose="020B0004020202020204" pitchFamily="34" charset="0"/>
                <a:cs typeface="Times New Roman" panose="02020603050405020304" pitchFamily="18" charset="0"/>
              </a:rPr>
              <a:t>Response to the Word of God</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gn="ctr"/>
            <a:r>
              <a:rPr lang="en-GB" sz="1800" b="1" u="sng" kern="100" dirty="0">
                <a:solidFill>
                  <a:srgbClr val="0070C0"/>
                </a:solidFill>
                <a:effectLst/>
                <a:latin typeface="Comic Sans MS" panose="030F0702030302020204" pitchFamily="66" charset="0"/>
                <a:ea typeface="Aptos" panose="020B0004020202020204" pitchFamily="34" charset="0"/>
                <a:cs typeface="Times New Roman" panose="02020603050405020304" pitchFamily="18" charset="0"/>
              </a:rPr>
              <a:t>PRAYER OF THE FAITHFUL</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Jimmy</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God, giver of fruitfulness, you bless the earth and provide for all our needs, hear our prayer. RESPONSE</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All</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Arglwydd</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y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cynhaeaf</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diolchwn</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i</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chi. (Lord of the harvest, we thank you.)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Joanna</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That we may receive the gifts of the earth with thankfulness. R</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All</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Arglwydd</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y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cynhaeaf</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diolchwn</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i</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chi. (Lord of the harvest, we thank you.)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Harlow</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That the earth’s produce will be generously shared. R</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All</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Arglwydd</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y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cynhaeaf</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diolchwn</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i</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chi. (Lord of the harvest, we thank you.)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EB512460-A49A-B04F-406C-BC9E03292683}"/>
              </a:ext>
            </a:extLst>
          </p:cNvPr>
          <p:cNvPicPr>
            <a:picLocks noChangeAspect="1"/>
          </p:cNvPicPr>
          <p:nvPr/>
        </p:nvPicPr>
        <p:blipFill>
          <a:blip r:embed="rId2"/>
          <a:stretch>
            <a:fillRect/>
          </a:stretch>
        </p:blipFill>
        <p:spPr>
          <a:xfrm>
            <a:off x="10191516" y="122903"/>
            <a:ext cx="1660891" cy="2146547"/>
          </a:xfrm>
          <a:prstGeom prst="rect">
            <a:avLst/>
          </a:prstGeom>
        </p:spPr>
      </p:pic>
    </p:spTree>
    <p:extLst>
      <p:ext uri="{BB962C8B-B14F-4D97-AF65-F5344CB8AC3E}">
        <p14:creationId xmlns:p14="http://schemas.microsoft.com/office/powerpoint/2010/main" val="20199605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err="1">
                <a:solidFill>
                  <a:srgbClr val="00B050"/>
                </a:solidFill>
                <a:latin typeface="Comic Sans MS" panose="030F0702030302020204" pitchFamily="66" charset="0"/>
              </a:rPr>
              <a:t>Minie</a:t>
            </a:r>
            <a:r>
              <a:rPr lang="en-GB" sz="2800" b="1" u="sng" dirty="0">
                <a:solidFill>
                  <a:srgbClr val="00B050"/>
                </a:solidFill>
                <a:latin typeface="Comic Sans MS" panose="030F0702030302020204" pitchFamily="66" charset="0"/>
              </a:rPr>
              <a:t>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4021394"/>
          </a:xfrm>
        </p:spPr>
        <p:txBody>
          <a:bodyPr>
            <a:normAutofit lnSpcReduction="10000"/>
          </a:bodyPr>
          <a:lstStyle/>
          <a:p>
            <a:pPr algn="ctr"/>
            <a:r>
              <a:rPr lang="en-GB" sz="1800" b="1" u="sng" kern="100" dirty="0">
                <a:solidFill>
                  <a:srgbClr val="0070C0"/>
                </a:solidFill>
                <a:effectLst/>
                <a:latin typeface="Comic Sans MS" panose="030F0702030302020204" pitchFamily="66" charset="0"/>
                <a:ea typeface="Aptos" panose="020B0004020202020204" pitchFamily="34" charset="0"/>
                <a:cs typeface="Times New Roman" panose="02020603050405020304" pitchFamily="18" charset="0"/>
              </a:rPr>
              <a:t>Response to the Word of God</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gn="ctr"/>
            <a:r>
              <a:rPr lang="en-GB" sz="1800" b="1" u="sng" kern="100" dirty="0">
                <a:solidFill>
                  <a:srgbClr val="0070C0"/>
                </a:solidFill>
                <a:effectLst/>
                <a:latin typeface="Comic Sans MS" panose="030F0702030302020204" pitchFamily="66" charset="0"/>
                <a:ea typeface="Aptos" panose="020B0004020202020204" pitchFamily="34" charset="0"/>
                <a:cs typeface="Times New Roman" panose="02020603050405020304" pitchFamily="18" charset="0"/>
              </a:rPr>
              <a:t>PRAYER OF THE FAITHFUL</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Dania</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That all people will respect the earth. R</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All</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Arglwydd</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y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cynhaeaf</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diolchwn</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i</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chi. (Lord of the harvest, we thank you.)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Ffion</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That we may be generous in helping the hungry and poor. R</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All</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Arglwydd</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y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cynhaeaf</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diolchwn</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i</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chi. (Lord of the harvest, we thank you.)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EB512460-A49A-B04F-406C-BC9E03292683}"/>
              </a:ext>
            </a:extLst>
          </p:cNvPr>
          <p:cNvPicPr>
            <a:picLocks noChangeAspect="1"/>
          </p:cNvPicPr>
          <p:nvPr/>
        </p:nvPicPr>
        <p:blipFill>
          <a:blip r:embed="rId2"/>
          <a:stretch>
            <a:fillRect/>
          </a:stretch>
        </p:blipFill>
        <p:spPr>
          <a:xfrm>
            <a:off x="10299671" y="0"/>
            <a:ext cx="1660891" cy="2146547"/>
          </a:xfrm>
          <a:prstGeom prst="rect">
            <a:avLst/>
          </a:prstGeom>
        </p:spPr>
      </p:pic>
    </p:spTree>
    <p:extLst>
      <p:ext uri="{BB962C8B-B14F-4D97-AF65-F5344CB8AC3E}">
        <p14:creationId xmlns:p14="http://schemas.microsoft.com/office/powerpoint/2010/main" val="14411428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err="1">
                <a:solidFill>
                  <a:srgbClr val="00B050"/>
                </a:solidFill>
                <a:latin typeface="Comic Sans MS" panose="030F0702030302020204" pitchFamily="66" charset="0"/>
              </a:rPr>
              <a:t>Minie</a:t>
            </a:r>
            <a:r>
              <a:rPr lang="en-GB" sz="2800" b="1" u="sng" dirty="0">
                <a:solidFill>
                  <a:srgbClr val="00B050"/>
                </a:solidFill>
                <a:latin typeface="Comic Sans MS" panose="030F0702030302020204" pitchFamily="66" charset="0"/>
              </a:rPr>
              <a:t>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4021394"/>
          </a:xfrm>
        </p:spPr>
        <p:txBody>
          <a:bodyPr/>
          <a:lstStyle/>
          <a:p>
            <a:pPr algn="ctr"/>
            <a:r>
              <a:rPr lang="en-GB" sz="1800" b="1" u="sng" kern="100" dirty="0">
                <a:solidFill>
                  <a:srgbClr val="0070C0"/>
                </a:solidFill>
                <a:effectLst/>
                <a:latin typeface="Comic Sans MS" panose="030F0702030302020204" pitchFamily="66" charset="0"/>
                <a:ea typeface="Aptos" panose="020B0004020202020204" pitchFamily="34" charset="0"/>
                <a:cs typeface="Times New Roman" panose="02020603050405020304" pitchFamily="18" charset="0"/>
              </a:rPr>
              <a:t>Response to the Word of God</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gn="ctr"/>
            <a:r>
              <a:rPr lang="en-GB" sz="1800" b="1" u="sng" kern="100" dirty="0">
                <a:solidFill>
                  <a:srgbClr val="0070C0"/>
                </a:solidFill>
                <a:effectLst/>
                <a:latin typeface="Comic Sans MS" panose="030F0702030302020204" pitchFamily="66" charset="0"/>
                <a:ea typeface="Aptos" panose="020B0004020202020204" pitchFamily="34" charset="0"/>
                <a:cs typeface="Times New Roman" panose="02020603050405020304" pitchFamily="18" charset="0"/>
              </a:rPr>
              <a:t>PRAYER OF THE FAITHFUL</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All</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Arglwydd</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y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cynhaeaf</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diolchwn</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i</a:t>
            </a:r>
            <a:r>
              <a:rPr lang="en-GB" sz="24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chi. (Lord of the harvest, we thank you.)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Thomas</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Creator of all that is good, listen favourably to our prayers we make this prayer through Christ our Lord. Amen.</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EB512460-A49A-B04F-406C-BC9E03292683}"/>
              </a:ext>
            </a:extLst>
          </p:cNvPr>
          <p:cNvPicPr>
            <a:picLocks noChangeAspect="1"/>
          </p:cNvPicPr>
          <p:nvPr/>
        </p:nvPicPr>
        <p:blipFill>
          <a:blip r:embed="rId2"/>
          <a:stretch>
            <a:fillRect/>
          </a:stretch>
        </p:blipFill>
        <p:spPr>
          <a:xfrm>
            <a:off x="10206645" y="1186588"/>
            <a:ext cx="1660891" cy="2146547"/>
          </a:xfrm>
          <a:prstGeom prst="rect">
            <a:avLst/>
          </a:prstGeom>
        </p:spPr>
      </p:pic>
    </p:spTree>
    <p:extLst>
      <p:ext uri="{BB962C8B-B14F-4D97-AF65-F5344CB8AC3E}">
        <p14:creationId xmlns:p14="http://schemas.microsoft.com/office/powerpoint/2010/main" val="30931940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err="1">
                <a:solidFill>
                  <a:srgbClr val="00B050"/>
                </a:solidFill>
                <a:latin typeface="Comic Sans MS" panose="030F0702030302020204" pitchFamily="66" charset="0"/>
              </a:rPr>
              <a:t>Minie</a:t>
            </a:r>
            <a:r>
              <a:rPr lang="en-GB" sz="2800" b="1" u="sng" dirty="0">
                <a:solidFill>
                  <a:srgbClr val="00B050"/>
                </a:solidFill>
                <a:latin typeface="Comic Sans MS" panose="030F0702030302020204" pitchFamily="66" charset="0"/>
              </a:rPr>
              <a:t> Vinnies</a:t>
            </a:r>
            <a:br>
              <a:rPr lang="en-GB" sz="2800" b="1" u="sng" dirty="0">
                <a:latin typeface="Comic Sans MS" panose="030F0702030302020204" pitchFamily="66" charset="0"/>
              </a:rPr>
            </a:br>
            <a:r>
              <a:rPr lang="en-GB" sz="2800" b="1" u="sng" dirty="0">
                <a:latin typeface="Comic Sans MS" panose="030F0702030302020204" pitchFamily="66" charset="0"/>
              </a:rPr>
              <a:t>Mrs Houston</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421626"/>
          </a:xfrm>
        </p:spPr>
        <p:txBody>
          <a:bodyPr/>
          <a:lstStyle/>
          <a:p>
            <a:pPr algn="ctr"/>
            <a:r>
              <a:rPr lang="en-GB" sz="2400" b="1" u="sng" kern="100" dirty="0">
                <a:solidFill>
                  <a:srgbClr val="0070C0"/>
                </a:solidFill>
                <a:effectLst/>
                <a:latin typeface="Comic Sans MS" panose="030F0702030302020204" pitchFamily="66" charset="0"/>
                <a:ea typeface="Aptos" panose="020B0004020202020204" pitchFamily="34" charset="0"/>
                <a:cs typeface="Times New Roman" panose="02020603050405020304" pitchFamily="18" charset="0"/>
              </a:rPr>
              <a:t>Go Forth / Mission</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a:t>
            </a:r>
            <a:r>
              <a:rPr lang="en-GB"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Fraser</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As we get ready to perform our class presentations for the harvest festival, let us turn as a faith community and say the prayer god our saviour and Provider gave us.</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gn="ctr"/>
            <a:r>
              <a:rPr lang="en-GB" sz="2400" b="1" u="sng" kern="100" dirty="0">
                <a:solidFill>
                  <a:srgbClr val="0070C0"/>
                </a:solidFill>
                <a:effectLst/>
                <a:latin typeface="Comic Sans MS" panose="030F0702030302020204" pitchFamily="66" charset="0"/>
                <a:ea typeface="Aptos" panose="020B0004020202020204" pitchFamily="34" charset="0"/>
                <a:cs typeface="Times New Roman" panose="02020603050405020304" pitchFamily="18" charset="0"/>
              </a:rPr>
              <a:t>OUR FATHER</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82AF195E-15EA-36DE-7530-C147CFB56815}"/>
              </a:ext>
            </a:extLst>
          </p:cNvPr>
          <p:cNvPicPr>
            <a:picLocks noChangeAspect="1"/>
          </p:cNvPicPr>
          <p:nvPr/>
        </p:nvPicPr>
        <p:blipFill>
          <a:blip r:embed="rId2"/>
          <a:stretch>
            <a:fillRect/>
          </a:stretch>
        </p:blipFill>
        <p:spPr>
          <a:xfrm>
            <a:off x="9281650" y="4092267"/>
            <a:ext cx="1805141" cy="2406855"/>
          </a:xfrm>
          <a:prstGeom prst="rect">
            <a:avLst/>
          </a:prstGeom>
        </p:spPr>
      </p:pic>
    </p:spTree>
    <p:extLst>
      <p:ext uri="{BB962C8B-B14F-4D97-AF65-F5344CB8AC3E}">
        <p14:creationId xmlns:p14="http://schemas.microsoft.com/office/powerpoint/2010/main" val="25461801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err="1">
                <a:solidFill>
                  <a:srgbClr val="00B050"/>
                </a:solidFill>
                <a:latin typeface="Comic Sans MS" panose="030F0702030302020204" pitchFamily="66" charset="0"/>
              </a:rPr>
              <a:t>Minie</a:t>
            </a:r>
            <a:r>
              <a:rPr lang="en-GB" sz="2800" b="1" u="sng" dirty="0">
                <a:solidFill>
                  <a:srgbClr val="00B050"/>
                </a:solidFill>
                <a:latin typeface="Comic Sans MS" panose="030F0702030302020204" pitchFamily="66" charset="0"/>
              </a:rPr>
              <a:t> Vinnies</a:t>
            </a:r>
            <a:br>
              <a:rPr lang="en-GB" sz="2800" b="1" u="sng" dirty="0">
                <a:latin typeface="Comic Sans MS" panose="030F0702030302020204" pitchFamily="66" charset="0"/>
              </a:rPr>
            </a:br>
            <a:r>
              <a:rPr lang="en-GB" sz="2800" b="1" u="sng" dirty="0">
                <a:latin typeface="Comic Sans MS" panose="030F0702030302020204" pitchFamily="66" charset="0"/>
              </a:rPr>
              <a:t>Mrs Houston</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421626"/>
          </a:xfrm>
        </p:spPr>
        <p:txBody>
          <a:bodyPr>
            <a:normAutofit/>
          </a:bodyPr>
          <a:lstStyle/>
          <a:p>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a:t>
            </a:r>
            <a:r>
              <a:rPr lang="en-GB" sz="2400" b="1" u="sng" kern="100" dirty="0">
                <a:solidFill>
                  <a:srgbClr val="0070C0"/>
                </a:solidFill>
                <a:effectLst/>
                <a:latin typeface="Comic Sans MS" panose="030F0702030302020204" pitchFamily="66" charset="0"/>
                <a:ea typeface="Aptos" panose="020B0004020202020204" pitchFamily="34" charset="0"/>
                <a:cs typeface="Times New Roman" panose="02020603050405020304" pitchFamily="18" charset="0"/>
              </a:rPr>
              <a:t>Go Forth and Rejoice</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gn="l"/>
            <a:r>
              <a:rPr lang="en-GB" b="1" u="sng" kern="100" dirty="0">
                <a:solidFill>
                  <a:srgbClr val="FF0000"/>
                </a:solidFill>
                <a:latin typeface="Comic Sans MS" panose="030F0702030302020204" pitchFamily="66" charset="0"/>
                <a:ea typeface="Aptos" panose="020B0004020202020204" pitchFamily="34" charset="0"/>
                <a:cs typeface="Times New Roman" panose="02020603050405020304" pitchFamily="18" charset="0"/>
              </a:rPr>
              <a:t>Joshua and Frankie</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Lord, we thank you all of creation, for food and vegetables, for trees and flowers, for fish and animals. Above all we thank you for the gift of people. May we always remember that what we have, comes from you. May we have generous hearts that share and respectful hearts that care for all you have entrusted to us. We make our prayer through Christ our Lord.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gn="l"/>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Amen.</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F968B18D-3889-EDE1-9AF9-BDEF8F05289C}"/>
              </a:ext>
            </a:extLst>
          </p:cNvPr>
          <p:cNvPicPr>
            <a:picLocks noChangeAspect="1"/>
          </p:cNvPicPr>
          <p:nvPr/>
        </p:nvPicPr>
        <p:blipFill>
          <a:blip r:embed="rId2"/>
          <a:stretch>
            <a:fillRect/>
          </a:stretch>
        </p:blipFill>
        <p:spPr>
          <a:xfrm>
            <a:off x="7580671" y="5411673"/>
            <a:ext cx="3594612" cy="1304374"/>
          </a:xfrm>
          <a:prstGeom prst="rect">
            <a:avLst/>
          </a:prstGeom>
        </p:spPr>
      </p:pic>
    </p:spTree>
    <p:extLst>
      <p:ext uri="{BB962C8B-B14F-4D97-AF65-F5344CB8AC3E}">
        <p14:creationId xmlns:p14="http://schemas.microsoft.com/office/powerpoint/2010/main" val="10789808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23</a:t>
            </a:r>
            <a:r>
              <a:rPr lang="en-GB" sz="2800" b="1" u="sng" baseline="30000" dirty="0">
                <a:solidFill>
                  <a:srgbClr val="FF0000"/>
                </a:solidFill>
                <a:latin typeface="Comic Sans MS" panose="030F0702030302020204" pitchFamily="66" charset="0"/>
              </a:rPr>
              <a:t>rd</a:t>
            </a:r>
            <a:r>
              <a:rPr lang="en-GB" sz="2800" b="1" u="sng" dirty="0">
                <a:solidFill>
                  <a:srgbClr val="FF0000"/>
                </a:solidFill>
                <a:latin typeface="Comic Sans MS" panose="030F0702030302020204" pitchFamily="66" charset="0"/>
              </a:rPr>
              <a:t>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a:solidFill>
                  <a:srgbClr val="00B050"/>
                </a:solidFill>
                <a:latin typeface="Comic Sans MS" panose="030F0702030302020204" pitchFamily="66" charset="0"/>
              </a:rPr>
              <a:t>Minnie Vinnies</a:t>
            </a:r>
            <a:br>
              <a:rPr lang="en-GB" sz="2800" b="1" u="sng" dirty="0">
                <a:latin typeface="Comic Sans MS" panose="030F0702030302020204" pitchFamily="66" charset="0"/>
              </a:rPr>
            </a:br>
            <a:r>
              <a:rPr lang="en-GB" sz="2800" b="1" u="sng" dirty="0">
                <a:latin typeface="Comic Sans MS" panose="030F0702030302020204" pitchFamily="66" charset="0"/>
              </a:rPr>
              <a:t>Mrs Houston</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972232"/>
          </a:xfrm>
        </p:spPr>
        <p:txBody>
          <a:bodyPr>
            <a:normAutofit fontScale="25000" lnSpcReduction="20000"/>
          </a:bodyPr>
          <a:lstStyle/>
          <a:p>
            <a:r>
              <a:rPr lang="en-GB" dirty="0"/>
              <a:t>Closing Hymn</a:t>
            </a:r>
          </a:p>
          <a:p>
            <a:r>
              <a:rPr lang="en-GB" dirty="0"/>
              <a:t>This is the Day</a:t>
            </a:r>
          </a:p>
          <a:p>
            <a:r>
              <a:rPr lang="en-GB" dirty="0"/>
              <a:t>This is the day, this is the day.</a:t>
            </a:r>
          </a:p>
          <a:p>
            <a:r>
              <a:rPr lang="en-GB" dirty="0"/>
              <a:t>That the Lord has made, that the Lord has made.</a:t>
            </a:r>
          </a:p>
          <a:p>
            <a:r>
              <a:rPr lang="en-GB" dirty="0"/>
              <a:t>We will rejoice, we will rejoice,</a:t>
            </a:r>
          </a:p>
          <a:p>
            <a:r>
              <a:rPr lang="en-GB" dirty="0"/>
              <a:t>And be glad in it, and be glad in it.</a:t>
            </a:r>
          </a:p>
          <a:p>
            <a:r>
              <a:rPr lang="en-GB" dirty="0"/>
              <a:t>This is the day that the Lord has made.</a:t>
            </a:r>
          </a:p>
          <a:p>
            <a:r>
              <a:rPr lang="en-GB" dirty="0"/>
              <a:t>We will rejoice and be glad in it.</a:t>
            </a:r>
          </a:p>
          <a:p>
            <a:r>
              <a:rPr lang="en-GB" dirty="0"/>
              <a:t>This is the day, this is the day</a:t>
            </a:r>
          </a:p>
          <a:p>
            <a:r>
              <a:rPr lang="en-GB" dirty="0"/>
              <a:t>That the Lord has made.</a:t>
            </a:r>
          </a:p>
          <a:p>
            <a:r>
              <a:rPr lang="en-GB" dirty="0"/>
              <a:t>2</a:t>
            </a:r>
          </a:p>
          <a:p>
            <a:r>
              <a:rPr lang="en-GB" dirty="0"/>
              <a:t>We are the sons, we are the sons,</a:t>
            </a:r>
          </a:p>
          <a:p>
            <a:r>
              <a:rPr lang="en-GB" dirty="0"/>
              <a:t>Of the living God, of the living God.</a:t>
            </a:r>
          </a:p>
          <a:p>
            <a:r>
              <a:rPr lang="en-GB" dirty="0"/>
              <a:t>We will rejoice, we will rejoice,</a:t>
            </a:r>
          </a:p>
          <a:p>
            <a:r>
              <a:rPr lang="en-GB" dirty="0"/>
              <a:t>And be glad in Him, and be glad in Him.</a:t>
            </a:r>
          </a:p>
          <a:p>
            <a:r>
              <a:rPr lang="en-GB" dirty="0"/>
              <a:t>We are the sons of the living God.</a:t>
            </a:r>
          </a:p>
          <a:p>
            <a:r>
              <a:rPr lang="en-GB" dirty="0"/>
              <a:t>We will rejoice and be glad in Him.</a:t>
            </a:r>
          </a:p>
          <a:p>
            <a:r>
              <a:rPr lang="en-GB" dirty="0"/>
              <a:t>We are the sons, we are the sons</a:t>
            </a:r>
          </a:p>
          <a:p>
            <a:r>
              <a:rPr lang="en-GB" dirty="0"/>
              <a:t>    Of the living God.</a:t>
            </a:r>
          </a:p>
          <a:p>
            <a:endParaRPr lang="en-GB" dirty="0"/>
          </a:p>
        </p:txBody>
      </p:sp>
    </p:spTree>
    <p:extLst>
      <p:ext uri="{BB962C8B-B14F-4D97-AF65-F5344CB8AC3E}">
        <p14:creationId xmlns:p14="http://schemas.microsoft.com/office/powerpoint/2010/main" val="13115587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34d1763e-5311-43f0-9b86-fb52ce7feb4a" xsi:nil="true"/>
    <lcf76f155ced4ddcb4097134ff3c332f xmlns="a5b91e25-2c95-4d53-a7cf-e5563d0a3e5f">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2B860F0D4647148B27DCA83408E0396" ma:contentTypeVersion="18" ma:contentTypeDescription="Create a new document." ma:contentTypeScope="" ma:versionID="93fd5b5abc5e7e52bb0b2872703e02d8">
  <xsd:schema xmlns:xsd="http://www.w3.org/2001/XMLSchema" xmlns:xs="http://www.w3.org/2001/XMLSchema" xmlns:p="http://schemas.microsoft.com/office/2006/metadata/properties" xmlns:ns2="a5b91e25-2c95-4d53-a7cf-e5563d0a3e5f" xmlns:ns3="34d1763e-5311-43f0-9b86-fb52ce7feb4a" targetNamespace="http://schemas.microsoft.com/office/2006/metadata/properties" ma:root="true" ma:fieldsID="775ceb3ebcd7f8ea5c4d1e8d52cfc192" ns2:_="" ns3:_="">
    <xsd:import namespace="a5b91e25-2c95-4d53-a7cf-e5563d0a3e5f"/>
    <xsd:import namespace="34d1763e-5311-43f0-9b86-fb52ce7feb4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AutoKeyPoints" minOccurs="0"/>
                <xsd:element ref="ns2:MediaServiceKeyPoints" minOccurs="0"/>
                <xsd:element ref="ns2:MediaServiceGenerationTime" minOccurs="0"/>
                <xsd:element ref="ns2:MediaServiceEventHashCode" minOccurs="0"/>
                <xsd:element ref="ns2:MediaServiceLocation" minOccurs="0"/>
                <xsd:element ref="ns2:MediaLengthInSeconds" minOccurs="0"/>
                <xsd:element ref="ns3:SharedWithUsers" minOccurs="0"/>
                <xsd:element ref="ns3:SharedWithDetail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5b91e25-2c95-4d53-a7cf-e5563d0a3e5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LengthInSeconds" ma:index="18"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ade9a039-82c0-43d4-81c7-fe5c2ea5267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4d1763e-5311-43f0-9b86-fb52ce7feb4a"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8f04eba2-1219-44ce-aade-1dace5aeb4a9}" ma:internalName="TaxCatchAll" ma:showField="CatchAllData" ma:web="34d1763e-5311-43f0-9b86-fb52ce7feb4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BADCFEE-2490-4132-9998-88F4F92CFCC3}">
  <ds:schemaRefs>
    <ds:schemaRef ds:uri="34d1763e-5311-43f0-9b86-fb52ce7feb4a"/>
    <ds:schemaRef ds:uri="http://schemas.openxmlformats.org/package/2006/metadata/core-properties"/>
    <ds:schemaRef ds:uri="http://purl.org/dc/elements/1.1/"/>
    <ds:schemaRef ds:uri="http://schemas.microsoft.com/office/2006/metadata/properties"/>
    <ds:schemaRef ds:uri="http://schemas.microsoft.com/office/2006/documentManagement/types"/>
    <ds:schemaRef ds:uri="http://purl.org/dc/dcmitype/"/>
    <ds:schemaRef ds:uri="http://purl.org/dc/terms/"/>
    <ds:schemaRef ds:uri="http://schemas.microsoft.com/office/infopath/2007/PartnerControls"/>
    <ds:schemaRef ds:uri="a5b91e25-2c95-4d53-a7cf-e5563d0a3e5f"/>
    <ds:schemaRef ds:uri="http://www.w3.org/XML/1998/namespace"/>
  </ds:schemaRefs>
</ds:datastoreItem>
</file>

<file path=customXml/itemProps2.xml><?xml version="1.0" encoding="utf-8"?>
<ds:datastoreItem xmlns:ds="http://schemas.openxmlformats.org/officeDocument/2006/customXml" ds:itemID="{A977B4DC-909A-4F86-84F0-659DCD3B7B17}">
  <ds:schemaRefs>
    <ds:schemaRef ds:uri="http://schemas.microsoft.com/sharepoint/v3/contenttype/forms"/>
  </ds:schemaRefs>
</ds:datastoreItem>
</file>

<file path=customXml/itemProps3.xml><?xml version="1.0" encoding="utf-8"?>
<ds:datastoreItem xmlns:ds="http://schemas.openxmlformats.org/officeDocument/2006/customXml" ds:itemID="{CBA36004-E027-4B8C-BE10-CFFBEC46FDB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5b91e25-2c95-4d53-a7cf-e5563d0a3e5f"/>
    <ds:schemaRef ds:uri="34d1763e-5311-43f0-9b86-fb52ce7feb4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68</TotalTime>
  <Words>1522</Words>
  <Application>Microsoft Office PowerPoint</Application>
  <PresentationFormat>Widescreen</PresentationFormat>
  <Paragraphs>98</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Aptos</vt:lpstr>
      <vt:lpstr>Aptos Display</vt:lpstr>
      <vt:lpstr>Arial</vt:lpstr>
      <vt:lpstr>Comic Sans MS</vt:lpstr>
      <vt:lpstr>Office Theme</vt:lpstr>
      <vt:lpstr>Harvest Festival Prayer Service 23rd October 2024 Dosbarth Gwynno Sant Minie Vinnies Athrawes: Mrs Houston</vt:lpstr>
      <vt:lpstr>Harvest Festival Prayer Service October 2024 Dosbarth Gwynno Sant Minie Vinnies Mrs Houston</vt:lpstr>
      <vt:lpstr>Harvest Festival Prayer Service October 2024 Dosbarth Gwynno Sant Minie Vinnies Mrs Houston </vt:lpstr>
      <vt:lpstr>Harvest Festival Prayer Service October 2024 Dosbarth Gwynno Sant Minie Vinnies Mrs Houston </vt:lpstr>
      <vt:lpstr>Harvest Festival Prayer Service October 2024 Dosbarth Gwynno Sant Minie Vinnies Mrs Houston</vt:lpstr>
      <vt:lpstr>Harvest Festival Prayer Service October 2024 Dosbarth Gwynno Sant Minie Vinnies Mrs Houston </vt:lpstr>
      <vt:lpstr>Harvest Festival Prayer Service October 2024 Dosbarth Gwynno Sant Minie Vinnies Mrs Houston </vt:lpstr>
      <vt:lpstr>Harvest Festival Prayer Service October 2024 Dosbarth Gwynno Sant Minie Vinnies Mrs Houston </vt:lpstr>
      <vt:lpstr>Harvest Festival Prayer Service October 2024 Dosbarth Gwynno Sant Minie Vinnies Mrs Houston </vt:lpstr>
      <vt:lpstr>Harvest Festival Prayer Service October 2024 Dosbarth Gwynno Sant Minie Vinnies Mrs Houston </vt:lpstr>
      <vt:lpstr>Harvest Festival Prayer Service October 2024 Dosbarth Gwynno Sant Minie Vinnies Mrs Houston</vt:lpstr>
      <vt:lpstr>Harvest Festival Prayer Service October 2024 Dosbarth Gwynno Sant Minie Vinnies Mrs Houston </vt:lpstr>
      <vt:lpstr>Harvest Festival Prayer Service October 2024 Dosbarth Gwynno Sant Minie Vinnies Mrs Houston </vt:lpstr>
      <vt:lpstr>Harvest Festival Prayer Service October 2024 Dosbarth Gwynno Sant Minie Vinnies Mrs Houston</vt:lpstr>
      <vt:lpstr>Harvest Festival Prayer Service October 2024 Dosbarth Gwynno Sant Minie Vinnies Mrs Houston </vt:lpstr>
      <vt:lpstr>Harvest Festival Prayer Service October 2024 Dosbarth Gwynno Sant Minie Vinnies Mrs Houston </vt:lpstr>
      <vt:lpstr>Harvest Festival Prayer Service October 2024 Dosbarth Gwynno Sant Minie Vinnies Mrs Houston </vt:lpstr>
      <vt:lpstr>Harvest Festival Prayer Service October 2024 Dosbarth Gwynno Sant Minie Vinnies Mrs Houston</vt:lpstr>
      <vt:lpstr>Harvest Festival Prayer Service October 2024 Dosbarth Gwynno Sant Minie Vinnies Mrs Houston</vt:lpstr>
      <vt:lpstr>Harvest Festival Prayer Service 23rd October 2024 Dosbarth Gwynno Sant Minnie Vinnies Mrs Houston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 Houston</dc:creator>
  <cp:lastModifiedBy>D Houston</cp:lastModifiedBy>
  <cp:revision>9</cp:revision>
  <cp:lastPrinted>2024-10-20T18:41:05Z</cp:lastPrinted>
  <dcterms:created xsi:type="dcterms:W3CDTF">2024-09-02T16:34:11Z</dcterms:created>
  <dcterms:modified xsi:type="dcterms:W3CDTF">2024-10-20T18:41:37Z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0x01010042B860F0D4647148B27DCA83408E0396</vt:lpwstr>
  </property>
</Properties>
</file>