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1752" y="-8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2A150A4-A706-437C-9C27-91321EDF86BF}" type="datetimeFigureOut">
              <a:rPr lang="en-GB" smtClean="0"/>
              <a:t>24/12/2022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3254743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A150A4-A706-437C-9C27-91321EDF86BF}" type="datetimeFigureOut">
              <a:rPr lang="en-GB" smtClean="0"/>
              <a:t>24/12/2022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1553254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A150A4-A706-437C-9C27-91321EDF86BF}" type="datetimeFigureOut">
              <a:rPr lang="en-GB" smtClean="0"/>
              <a:t>24/12/2022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2420247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2A150A4-A706-437C-9C27-91321EDF86BF}" type="datetimeFigureOut">
              <a:rPr lang="en-GB" smtClean="0"/>
              <a:t>24/12/2022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3119781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2A150A4-A706-437C-9C27-91321EDF86BF}" type="datetimeFigureOut">
              <a:rPr lang="en-GB" smtClean="0"/>
              <a:t>24/12/2022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3966742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2A150A4-A706-437C-9C27-91321EDF86BF}" type="datetimeFigureOut">
              <a:rPr lang="en-GB" smtClean="0"/>
              <a:t>24/12/2022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2442797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150A4-A706-437C-9C27-91321EDF86BF}" type="datetimeFigureOut">
              <a:rPr lang="en-GB" smtClean="0"/>
              <a:t>24/12/2022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2297854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A150A4-A706-437C-9C27-91321EDF86BF}" type="datetimeFigureOut">
              <a:rPr lang="en-GB" smtClean="0"/>
              <a:t>24/12/2022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458283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A150A4-A706-437C-9C27-91321EDF86BF}" type="datetimeFigureOut">
              <a:rPr lang="en-GB" smtClean="0"/>
              <a:t>24/12/2022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3996861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A150A4-A706-437C-9C27-91321EDF86BF}" type="datetimeFigureOut">
              <a:rPr lang="en-GB" smtClean="0"/>
              <a:t>24/12/2022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2196824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A150A4-A706-437C-9C27-91321EDF86BF}" type="datetimeFigureOut">
              <a:rPr lang="en-GB" smtClean="0"/>
              <a:t>24/12/2022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83A985-73E0-4916-AF24-03B2799F0618}" type="slidenum">
              <a:rPr lang="en-GB" smtClean="0"/>
              <a:t>‹#›</a:t>
            </a:fld>
            <a:endParaRPr lang="en-GB"/>
          </a:p>
        </p:txBody>
      </p:sp>
    </p:spTree>
    <p:extLst>
      <p:ext uri="{BB962C8B-B14F-4D97-AF65-F5344CB8AC3E}">
        <p14:creationId xmlns:p14="http://schemas.microsoft.com/office/powerpoint/2010/main" val="1189776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A150A4-A706-437C-9C27-91321EDF86BF}" type="datetimeFigureOut">
              <a:rPr lang="en-GB" smtClean="0"/>
              <a:t>24/12/2022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83A985-73E0-4916-AF24-03B2799F0618}" type="slidenum">
              <a:rPr lang="en-GB" smtClean="0"/>
              <a:t>‹#›</a:t>
            </a:fld>
            <a:endParaRPr lang="en-GB"/>
          </a:p>
        </p:txBody>
      </p:sp>
    </p:spTree>
    <p:extLst>
      <p:ext uri="{BB962C8B-B14F-4D97-AF65-F5344CB8AC3E}">
        <p14:creationId xmlns:p14="http://schemas.microsoft.com/office/powerpoint/2010/main" val="1484158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BcI4l3arrHI" TargetMode="Externa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compassion.com/Images/Child-Labor-Facts.jpg"/>
          <p:cNvPicPr>
            <a:picLocks noChangeAspect="1" noChangeArrowheads="1"/>
          </p:cNvPicPr>
          <p:nvPr/>
        </p:nvPicPr>
        <p:blipFill rotWithShape="1">
          <a:blip r:embed="rId3">
            <a:extLst>
              <a:ext uri="{28A0092B-C50C-407E-A947-70E740481C1C}">
                <a14:useLocalDpi xmlns:a14="http://schemas.microsoft.com/office/drawing/2010/main" val="0"/>
              </a:ext>
            </a:extLst>
          </a:blip>
          <a:srcRect l="29118" t="10403" r="17123" b="7279"/>
          <a:stretch/>
        </p:blipFill>
        <p:spPr bwMode="auto">
          <a:xfrm>
            <a:off x="1524000" y="3567115"/>
            <a:ext cx="2304256" cy="352839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callmehannah.ca/wp-content/uploads/2013/06/iqbal.jpg"/>
          <p:cNvPicPr>
            <a:picLocks noChangeAspect="1" noChangeArrowheads="1"/>
          </p:cNvPicPr>
          <p:nvPr/>
        </p:nvPicPr>
        <p:blipFill rotWithShape="1">
          <a:blip r:embed="rId4">
            <a:extLst>
              <a:ext uri="{28A0092B-C50C-407E-A947-70E740481C1C}">
                <a14:useLocalDpi xmlns:a14="http://schemas.microsoft.com/office/drawing/2010/main" val="0"/>
              </a:ext>
            </a:extLst>
          </a:blip>
          <a:srcRect l="2498" t="12034" r="20625" b="37661"/>
          <a:stretch/>
        </p:blipFill>
        <p:spPr bwMode="auto">
          <a:xfrm>
            <a:off x="3543733" y="516936"/>
            <a:ext cx="3985642" cy="19442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5"/>
          <a:srcRect t="23567" b="5945"/>
          <a:stretch/>
        </p:blipFill>
        <p:spPr>
          <a:xfrm>
            <a:off x="5951984" y="3201326"/>
            <a:ext cx="4716016" cy="3656675"/>
          </a:xfrm>
          <a:prstGeom prst="rect">
            <a:avLst/>
          </a:prstGeom>
        </p:spPr>
      </p:pic>
      <p:sp>
        <p:nvSpPr>
          <p:cNvPr id="2" name="Title 1"/>
          <p:cNvSpPr>
            <a:spLocks noGrp="1"/>
          </p:cNvSpPr>
          <p:nvPr>
            <p:ph type="ctrTitle"/>
          </p:nvPr>
        </p:nvSpPr>
        <p:spPr>
          <a:xfrm>
            <a:off x="8276588" y="4117395"/>
            <a:ext cx="2723195" cy="1470025"/>
          </a:xfrm>
        </p:spPr>
        <p:txBody>
          <a:bodyPr>
            <a:normAutofit/>
          </a:bodyPr>
          <a:lstStyle/>
          <a:p>
            <a:r>
              <a:rPr lang="en-GB" sz="2400" dirty="0">
                <a:solidFill>
                  <a:srgbClr val="7030A0"/>
                </a:solidFill>
              </a:rPr>
              <a:t>How would you label this graph?</a:t>
            </a:r>
          </a:p>
        </p:txBody>
      </p:sp>
      <p:sp>
        <p:nvSpPr>
          <p:cNvPr id="10" name="Title 1"/>
          <p:cNvSpPr txBox="1">
            <a:spLocks/>
          </p:cNvSpPr>
          <p:nvPr/>
        </p:nvSpPr>
        <p:spPr>
          <a:xfrm>
            <a:off x="1467608" y="2349688"/>
            <a:ext cx="4432791" cy="1470025"/>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rgbClr val="7030A0"/>
                </a:solidFill>
              </a:rPr>
              <a:t>What is todays lesson about?</a:t>
            </a:r>
          </a:p>
        </p:txBody>
      </p:sp>
      <p:sp>
        <p:nvSpPr>
          <p:cNvPr id="11" name="Title 1"/>
          <p:cNvSpPr txBox="1">
            <a:spLocks/>
          </p:cNvSpPr>
          <p:nvPr/>
        </p:nvSpPr>
        <p:spPr>
          <a:xfrm>
            <a:off x="3214151" y="3969703"/>
            <a:ext cx="2938708" cy="2119919"/>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rgbClr val="7030A0"/>
                </a:solidFill>
              </a:rPr>
              <a:t>Write down one question you'd like to answer today based on these pictures</a:t>
            </a:r>
          </a:p>
        </p:txBody>
      </p:sp>
      <p:pic>
        <p:nvPicPr>
          <p:cNvPr id="3" name="Picture 2"/>
          <p:cNvPicPr>
            <a:picLocks noChangeAspect="1"/>
          </p:cNvPicPr>
          <p:nvPr/>
        </p:nvPicPr>
        <p:blipFill>
          <a:blip r:embed="rId6"/>
          <a:stretch>
            <a:fillRect/>
          </a:stretch>
        </p:blipFill>
        <p:spPr>
          <a:xfrm>
            <a:off x="7685658" y="0"/>
            <a:ext cx="4506342" cy="2999048"/>
          </a:xfrm>
          <a:prstGeom prst="rect">
            <a:avLst/>
          </a:prstGeom>
        </p:spPr>
      </p:pic>
      <p:sp>
        <p:nvSpPr>
          <p:cNvPr id="4" name="TextBox 3"/>
          <p:cNvSpPr txBox="1"/>
          <p:nvPr/>
        </p:nvSpPr>
        <p:spPr>
          <a:xfrm>
            <a:off x="-1" y="1427670"/>
            <a:ext cx="3446497" cy="1077218"/>
          </a:xfrm>
          <a:prstGeom prst="rect">
            <a:avLst/>
          </a:prstGeom>
          <a:noFill/>
        </p:spPr>
        <p:txBody>
          <a:bodyPr wrap="square" rtlCol="0">
            <a:spAutoFit/>
          </a:bodyPr>
          <a:lstStyle/>
          <a:p>
            <a:r>
              <a:rPr lang="en-GB" sz="3200" b="1" dirty="0" smtClean="0"/>
              <a:t>Please respond to my marking then:</a:t>
            </a:r>
            <a:endParaRPr lang="en-GB" sz="3200" b="1" dirty="0"/>
          </a:p>
        </p:txBody>
      </p:sp>
    </p:spTree>
    <p:custDataLst>
      <p:tags r:id="rId1"/>
    </p:custDataLst>
    <p:extLst>
      <p:ext uri="{BB962C8B-B14F-4D97-AF65-F5344CB8AC3E}">
        <p14:creationId xmlns:p14="http://schemas.microsoft.com/office/powerpoint/2010/main" val="10721124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99392"/>
            <a:ext cx="3394720" cy="1143000"/>
          </a:xfrm>
        </p:spPr>
        <p:txBody>
          <a:bodyPr/>
          <a:lstStyle/>
          <a:p>
            <a:r>
              <a:rPr lang="en-GB" u="sng" dirty="0" smtClean="0"/>
              <a:t>Child Labour</a:t>
            </a:r>
            <a:endParaRPr lang="en-GB" u="sng" dirty="0"/>
          </a:p>
        </p:txBody>
      </p:sp>
      <p:sp>
        <p:nvSpPr>
          <p:cNvPr id="4" name="Subtitle 2"/>
          <p:cNvSpPr txBox="1">
            <a:spLocks/>
          </p:cNvSpPr>
          <p:nvPr/>
        </p:nvSpPr>
        <p:spPr>
          <a:xfrm>
            <a:off x="6023992" y="1772816"/>
            <a:ext cx="4456584" cy="1753584"/>
          </a:xfrm>
          <a:prstGeom prst="rect">
            <a:avLst/>
          </a:prstGeom>
          <a:solidFill>
            <a:schemeClr val="accent5">
              <a:lumMod val="20000"/>
              <a:lumOff val="80000"/>
            </a:schemeClr>
          </a:solidFill>
          <a:ln>
            <a:solidFill>
              <a:schemeClr val="accent1">
                <a:lumMod val="50000"/>
              </a:schemeClr>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dirty="0"/>
              <a:t>What are the rights of the child?</a:t>
            </a:r>
          </a:p>
          <a:p>
            <a:r>
              <a:rPr lang="en-GB" sz="2400" dirty="0"/>
              <a:t>In shoulder pairs, using the whiteboard, write a list of rights children have</a:t>
            </a:r>
          </a:p>
        </p:txBody>
      </p:sp>
      <p:sp>
        <p:nvSpPr>
          <p:cNvPr id="5" name="Title 1"/>
          <p:cNvSpPr txBox="1">
            <a:spLocks/>
          </p:cNvSpPr>
          <p:nvPr/>
        </p:nvSpPr>
        <p:spPr>
          <a:xfrm>
            <a:off x="6960096" y="-99392"/>
            <a:ext cx="339472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fld id="{E91A9DC0-D96B-4505-A8B7-4716E22BA521}" type="datetime1">
              <a:rPr lang="en-GB" u="sng"/>
              <a:t>24/12/2022</a:t>
            </a:fld>
            <a:endParaRPr lang="en-GB" u="sng" dirty="0"/>
          </a:p>
        </p:txBody>
      </p:sp>
      <p:sp>
        <p:nvSpPr>
          <p:cNvPr id="6" name="Content Placeholder 2"/>
          <p:cNvSpPr txBox="1">
            <a:spLocks/>
          </p:cNvSpPr>
          <p:nvPr/>
        </p:nvSpPr>
        <p:spPr>
          <a:xfrm>
            <a:off x="1524000" y="1772817"/>
            <a:ext cx="4317290" cy="4525963"/>
          </a:xfrm>
          <a:prstGeom prst="rect">
            <a:avLst/>
          </a:prstGeom>
          <a:solidFill>
            <a:schemeClr val="accent1">
              <a:lumMod val="20000"/>
              <a:lumOff val="80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3000" b="1" dirty="0">
                <a:solidFill>
                  <a:srgbClr val="FF0000"/>
                </a:solidFill>
              </a:rPr>
              <a:t>L3: </a:t>
            </a:r>
            <a:r>
              <a:rPr lang="en-GB" sz="3000" dirty="0">
                <a:solidFill>
                  <a:srgbClr val="FF0000"/>
                </a:solidFill>
              </a:rPr>
              <a:t>To explain what child labour is and ways to stop it</a:t>
            </a:r>
          </a:p>
          <a:p>
            <a:pPr marL="0" indent="0">
              <a:buNone/>
            </a:pPr>
            <a:r>
              <a:rPr lang="en-GB" sz="3000" b="1" dirty="0">
                <a:solidFill>
                  <a:srgbClr val="FFC000"/>
                </a:solidFill>
              </a:rPr>
              <a:t>L4 – L5: </a:t>
            </a:r>
            <a:r>
              <a:rPr lang="en-GB" sz="3000" dirty="0">
                <a:solidFill>
                  <a:srgbClr val="FFC000"/>
                </a:solidFill>
              </a:rPr>
              <a:t>To evaluate the impact child labour has on global inequality</a:t>
            </a:r>
          </a:p>
          <a:p>
            <a:pPr marL="0" indent="0">
              <a:buNone/>
            </a:pPr>
            <a:r>
              <a:rPr lang="en-GB" sz="3000" b="1" dirty="0">
                <a:solidFill>
                  <a:schemeClr val="accent3">
                    <a:lumMod val="75000"/>
                  </a:schemeClr>
                </a:solidFill>
              </a:rPr>
              <a:t>L6+: </a:t>
            </a:r>
            <a:r>
              <a:rPr lang="en-GB" sz="3000" dirty="0">
                <a:solidFill>
                  <a:schemeClr val="accent3">
                    <a:lumMod val="75000"/>
                  </a:schemeClr>
                </a:solidFill>
              </a:rPr>
              <a:t>To evaluate deeper issues of child labour considering pros and cons</a:t>
            </a:r>
          </a:p>
        </p:txBody>
      </p:sp>
      <p:sp>
        <p:nvSpPr>
          <p:cNvPr id="7" name="Rectangle 6"/>
          <p:cNvSpPr/>
          <p:nvPr/>
        </p:nvSpPr>
        <p:spPr>
          <a:xfrm rot="20846879">
            <a:off x="6073964" y="2019208"/>
            <a:ext cx="4459134" cy="1200329"/>
          </a:xfrm>
          <a:prstGeom prst="rect">
            <a:avLst/>
          </a:prstGeom>
          <a:solidFill>
            <a:schemeClr val="accent3">
              <a:lumMod val="20000"/>
              <a:lumOff val="80000"/>
            </a:schemeClr>
          </a:solidFill>
          <a:ln>
            <a:solidFill>
              <a:schemeClr val="accent3">
                <a:lumMod val="50000"/>
              </a:schemeClr>
            </a:solidFill>
          </a:ln>
        </p:spPr>
        <p:txBody>
          <a:bodyPr wrap="square">
            <a:spAutoFit/>
          </a:bodyPr>
          <a:lstStyle/>
          <a:p>
            <a:r>
              <a:rPr lang="en-GB" sz="2400" dirty="0"/>
              <a:t>Now… Share you ideas with your face pair – tick anything you both have and add what you don’t have</a:t>
            </a:r>
          </a:p>
        </p:txBody>
      </p:sp>
      <p:sp>
        <p:nvSpPr>
          <p:cNvPr id="8" name="TextBox 7"/>
          <p:cNvSpPr txBox="1"/>
          <p:nvPr/>
        </p:nvSpPr>
        <p:spPr>
          <a:xfrm>
            <a:off x="1515686" y="6396336"/>
            <a:ext cx="9152314" cy="461665"/>
          </a:xfrm>
          <a:prstGeom prst="rect">
            <a:avLst/>
          </a:prstGeom>
          <a:solidFill>
            <a:schemeClr val="accent6">
              <a:lumMod val="40000"/>
              <a:lumOff val="60000"/>
            </a:schemeClr>
          </a:solidFill>
          <a:ln>
            <a:solidFill>
              <a:schemeClr val="accent6">
                <a:lumMod val="50000"/>
              </a:schemeClr>
            </a:solidFill>
          </a:ln>
        </p:spPr>
        <p:txBody>
          <a:bodyPr wrap="none" rtlCol="0">
            <a:spAutoFit/>
          </a:bodyPr>
          <a:lstStyle/>
          <a:p>
            <a:r>
              <a:rPr lang="en-GB" sz="2400" b="1" dirty="0"/>
              <a:t>Homework: </a:t>
            </a:r>
            <a:r>
              <a:rPr lang="en-GB" sz="2400" dirty="0"/>
              <a:t>Create a poster to persuade others to help stop child labour</a:t>
            </a:r>
          </a:p>
        </p:txBody>
      </p:sp>
      <p:sp>
        <p:nvSpPr>
          <p:cNvPr id="9" name="TextBox 8"/>
          <p:cNvSpPr txBox="1"/>
          <p:nvPr/>
        </p:nvSpPr>
        <p:spPr>
          <a:xfrm>
            <a:off x="1775521" y="1196753"/>
            <a:ext cx="3575851" cy="584775"/>
          </a:xfrm>
          <a:prstGeom prst="rect">
            <a:avLst/>
          </a:prstGeom>
          <a:noFill/>
        </p:spPr>
        <p:txBody>
          <a:bodyPr wrap="none" rtlCol="0">
            <a:spAutoFit/>
          </a:bodyPr>
          <a:lstStyle/>
          <a:p>
            <a:r>
              <a:rPr lang="en-GB" sz="3200" dirty="0"/>
              <a:t>What is your target?</a:t>
            </a:r>
          </a:p>
        </p:txBody>
      </p:sp>
      <p:pic>
        <p:nvPicPr>
          <p:cNvPr id="10" name="Picture 9"/>
          <p:cNvPicPr>
            <a:picLocks noChangeAspect="1"/>
          </p:cNvPicPr>
          <p:nvPr/>
        </p:nvPicPr>
        <p:blipFill>
          <a:blip r:embed="rId3"/>
          <a:stretch>
            <a:fillRect/>
          </a:stretch>
        </p:blipFill>
        <p:spPr>
          <a:xfrm>
            <a:off x="6502460" y="3654270"/>
            <a:ext cx="3719751" cy="2609044"/>
          </a:xfrm>
          <a:prstGeom prst="rect">
            <a:avLst/>
          </a:prstGeom>
        </p:spPr>
      </p:pic>
    </p:spTree>
    <p:custDataLst>
      <p:tags r:id="rId1"/>
    </p:custDataLst>
    <p:extLst>
      <p:ext uri="{BB962C8B-B14F-4D97-AF65-F5344CB8AC3E}">
        <p14:creationId xmlns:p14="http://schemas.microsoft.com/office/powerpoint/2010/main" val="402622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96863"/>
            <a:ext cx="9144000" cy="1143000"/>
          </a:xfrm>
          <a:solidFill>
            <a:schemeClr val="accent2">
              <a:lumMod val="20000"/>
              <a:lumOff val="80000"/>
            </a:schemeClr>
          </a:solidFill>
          <a:ln>
            <a:solidFill>
              <a:schemeClr val="accent2">
                <a:lumMod val="75000"/>
              </a:schemeClr>
            </a:solidFill>
          </a:ln>
        </p:spPr>
        <p:txBody>
          <a:bodyPr>
            <a:normAutofit fontScale="90000"/>
          </a:bodyPr>
          <a:lstStyle/>
          <a:p>
            <a:r>
              <a:rPr lang="en-GB" dirty="0" smtClean="0"/>
              <a:t>Now you know what the lesson is about… </a:t>
            </a:r>
            <a:r>
              <a:rPr lang="en-GB" b="1" dirty="0" smtClean="0"/>
              <a:t>how would you label this graph?</a:t>
            </a:r>
            <a:endParaRPr lang="en-GB" b="1" dirty="0"/>
          </a:p>
        </p:txBody>
      </p:sp>
      <p:pic>
        <p:nvPicPr>
          <p:cNvPr id="4" name="Picture 3"/>
          <p:cNvPicPr>
            <a:picLocks noChangeAspect="1"/>
          </p:cNvPicPr>
          <p:nvPr/>
        </p:nvPicPr>
        <p:blipFill rotWithShape="1">
          <a:blip r:embed="rId3"/>
          <a:srcRect t="23567" b="33492"/>
          <a:stretch/>
        </p:blipFill>
        <p:spPr>
          <a:xfrm>
            <a:off x="3143672" y="2544446"/>
            <a:ext cx="4716016" cy="2227652"/>
          </a:xfrm>
          <a:prstGeom prst="rect">
            <a:avLst/>
          </a:prstGeom>
        </p:spPr>
      </p:pic>
      <p:sp>
        <p:nvSpPr>
          <p:cNvPr id="6" name="TextBox 5"/>
          <p:cNvSpPr txBox="1"/>
          <p:nvPr/>
        </p:nvSpPr>
        <p:spPr>
          <a:xfrm>
            <a:off x="3215680" y="1635138"/>
            <a:ext cx="3744416" cy="646331"/>
          </a:xfrm>
          <a:prstGeom prst="rect">
            <a:avLst/>
          </a:prstGeom>
          <a:noFill/>
        </p:spPr>
        <p:txBody>
          <a:bodyPr wrap="square" rtlCol="0">
            <a:spAutoFit/>
          </a:bodyPr>
          <a:lstStyle/>
          <a:p>
            <a:r>
              <a:rPr lang="en-GB" sz="3600" dirty="0"/>
              <a:t>Title:</a:t>
            </a:r>
          </a:p>
        </p:txBody>
      </p:sp>
      <p:sp>
        <p:nvSpPr>
          <p:cNvPr id="7" name="TextBox 6"/>
          <p:cNvSpPr txBox="1"/>
          <p:nvPr/>
        </p:nvSpPr>
        <p:spPr>
          <a:xfrm>
            <a:off x="3791744" y="5958186"/>
            <a:ext cx="3744416" cy="646331"/>
          </a:xfrm>
          <a:prstGeom prst="rect">
            <a:avLst/>
          </a:prstGeom>
          <a:noFill/>
        </p:spPr>
        <p:txBody>
          <a:bodyPr wrap="square" rtlCol="0">
            <a:spAutoFit/>
          </a:bodyPr>
          <a:lstStyle/>
          <a:p>
            <a:r>
              <a:rPr lang="en-GB" sz="3600" dirty="0"/>
              <a:t>X axis:</a:t>
            </a:r>
          </a:p>
        </p:txBody>
      </p:sp>
      <p:sp>
        <p:nvSpPr>
          <p:cNvPr id="8" name="TextBox 7"/>
          <p:cNvSpPr txBox="1"/>
          <p:nvPr/>
        </p:nvSpPr>
        <p:spPr>
          <a:xfrm rot="16200000">
            <a:off x="730534" y="3321859"/>
            <a:ext cx="3744416" cy="646331"/>
          </a:xfrm>
          <a:prstGeom prst="rect">
            <a:avLst/>
          </a:prstGeom>
          <a:noFill/>
        </p:spPr>
        <p:txBody>
          <a:bodyPr wrap="square" rtlCol="0">
            <a:spAutoFit/>
          </a:bodyPr>
          <a:lstStyle/>
          <a:p>
            <a:r>
              <a:rPr lang="en-GB" sz="3600" dirty="0"/>
              <a:t>Y axis:</a:t>
            </a:r>
          </a:p>
        </p:txBody>
      </p:sp>
      <p:pic>
        <p:nvPicPr>
          <p:cNvPr id="10" name="Picture 9"/>
          <p:cNvPicPr>
            <a:picLocks noChangeAspect="1"/>
          </p:cNvPicPr>
          <p:nvPr/>
        </p:nvPicPr>
        <p:blipFill rotWithShape="1">
          <a:blip r:embed="rId3"/>
          <a:srcRect t="74139" b="5945"/>
          <a:stretch/>
        </p:blipFill>
        <p:spPr>
          <a:xfrm>
            <a:off x="3143672" y="4772098"/>
            <a:ext cx="4716016" cy="1033166"/>
          </a:xfrm>
          <a:prstGeom prst="rect">
            <a:avLst/>
          </a:prstGeom>
        </p:spPr>
      </p:pic>
      <p:sp>
        <p:nvSpPr>
          <p:cNvPr id="9" name="TextBox 8"/>
          <p:cNvSpPr txBox="1"/>
          <p:nvPr/>
        </p:nvSpPr>
        <p:spPr>
          <a:xfrm>
            <a:off x="7536160" y="2955643"/>
            <a:ext cx="2987824" cy="2308324"/>
          </a:xfrm>
          <a:prstGeom prst="rect">
            <a:avLst/>
          </a:prstGeom>
          <a:solidFill>
            <a:schemeClr val="accent1">
              <a:lumMod val="20000"/>
              <a:lumOff val="80000"/>
            </a:schemeClr>
          </a:solidFill>
          <a:ln>
            <a:solidFill>
              <a:srgbClr val="0070C0"/>
            </a:solidFill>
          </a:ln>
        </p:spPr>
        <p:txBody>
          <a:bodyPr wrap="square" rtlCol="0">
            <a:spAutoFit/>
          </a:bodyPr>
          <a:lstStyle/>
          <a:p>
            <a:pPr algn="ctr"/>
            <a:r>
              <a:rPr lang="en-GB" sz="3600" dirty="0"/>
              <a:t>What does this graph tell us about child labour?</a:t>
            </a:r>
          </a:p>
        </p:txBody>
      </p:sp>
    </p:spTree>
    <p:custDataLst>
      <p:tags r:id="rId1"/>
    </p:custDataLst>
    <p:extLst>
      <p:ext uri="{BB962C8B-B14F-4D97-AF65-F5344CB8AC3E}">
        <p14:creationId xmlns:p14="http://schemas.microsoft.com/office/powerpoint/2010/main" val="197835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4416" y="10308"/>
            <a:ext cx="8229600" cy="792088"/>
          </a:xfrm>
          <a:solidFill>
            <a:schemeClr val="accent2">
              <a:lumMod val="20000"/>
              <a:lumOff val="80000"/>
            </a:schemeClr>
          </a:solidFill>
          <a:ln>
            <a:solidFill>
              <a:schemeClr val="accent2">
                <a:lumMod val="75000"/>
              </a:schemeClr>
            </a:solidFill>
          </a:ln>
        </p:spPr>
        <p:txBody>
          <a:bodyPr/>
          <a:lstStyle/>
          <a:p>
            <a:r>
              <a:rPr lang="en-GB" dirty="0" smtClean="0"/>
              <a:t>What’s the issue?</a:t>
            </a:r>
            <a:endParaRPr lang="en-GB" dirty="0"/>
          </a:p>
        </p:txBody>
      </p:sp>
      <p:sp>
        <p:nvSpPr>
          <p:cNvPr id="3" name="Content Placeholder 2"/>
          <p:cNvSpPr>
            <a:spLocks noGrp="1"/>
          </p:cNvSpPr>
          <p:nvPr>
            <p:ph idx="1"/>
          </p:nvPr>
        </p:nvSpPr>
        <p:spPr>
          <a:xfrm>
            <a:off x="5650590" y="2461125"/>
            <a:ext cx="2170584" cy="404663"/>
          </a:xfrm>
        </p:spPr>
        <p:txBody>
          <a:bodyPr>
            <a:normAutofit fontScale="92500" lnSpcReduction="20000"/>
          </a:bodyPr>
          <a:lstStyle/>
          <a:p>
            <a:pPr marL="0" indent="0">
              <a:buNone/>
            </a:pPr>
            <a:r>
              <a:rPr lang="en-GB" i="1" dirty="0" smtClean="0"/>
              <a:t>Stop at 2.45</a:t>
            </a:r>
            <a:endParaRPr lang="en-GB" i="1" dirty="0"/>
          </a:p>
        </p:txBody>
      </p:sp>
      <p:pic>
        <p:nvPicPr>
          <p:cNvPr id="4" name="Picture 3">
            <a:hlinkClick r:id="rId3"/>
          </p:cNvPr>
          <p:cNvPicPr>
            <a:picLocks noChangeAspect="1"/>
          </p:cNvPicPr>
          <p:nvPr/>
        </p:nvPicPr>
        <p:blipFill rotWithShape="1">
          <a:blip r:embed="rId4"/>
          <a:srcRect l="7386" t="15548" r="36718" b="25391"/>
          <a:stretch/>
        </p:blipFill>
        <p:spPr>
          <a:xfrm>
            <a:off x="2183917" y="876655"/>
            <a:ext cx="3348372" cy="1989132"/>
          </a:xfrm>
          <a:prstGeom prst="rect">
            <a:avLst/>
          </a:prstGeom>
        </p:spPr>
      </p:pic>
      <p:sp>
        <p:nvSpPr>
          <p:cNvPr id="5" name="TextBox 4"/>
          <p:cNvSpPr txBox="1"/>
          <p:nvPr/>
        </p:nvSpPr>
        <p:spPr>
          <a:xfrm>
            <a:off x="1524000" y="2915066"/>
            <a:ext cx="9144000" cy="3970318"/>
          </a:xfrm>
          <a:prstGeom prst="rect">
            <a:avLst/>
          </a:prstGeom>
          <a:solidFill>
            <a:schemeClr val="accent1">
              <a:lumMod val="20000"/>
              <a:lumOff val="80000"/>
            </a:schemeClr>
          </a:solidFill>
          <a:ln>
            <a:solidFill>
              <a:schemeClr val="accent1">
                <a:lumMod val="50000"/>
              </a:schemeClr>
            </a:solidFill>
          </a:ln>
        </p:spPr>
        <p:txBody>
          <a:bodyPr wrap="square" rtlCol="0">
            <a:spAutoFit/>
          </a:bodyPr>
          <a:lstStyle/>
          <a:p>
            <a:pPr algn="ctr"/>
            <a:r>
              <a:rPr lang="en-GB" sz="2800" dirty="0"/>
              <a:t>On your table there is a case study. One person is to read the case study to their table then all of you should discuss the following questions:</a:t>
            </a:r>
          </a:p>
          <a:p>
            <a:pPr algn="ctr"/>
            <a:r>
              <a:rPr lang="en-GB" sz="2800" b="1" dirty="0">
                <a:solidFill>
                  <a:srgbClr val="FF0000"/>
                </a:solidFill>
              </a:rPr>
              <a:t>What is an example of child labour?</a:t>
            </a:r>
            <a:endParaRPr lang="en-GB" sz="2800" dirty="0">
              <a:solidFill>
                <a:srgbClr val="FF0000"/>
              </a:solidFill>
            </a:endParaRPr>
          </a:p>
          <a:p>
            <a:pPr algn="ctr"/>
            <a:r>
              <a:rPr lang="en-GB" sz="2800" b="1" dirty="0">
                <a:solidFill>
                  <a:srgbClr val="FFC000"/>
                </a:solidFill>
              </a:rPr>
              <a:t>How do you think child labour contributes to global inequality?</a:t>
            </a:r>
            <a:endParaRPr lang="en-GB" sz="2800" dirty="0">
              <a:solidFill>
                <a:srgbClr val="FFC000"/>
              </a:solidFill>
            </a:endParaRPr>
          </a:p>
          <a:p>
            <a:pPr algn="ctr"/>
            <a:r>
              <a:rPr lang="en-GB" sz="2800" b="1" dirty="0">
                <a:solidFill>
                  <a:schemeClr val="accent3">
                    <a:lumMod val="75000"/>
                  </a:schemeClr>
                </a:solidFill>
              </a:rPr>
              <a:t>What are some good and bad points about child labour?</a:t>
            </a:r>
          </a:p>
          <a:p>
            <a:pPr algn="ctr"/>
            <a:r>
              <a:rPr lang="en-GB" sz="2800" b="1" i="1" dirty="0"/>
              <a:t>Remember to give reasons for your responses using examples</a:t>
            </a:r>
            <a:endParaRPr lang="en-GB" sz="2800" i="1" dirty="0"/>
          </a:p>
        </p:txBody>
      </p:sp>
      <p:sp>
        <p:nvSpPr>
          <p:cNvPr id="10" name="Rectangle 9"/>
          <p:cNvSpPr/>
          <p:nvPr/>
        </p:nvSpPr>
        <p:spPr>
          <a:xfrm>
            <a:off x="2999657" y="2915067"/>
            <a:ext cx="6406145" cy="1200329"/>
          </a:xfrm>
          <a:prstGeom prst="rect">
            <a:avLst/>
          </a:prstGeom>
          <a:solidFill>
            <a:schemeClr val="accent3">
              <a:lumMod val="20000"/>
              <a:lumOff val="80000"/>
            </a:schemeClr>
          </a:solidFill>
          <a:ln>
            <a:solidFill>
              <a:schemeClr val="accent3">
                <a:lumMod val="50000"/>
              </a:schemeClr>
            </a:solidFill>
          </a:ln>
        </p:spPr>
        <p:txBody>
          <a:bodyPr wrap="square">
            <a:spAutoFit/>
          </a:bodyPr>
          <a:lstStyle/>
          <a:p>
            <a:pPr algn="ctr"/>
            <a:r>
              <a:rPr lang="en-GB" sz="3600" b="1" dirty="0"/>
              <a:t>Write down one sentence that answers your coloured question</a:t>
            </a:r>
          </a:p>
        </p:txBody>
      </p:sp>
      <p:sp>
        <p:nvSpPr>
          <p:cNvPr id="11" name="Title 1"/>
          <p:cNvSpPr txBox="1">
            <a:spLocks/>
          </p:cNvSpPr>
          <p:nvPr/>
        </p:nvSpPr>
        <p:spPr>
          <a:xfrm>
            <a:off x="5963476" y="1043609"/>
            <a:ext cx="4266529" cy="1368237"/>
          </a:xfrm>
          <a:prstGeom prst="rect">
            <a:avLst/>
          </a:prstGeom>
        </p:spPr>
        <p:style>
          <a:lnRef idx="1">
            <a:schemeClr val="accent6"/>
          </a:lnRef>
          <a:fillRef idx="2">
            <a:schemeClr val="accent6"/>
          </a:fillRef>
          <a:effectRef idx="1">
            <a:schemeClr val="accent6"/>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dirty="0"/>
              <a:t>Watch the clip – in your pairs write a definition of child labour down</a:t>
            </a:r>
          </a:p>
        </p:txBody>
      </p:sp>
    </p:spTree>
    <p:custDataLst>
      <p:tags r:id="rId1"/>
    </p:custDataLst>
    <p:extLst>
      <p:ext uri="{BB962C8B-B14F-4D97-AF65-F5344CB8AC3E}">
        <p14:creationId xmlns:p14="http://schemas.microsoft.com/office/powerpoint/2010/main" val="80586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584" y="568114"/>
            <a:ext cx="3672408" cy="1143000"/>
          </a:xfrm>
        </p:spPr>
        <p:txBody>
          <a:bodyPr/>
          <a:lstStyle/>
          <a:p>
            <a:r>
              <a:rPr lang="en-GB" dirty="0" smtClean="0"/>
              <a:t>One Stray</a:t>
            </a:r>
            <a:endParaRPr lang="en-GB" dirty="0"/>
          </a:p>
        </p:txBody>
      </p:sp>
      <p:sp>
        <p:nvSpPr>
          <p:cNvPr id="3" name="Content Placeholder 2"/>
          <p:cNvSpPr>
            <a:spLocks noGrp="1"/>
          </p:cNvSpPr>
          <p:nvPr>
            <p:ph idx="1"/>
          </p:nvPr>
        </p:nvSpPr>
        <p:spPr>
          <a:xfrm>
            <a:off x="1524000" y="2330770"/>
            <a:ext cx="9144000" cy="4525963"/>
          </a:xfrm>
          <a:solidFill>
            <a:schemeClr val="accent1">
              <a:lumMod val="20000"/>
              <a:lumOff val="80000"/>
            </a:schemeClr>
          </a:solidFill>
          <a:ln>
            <a:solidFill>
              <a:schemeClr val="accent1">
                <a:lumMod val="75000"/>
              </a:schemeClr>
            </a:solidFill>
          </a:ln>
        </p:spPr>
        <p:txBody>
          <a:bodyPr>
            <a:normAutofit/>
          </a:bodyPr>
          <a:lstStyle/>
          <a:p>
            <a:pPr marL="0" indent="0" algn="ctr">
              <a:buNone/>
            </a:pPr>
            <a:r>
              <a:rPr lang="en-GB" dirty="0" smtClean="0"/>
              <a:t>Number 3’s to go to the next table (clockwise) and share their tables child labour story. Then discuss these questions:</a:t>
            </a:r>
          </a:p>
          <a:p>
            <a:pPr algn="ctr"/>
            <a:r>
              <a:rPr lang="en-GB" b="1" dirty="0" smtClean="0">
                <a:solidFill>
                  <a:srgbClr val="FF0000"/>
                </a:solidFill>
              </a:rPr>
              <a:t>How could you stop child labour?</a:t>
            </a:r>
            <a:endParaRPr lang="en-GB" dirty="0">
              <a:solidFill>
                <a:srgbClr val="FF0000"/>
              </a:solidFill>
            </a:endParaRPr>
          </a:p>
          <a:p>
            <a:pPr algn="ctr"/>
            <a:r>
              <a:rPr lang="en-GB" b="1" dirty="0" smtClean="0">
                <a:solidFill>
                  <a:srgbClr val="FFC000"/>
                </a:solidFill>
              </a:rPr>
              <a:t>Is child labour a big issue when looking at global </a:t>
            </a:r>
            <a:r>
              <a:rPr lang="en-GB" b="1" dirty="0">
                <a:solidFill>
                  <a:srgbClr val="FFC000"/>
                </a:solidFill>
              </a:rPr>
              <a:t>inequality?</a:t>
            </a:r>
            <a:endParaRPr lang="en-GB" dirty="0">
              <a:solidFill>
                <a:srgbClr val="FFC000"/>
              </a:solidFill>
            </a:endParaRPr>
          </a:p>
          <a:p>
            <a:pPr algn="ctr"/>
            <a:r>
              <a:rPr lang="en-GB" b="1" dirty="0" smtClean="0">
                <a:solidFill>
                  <a:schemeClr val="accent3">
                    <a:lumMod val="75000"/>
                  </a:schemeClr>
                </a:solidFill>
              </a:rPr>
              <a:t>Is child labour always a bad thing?</a:t>
            </a:r>
          </a:p>
          <a:p>
            <a:pPr marL="0" indent="0" algn="ctr">
              <a:buNone/>
            </a:pPr>
            <a:r>
              <a:rPr lang="en-GB" b="1" i="1" dirty="0" smtClean="0"/>
              <a:t>Remember to give reasons for your responses using examples</a:t>
            </a:r>
            <a:endParaRPr lang="en-GB" i="1" dirty="0"/>
          </a:p>
          <a:p>
            <a:endParaRPr lang="en-GB" dirty="0"/>
          </a:p>
        </p:txBody>
      </p:sp>
      <p:pic>
        <p:nvPicPr>
          <p:cNvPr id="4" name="Picture 3"/>
          <p:cNvPicPr>
            <a:picLocks noChangeAspect="1"/>
          </p:cNvPicPr>
          <p:nvPr/>
        </p:nvPicPr>
        <p:blipFill>
          <a:blip r:embed="rId3"/>
          <a:stretch>
            <a:fillRect/>
          </a:stretch>
        </p:blipFill>
        <p:spPr>
          <a:xfrm>
            <a:off x="7320137" y="404665"/>
            <a:ext cx="2728525" cy="1757355"/>
          </a:xfrm>
          <a:prstGeom prst="rect">
            <a:avLst/>
          </a:prstGeom>
        </p:spPr>
      </p:pic>
      <p:pic>
        <p:nvPicPr>
          <p:cNvPr id="5" name="Picture 2" descr="http://www.princeassociates.co.uk/uploads/9/0/3/6/9036531/3936414_ori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8195" y="246125"/>
            <a:ext cx="5017269" cy="354963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15681" y="2352178"/>
            <a:ext cx="6406145" cy="1200329"/>
          </a:xfrm>
          <a:prstGeom prst="rect">
            <a:avLst/>
          </a:prstGeom>
          <a:solidFill>
            <a:schemeClr val="accent3">
              <a:lumMod val="20000"/>
              <a:lumOff val="80000"/>
            </a:schemeClr>
          </a:solidFill>
          <a:ln>
            <a:solidFill>
              <a:schemeClr val="accent3">
                <a:lumMod val="50000"/>
              </a:schemeClr>
            </a:solidFill>
          </a:ln>
        </p:spPr>
        <p:txBody>
          <a:bodyPr wrap="square">
            <a:spAutoFit/>
          </a:bodyPr>
          <a:lstStyle/>
          <a:p>
            <a:pPr algn="ctr"/>
            <a:r>
              <a:rPr lang="en-GB" sz="3600" b="1" dirty="0"/>
              <a:t>Write down one sentence that answers your coloured question</a:t>
            </a:r>
          </a:p>
        </p:txBody>
      </p:sp>
    </p:spTree>
    <p:custDataLst>
      <p:tags r:id="rId1"/>
    </p:custDataLst>
    <p:extLst>
      <p:ext uri="{BB962C8B-B14F-4D97-AF65-F5344CB8AC3E}">
        <p14:creationId xmlns:p14="http://schemas.microsoft.com/office/powerpoint/2010/main" val="3049509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4697" y="0"/>
            <a:ext cx="8229600" cy="908720"/>
          </a:xfrm>
          <a:solidFill>
            <a:schemeClr val="accent6">
              <a:lumMod val="20000"/>
              <a:lumOff val="80000"/>
            </a:schemeClr>
          </a:solidFill>
          <a:ln>
            <a:solidFill>
              <a:schemeClr val="accent2">
                <a:lumMod val="60000"/>
                <a:lumOff val="40000"/>
              </a:schemeClr>
            </a:solidFill>
          </a:ln>
        </p:spPr>
        <p:txBody>
          <a:bodyPr/>
          <a:lstStyle/>
          <a:p>
            <a:r>
              <a:rPr lang="en-GB" dirty="0" smtClean="0"/>
              <a:t>Pair Task: Plan a Campaign</a:t>
            </a:r>
            <a:endParaRPr lang="en-GB" dirty="0"/>
          </a:p>
        </p:txBody>
      </p:sp>
      <p:sp>
        <p:nvSpPr>
          <p:cNvPr id="3" name="Content Placeholder 2"/>
          <p:cNvSpPr>
            <a:spLocks noGrp="1"/>
          </p:cNvSpPr>
          <p:nvPr>
            <p:ph idx="1"/>
          </p:nvPr>
        </p:nvSpPr>
        <p:spPr>
          <a:xfrm>
            <a:off x="1517497" y="908721"/>
            <a:ext cx="9144000" cy="2332855"/>
          </a:xfrm>
          <a:solidFill>
            <a:schemeClr val="accent1">
              <a:lumMod val="20000"/>
              <a:lumOff val="80000"/>
            </a:schemeClr>
          </a:solidFill>
          <a:ln>
            <a:solidFill>
              <a:srgbClr val="0070C0"/>
            </a:solidFill>
          </a:ln>
        </p:spPr>
        <p:txBody>
          <a:bodyPr>
            <a:normAutofit/>
          </a:bodyPr>
          <a:lstStyle/>
          <a:p>
            <a:pPr marL="0" indent="0">
              <a:buNone/>
            </a:pPr>
            <a:r>
              <a:rPr lang="en-GB" sz="2400" b="1" dirty="0"/>
              <a:t>A successful campaign to stop child labour will:</a:t>
            </a:r>
          </a:p>
          <a:p>
            <a:r>
              <a:rPr lang="en-GB" sz="2400" b="1" dirty="0">
                <a:solidFill>
                  <a:srgbClr val="FF0000"/>
                </a:solidFill>
              </a:rPr>
              <a:t>Be persuasive about stopping child labour</a:t>
            </a:r>
            <a:endParaRPr lang="en-GB" sz="2400" dirty="0">
              <a:solidFill>
                <a:srgbClr val="FF0000"/>
              </a:solidFill>
            </a:endParaRPr>
          </a:p>
          <a:p>
            <a:r>
              <a:rPr lang="en-GB" sz="2400" b="1" dirty="0">
                <a:solidFill>
                  <a:srgbClr val="FFC000"/>
                </a:solidFill>
              </a:rPr>
              <a:t>Consider how stopping child labour would reduce global inequality</a:t>
            </a:r>
            <a:endParaRPr lang="en-GB" sz="2400" dirty="0">
              <a:solidFill>
                <a:srgbClr val="FFC000"/>
              </a:solidFill>
            </a:endParaRPr>
          </a:p>
          <a:p>
            <a:r>
              <a:rPr lang="en-GB" sz="2400" b="1" dirty="0">
                <a:solidFill>
                  <a:schemeClr val="accent3">
                    <a:lumMod val="75000"/>
                  </a:schemeClr>
                </a:solidFill>
              </a:rPr>
              <a:t>Explain why child labourers have to work but also why they shouldn’t</a:t>
            </a:r>
            <a:endParaRPr lang="en-GB" sz="2400" dirty="0">
              <a:solidFill>
                <a:schemeClr val="accent3">
                  <a:lumMod val="75000"/>
                </a:schemeClr>
              </a:solidFill>
            </a:endParaRPr>
          </a:p>
          <a:p>
            <a:endParaRPr lang="en-GB" sz="2400" dirty="0"/>
          </a:p>
        </p:txBody>
      </p:sp>
      <p:sp>
        <p:nvSpPr>
          <p:cNvPr id="4" name="Content Placeholder 2"/>
          <p:cNvSpPr txBox="1">
            <a:spLocks/>
          </p:cNvSpPr>
          <p:nvPr/>
        </p:nvSpPr>
        <p:spPr>
          <a:xfrm>
            <a:off x="1589717" y="3306555"/>
            <a:ext cx="2609063" cy="2332855"/>
          </a:xfrm>
          <a:prstGeom prst="rect">
            <a:avLst/>
          </a:prstGeom>
          <a:solidFill>
            <a:schemeClr val="accent2">
              <a:lumMod val="20000"/>
              <a:lumOff val="80000"/>
            </a:schemeClr>
          </a:solidFill>
          <a:ln>
            <a:solidFill>
              <a:schemeClr val="accent2">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b="1" dirty="0"/>
              <a:t>Create a plan on a piece of A4 paper to show how your campaign would work. You should include:</a:t>
            </a:r>
          </a:p>
          <a:p>
            <a:pPr marL="0" indent="0">
              <a:buNone/>
            </a:pPr>
            <a:endParaRPr lang="en-GB" sz="2400" dirty="0">
              <a:solidFill>
                <a:schemeClr val="accent3">
                  <a:lumMod val="75000"/>
                </a:schemeClr>
              </a:solidFill>
            </a:endParaRPr>
          </a:p>
          <a:p>
            <a:endParaRPr lang="en-GB" sz="2400" dirty="0"/>
          </a:p>
        </p:txBody>
      </p:sp>
      <p:sp>
        <p:nvSpPr>
          <p:cNvPr id="5" name="Rectangle 4"/>
          <p:cNvSpPr/>
          <p:nvPr/>
        </p:nvSpPr>
        <p:spPr>
          <a:xfrm>
            <a:off x="4295801" y="2780929"/>
            <a:ext cx="6390921" cy="40857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rot="20964675">
            <a:off x="4344829" y="2833413"/>
            <a:ext cx="1643966" cy="1248375"/>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000" b="1" dirty="0"/>
              <a:t>What is the issue?</a:t>
            </a:r>
          </a:p>
        </p:txBody>
      </p:sp>
      <p:sp>
        <p:nvSpPr>
          <p:cNvPr id="7" name="Oval 6"/>
          <p:cNvSpPr/>
          <p:nvPr/>
        </p:nvSpPr>
        <p:spPr>
          <a:xfrm rot="20770467">
            <a:off x="4375685" y="5521919"/>
            <a:ext cx="1830721" cy="1323005"/>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a:t>What types of media will be used?</a:t>
            </a:r>
          </a:p>
        </p:txBody>
      </p:sp>
      <p:sp>
        <p:nvSpPr>
          <p:cNvPr id="8" name="Oval 7"/>
          <p:cNvSpPr/>
          <p:nvPr/>
        </p:nvSpPr>
        <p:spPr>
          <a:xfrm rot="536752">
            <a:off x="4574635" y="4117894"/>
            <a:ext cx="2233226" cy="1357348"/>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000" dirty="0"/>
              <a:t>What's your key message or slogan?</a:t>
            </a:r>
          </a:p>
        </p:txBody>
      </p:sp>
      <p:sp>
        <p:nvSpPr>
          <p:cNvPr id="9" name="Oval 8"/>
          <p:cNvSpPr/>
          <p:nvPr/>
        </p:nvSpPr>
        <p:spPr>
          <a:xfrm>
            <a:off x="6259188" y="2890079"/>
            <a:ext cx="2021698" cy="1051547"/>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t>Why is it an important issue?</a:t>
            </a:r>
          </a:p>
        </p:txBody>
      </p:sp>
      <p:sp>
        <p:nvSpPr>
          <p:cNvPr id="10" name="Oval 9"/>
          <p:cNvSpPr/>
          <p:nvPr/>
        </p:nvSpPr>
        <p:spPr>
          <a:xfrm rot="21159660">
            <a:off x="6903150" y="4049638"/>
            <a:ext cx="2076014" cy="1695297"/>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000" b="1" dirty="0"/>
              <a:t>What examples can you use to persuade others?</a:t>
            </a:r>
          </a:p>
        </p:txBody>
      </p:sp>
      <p:sp>
        <p:nvSpPr>
          <p:cNvPr id="11" name="Oval 10"/>
          <p:cNvSpPr/>
          <p:nvPr/>
        </p:nvSpPr>
        <p:spPr>
          <a:xfrm>
            <a:off x="6368828" y="5793231"/>
            <a:ext cx="3327573" cy="1040331"/>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000" dirty="0"/>
              <a:t>What’s your goal? To raise money/raise awareness?</a:t>
            </a:r>
          </a:p>
        </p:txBody>
      </p:sp>
      <p:sp>
        <p:nvSpPr>
          <p:cNvPr id="12" name="Oval 11"/>
          <p:cNvSpPr/>
          <p:nvPr/>
        </p:nvSpPr>
        <p:spPr>
          <a:xfrm rot="898000">
            <a:off x="8376337" y="2849337"/>
            <a:ext cx="2214937" cy="1590097"/>
          </a:xfrm>
          <a:prstGeom prst="ellipse">
            <a:avLst/>
          </a:prstGeom>
          <a:solidFill>
            <a:srgbClr val="FFFFCC"/>
          </a:solidFill>
          <a:ln>
            <a:solidFill>
              <a:srgbClr val="FFC00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000" b="1" dirty="0"/>
              <a:t>What will happen if we don’t make change happen?</a:t>
            </a:r>
          </a:p>
        </p:txBody>
      </p:sp>
      <p:cxnSp>
        <p:nvCxnSpPr>
          <p:cNvPr id="14" name="Straight Arrow Connector 13"/>
          <p:cNvCxnSpPr>
            <a:stCxn id="6" idx="6"/>
            <a:endCxn id="9" idx="2"/>
          </p:cNvCxnSpPr>
          <p:nvPr/>
        </p:nvCxnSpPr>
        <p:spPr>
          <a:xfrm>
            <a:off x="5974798" y="3306554"/>
            <a:ext cx="284390" cy="10929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8198414" y="3677241"/>
            <a:ext cx="284390" cy="10929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8585910" y="4319471"/>
            <a:ext cx="396009" cy="10929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6629803" y="5143320"/>
            <a:ext cx="353601" cy="4641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4668201" y="5144525"/>
            <a:ext cx="219879" cy="69025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6173179" y="6079374"/>
            <a:ext cx="261805" cy="15793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0242" name="Picture 2" descr="http://www.bond.org.uk/data/images/heroes/advocacy-and-campaignin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9438" y="5780757"/>
            <a:ext cx="2692148" cy="952973"/>
          </a:xfrm>
          <a:prstGeom prst="rect">
            <a:avLst/>
          </a:prstGeom>
          <a:noFill/>
          <a:extLst>
            <a:ext uri="{909E8E84-426E-40DD-AFC4-6F175D3DCCD1}">
              <a14:hiddenFill xmlns:a14="http://schemas.microsoft.com/office/drawing/2010/main">
                <a:solidFill>
                  <a:srgbClr val="FFFFFF"/>
                </a:solidFill>
              </a14:hiddenFill>
            </a:ext>
          </a:extLst>
        </p:spPr>
      </p:pic>
      <p:sp>
        <p:nvSpPr>
          <p:cNvPr id="21" name="Oval 20"/>
          <p:cNvSpPr/>
          <p:nvPr/>
        </p:nvSpPr>
        <p:spPr>
          <a:xfrm>
            <a:off x="8937879" y="4606849"/>
            <a:ext cx="1719363" cy="139024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000" dirty="0"/>
              <a:t>Can you link in the rights of children?</a:t>
            </a:r>
          </a:p>
        </p:txBody>
      </p:sp>
      <p:cxnSp>
        <p:nvCxnSpPr>
          <p:cNvPr id="22" name="Straight Arrow Connector 21"/>
          <p:cNvCxnSpPr/>
          <p:nvPr/>
        </p:nvCxnSpPr>
        <p:spPr>
          <a:xfrm flipV="1">
            <a:off x="9415818" y="5934686"/>
            <a:ext cx="280582" cy="13604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33894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7273" y="260648"/>
            <a:ext cx="3610744" cy="1143000"/>
          </a:xfrm>
          <a:solidFill>
            <a:schemeClr val="accent6">
              <a:lumMod val="20000"/>
              <a:lumOff val="80000"/>
            </a:schemeClr>
          </a:solidFill>
          <a:ln>
            <a:solidFill>
              <a:schemeClr val="accent2">
                <a:lumMod val="60000"/>
                <a:lumOff val="40000"/>
              </a:schemeClr>
            </a:solidFill>
          </a:ln>
        </p:spPr>
        <p:txBody>
          <a:bodyPr>
            <a:normAutofit fontScale="90000"/>
          </a:bodyPr>
          <a:lstStyle/>
          <a:p>
            <a:r>
              <a:rPr lang="en-GB" dirty="0" smtClean="0"/>
              <a:t>What have you learnt </a:t>
            </a:r>
            <a:r>
              <a:rPr lang="en-GB" dirty="0" smtClean="0">
                <a:ln w="0"/>
                <a:effectLst>
                  <a:outerShdw blurRad="38100" dist="19050" dir="2700000" algn="tl" rotWithShape="0">
                    <a:schemeClr val="dk1">
                      <a:alpha val="40000"/>
                    </a:schemeClr>
                  </a:outerShdw>
                </a:effectLst>
              </a:rPr>
              <a:t>today</a:t>
            </a:r>
            <a:r>
              <a:rPr lang="en-GB" dirty="0" smtClean="0"/>
              <a:t>?</a:t>
            </a:r>
            <a:endParaRPr lang="en-GB" dirty="0"/>
          </a:p>
        </p:txBody>
      </p:sp>
      <p:sp>
        <p:nvSpPr>
          <p:cNvPr id="3" name="Content Placeholder 2"/>
          <p:cNvSpPr>
            <a:spLocks noGrp="1"/>
          </p:cNvSpPr>
          <p:nvPr>
            <p:ph idx="1"/>
          </p:nvPr>
        </p:nvSpPr>
        <p:spPr>
          <a:xfrm>
            <a:off x="5841290" y="3140968"/>
            <a:ext cx="4826710" cy="3717032"/>
          </a:xfrm>
          <a:solidFill>
            <a:schemeClr val="accent6">
              <a:lumMod val="20000"/>
              <a:lumOff val="80000"/>
            </a:schemeClr>
          </a:solidFill>
          <a:ln>
            <a:solidFill>
              <a:schemeClr val="accent2">
                <a:lumMod val="60000"/>
                <a:lumOff val="40000"/>
              </a:schemeClr>
            </a:solidFill>
          </a:ln>
        </p:spPr>
        <p:txBody>
          <a:bodyPr>
            <a:normAutofit/>
          </a:bodyPr>
          <a:lstStyle/>
          <a:p>
            <a:pPr marL="0" indent="0" algn="ctr">
              <a:buNone/>
            </a:pPr>
            <a:r>
              <a:rPr lang="en-GB" dirty="0" smtClean="0"/>
              <a:t>Answer the question you wrote at the beginning of the lesson in your book – if you don’t know it yet then find out for homework</a:t>
            </a:r>
          </a:p>
          <a:p>
            <a:pPr marL="0" indent="0" algn="ctr">
              <a:buNone/>
            </a:pPr>
            <a:endParaRPr lang="en-GB" dirty="0"/>
          </a:p>
          <a:p>
            <a:pPr marL="0" indent="0" algn="ctr">
              <a:buNone/>
            </a:pPr>
            <a:r>
              <a:rPr lang="en-GB" dirty="0" smtClean="0"/>
              <a:t>Which objective did you achieve? Hold up the colours of the objectives achieved</a:t>
            </a:r>
            <a:endParaRPr lang="en-GB" dirty="0"/>
          </a:p>
        </p:txBody>
      </p:sp>
      <p:sp>
        <p:nvSpPr>
          <p:cNvPr id="4" name="Content Placeholder 2"/>
          <p:cNvSpPr txBox="1">
            <a:spLocks/>
          </p:cNvSpPr>
          <p:nvPr/>
        </p:nvSpPr>
        <p:spPr>
          <a:xfrm>
            <a:off x="1524000" y="1772817"/>
            <a:ext cx="4317290" cy="4525963"/>
          </a:xfrm>
          <a:prstGeom prst="rect">
            <a:avLst/>
          </a:prstGeom>
          <a:solidFill>
            <a:schemeClr val="accent1">
              <a:lumMod val="20000"/>
              <a:lumOff val="80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3000" b="1" dirty="0">
                <a:solidFill>
                  <a:srgbClr val="FF0000"/>
                </a:solidFill>
              </a:rPr>
              <a:t>L3: </a:t>
            </a:r>
            <a:r>
              <a:rPr lang="en-GB" sz="3000" dirty="0">
                <a:solidFill>
                  <a:srgbClr val="FF0000"/>
                </a:solidFill>
              </a:rPr>
              <a:t>To explain what child labour is and ways to stop it</a:t>
            </a:r>
          </a:p>
          <a:p>
            <a:pPr marL="0" indent="0">
              <a:buNone/>
            </a:pPr>
            <a:r>
              <a:rPr lang="en-GB" sz="3000" b="1" dirty="0">
                <a:solidFill>
                  <a:srgbClr val="FFC000"/>
                </a:solidFill>
              </a:rPr>
              <a:t>L4 – L5: </a:t>
            </a:r>
            <a:r>
              <a:rPr lang="en-GB" sz="3000" dirty="0">
                <a:solidFill>
                  <a:srgbClr val="FFC000"/>
                </a:solidFill>
              </a:rPr>
              <a:t>To evaluate the impact child labour has on global inequality</a:t>
            </a:r>
          </a:p>
          <a:p>
            <a:pPr marL="0" indent="0">
              <a:buNone/>
            </a:pPr>
            <a:r>
              <a:rPr lang="en-GB" sz="3000" b="1" dirty="0">
                <a:solidFill>
                  <a:schemeClr val="accent3">
                    <a:lumMod val="75000"/>
                  </a:schemeClr>
                </a:solidFill>
              </a:rPr>
              <a:t>L6+: </a:t>
            </a:r>
            <a:r>
              <a:rPr lang="en-GB" sz="3000" dirty="0">
                <a:solidFill>
                  <a:schemeClr val="accent3">
                    <a:lumMod val="75000"/>
                  </a:schemeClr>
                </a:solidFill>
              </a:rPr>
              <a:t>To evaluate deeper issues of child labour considering pros and cons</a:t>
            </a:r>
          </a:p>
        </p:txBody>
      </p:sp>
      <p:pic>
        <p:nvPicPr>
          <p:cNvPr id="1026" name="Picture 2" descr="http://www.cyberdodo.com/medias/fckeditor/images/Directories/Dir-2-25-childlabour-483-h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8787" y="260648"/>
            <a:ext cx="2471715" cy="2865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801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912360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4936" y="0"/>
            <a:ext cx="3106688" cy="1143000"/>
          </a:xfrm>
        </p:spPr>
        <p:txBody>
          <a:bodyPr/>
          <a:lstStyle/>
          <a:p>
            <a:r>
              <a:rPr lang="en-GB" dirty="0" smtClean="0"/>
              <a:t>Case Study 1</a:t>
            </a:r>
            <a:endParaRPr lang="en-GB" dirty="0"/>
          </a:p>
        </p:txBody>
      </p:sp>
      <p:sp>
        <p:nvSpPr>
          <p:cNvPr id="5" name="Rectangle 3"/>
          <p:cNvSpPr>
            <a:spLocks noChangeArrowheads="1"/>
          </p:cNvSpPr>
          <p:nvPr/>
        </p:nvSpPr>
        <p:spPr bwMode="auto">
          <a:xfrm>
            <a:off x="1524000" y="2899937"/>
            <a:ext cx="91440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altLang="en-US" dirty="0" err="1">
                <a:solidFill>
                  <a:srgbClr val="333333"/>
                </a:solidFill>
                <a:cs typeface="Arial" panose="020B0604020202020204" pitchFamily="34" charset="0"/>
              </a:rPr>
              <a:t>Raed</a:t>
            </a:r>
            <a:r>
              <a:rPr lang="en-US" altLang="en-US" dirty="0">
                <a:solidFill>
                  <a:srgbClr val="333333"/>
                </a:solidFill>
                <a:cs typeface="Arial" panose="020B0604020202020204" pitchFamily="34" charset="0"/>
              </a:rPr>
              <a:t> Ahmed Moussa has been working at a Gaza workshop fixing car engines since he was 13. As his father is unemployed, </a:t>
            </a:r>
            <a:r>
              <a:rPr lang="en-US" altLang="en-US" dirty="0" err="1">
                <a:solidFill>
                  <a:srgbClr val="333333"/>
                </a:solidFill>
                <a:cs typeface="Arial" panose="020B0604020202020204" pitchFamily="34" charset="0"/>
              </a:rPr>
              <a:t>Raed</a:t>
            </a:r>
            <a:r>
              <a:rPr lang="en-US" altLang="en-US" dirty="0">
                <a:solidFill>
                  <a:srgbClr val="333333"/>
                </a:solidFill>
                <a:cs typeface="Arial" panose="020B0604020202020204" pitchFamily="34" charset="0"/>
              </a:rPr>
              <a:t> supports his extended family of eight brothers and sisters from his father's two wives.</a:t>
            </a:r>
            <a:endParaRPr lang="en-US" altLang="en-US" sz="800" dirty="0"/>
          </a:p>
          <a:p>
            <a:r>
              <a:rPr lang="en-US" altLang="en-US" dirty="0">
                <a:solidFill>
                  <a:srgbClr val="333333"/>
                </a:solidFill>
                <a:cs typeface="Arial" panose="020B0604020202020204" pitchFamily="34" charset="0"/>
              </a:rPr>
              <a:t>"I quit school right after the war in January 2009 and I'm not even thinking of going back. Frankly I'm fed up with school. The teachers used to cane me across the palms of my hands because I wasn't a good student.</a:t>
            </a:r>
            <a:endParaRPr lang="en-US" altLang="en-US" sz="800" dirty="0"/>
          </a:p>
          <a:p>
            <a:r>
              <a:rPr lang="en-US" altLang="en-US" dirty="0">
                <a:solidFill>
                  <a:srgbClr val="333333"/>
                </a:solidFill>
                <a:cs typeface="Arial" panose="020B0604020202020204" pitchFamily="34" charset="0"/>
              </a:rPr>
              <a:t>"My father has been out of work for years now. I'm the only breadwinner. One of my younger brothers quit school a year ago to work but he is doing nothing because there aren't any jobs in Gaza.</a:t>
            </a:r>
            <a:endParaRPr lang="en-US" altLang="en-US" sz="800" dirty="0"/>
          </a:p>
          <a:p>
            <a:r>
              <a:rPr lang="en-US" altLang="en-US" dirty="0">
                <a:solidFill>
                  <a:srgbClr val="333333"/>
                </a:solidFill>
                <a:cs typeface="Arial" panose="020B0604020202020204" pitchFamily="34" charset="0"/>
              </a:rPr>
              <a:t>"I make 70 shekels a week (£12) and give all the money I make to my father. He gives me 10 shekels a week, which isn't even enough to pay my transport to and from work each day.</a:t>
            </a:r>
            <a:endParaRPr lang="en-US" altLang="en-US" sz="800" dirty="0"/>
          </a:p>
          <a:p>
            <a:r>
              <a:rPr lang="en-US" altLang="en-US" dirty="0">
                <a:solidFill>
                  <a:srgbClr val="333333"/>
                </a:solidFill>
                <a:cs typeface="Arial" panose="020B0604020202020204" pitchFamily="34" charset="0"/>
              </a:rPr>
              <a:t>"My salary is really low, but I'm sure it will get better. I love my job but I dream that one day I'll travel abroad to work in a foreign country."</a:t>
            </a:r>
            <a:endParaRPr lang="en-US" altLang="en-US" sz="15600" dirty="0">
              <a:solidFill>
                <a:srgbClr val="505050"/>
              </a:solidFill>
              <a:cs typeface="Arial" panose="020B0604020202020204" pitchFamily="34" charset="0"/>
            </a:endParaRPr>
          </a:p>
        </p:txBody>
      </p:sp>
      <p:pic>
        <p:nvPicPr>
          <p:cNvPr id="1028" name="Picture 4" descr="Raed Ahmed Moussa, 14, at his workshop, July 2010, Gaza C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7825" y="-2147483648"/>
            <a:ext cx="4419600" cy="24860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803881" y="1634156"/>
            <a:ext cx="3482355" cy="707886"/>
          </a:xfrm>
          <a:prstGeom prst="rect">
            <a:avLst/>
          </a:prstGeom>
          <a:solidFill>
            <a:schemeClr val="accent2"/>
          </a:solidFill>
        </p:spPr>
        <p:txBody>
          <a:bodyPr wrap="square">
            <a:spAutoFit/>
          </a:bodyPr>
          <a:lstStyle/>
          <a:p>
            <a:pPr algn="ctr"/>
            <a:r>
              <a:rPr lang="en-GB" sz="2000" b="1" dirty="0" err="1">
                <a:solidFill>
                  <a:srgbClr val="FFFFFF"/>
                </a:solidFill>
                <a:latin typeface="Arial" panose="020B0604020202020204" pitchFamily="34" charset="0"/>
              </a:rPr>
              <a:t>Raed</a:t>
            </a:r>
            <a:r>
              <a:rPr lang="en-GB" sz="2000" b="1" dirty="0">
                <a:solidFill>
                  <a:srgbClr val="FFFFFF"/>
                </a:solidFill>
                <a:latin typeface="Arial" panose="020B0604020202020204" pitchFamily="34" charset="0"/>
              </a:rPr>
              <a:t> Ahmed Moussa, 14, mechanic, Gaza City</a:t>
            </a:r>
          </a:p>
        </p:txBody>
      </p:sp>
      <p:pic>
        <p:nvPicPr>
          <p:cNvPr id="1030" name="Picture 6" descr="Raed Ahmed Moussa, 14, at his workshop, July 2010, Gaza C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2560" y="-1"/>
            <a:ext cx="5155441" cy="289993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155423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750" y="-13648"/>
            <a:ext cx="3178696" cy="1143000"/>
          </a:xfrm>
        </p:spPr>
        <p:txBody>
          <a:bodyPr/>
          <a:lstStyle/>
          <a:p>
            <a:r>
              <a:rPr lang="en-GB" dirty="0" smtClean="0"/>
              <a:t>Case Study 2</a:t>
            </a:r>
            <a:endParaRPr lang="en-GB" dirty="0"/>
          </a:p>
        </p:txBody>
      </p:sp>
      <p:sp>
        <p:nvSpPr>
          <p:cNvPr id="4" name="Rectangle 2"/>
          <p:cNvSpPr>
            <a:spLocks noChangeArrowheads="1"/>
          </p:cNvSpPr>
          <p:nvPr/>
        </p:nvSpPr>
        <p:spPr bwMode="auto">
          <a:xfrm>
            <a:off x="1558959" y="2594048"/>
            <a:ext cx="9129149" cy="426395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10791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altLang="en-US" dirty="0">
                <a:solidFill>
                  <a:srgbClr val="333333"/>
                </a:solidFill>
                <a:cs typeface="Arial" panose="020B0604020202020204" pitchFamily="34" charset="0"/>
              </a:rPr>
              <a:t>Moussa </a:t>
            </a:r>
            <a:r>
              <a:rPr lang="en-US" altLang="en-US" dirty="0" err="1">
                <a:solidFill>
                  <a:srgbClr val="333333"/>
                </a:solidFill>
                <a:cs typeface="Arial" panose="020B0604020202020204" pitchFamily="34" charset="0"/>
              </a:rPr>
              <a:t>Suhail</a:t>
            </a:r>
            <a:r>
              <a:rPr lang="en-US" altLang="en-US" dirty="0">
                <a:solidFill>
                  <a:srgbClr val="333333"/>
                </a:solidFill>
                <a:cs typeface="Arial" panose="020B0604020202020204" pitchFamily="34" charset="0"/>
              </a:rPr>
              <a:t> Obeid collects plastic and steel at Gaza's main landfill, near the Gaza-Israel border. He is paid half a shekel for every kilogram of scrap he gathers, making him 5 (80p) to 8 shekels a day.</a:t>
            </a:r>
            <a:endParaRPr lang="en-US" altLang="en-US" dirty="0"/>
          </a:p>
          <a:p>
            <a:r>
              <a:rPr lang="en-US" altLang="en-US" dirty="0">
                <a:solidFill>
                  <a:srgbClr val="333333"/>
                </a:solidFill>
                <a:cs typeface="Arial" panose="020B0604020202020204" pitchFamily="34" charset="0"/>
              </a:rPr>
              <a:t>"I left school this year and I'm not going back. I was never a good student and I know I'm not going to be a doctor or a teacher, so I decided to quit because I'm convinced it's a waste of time.</a:t>
            </a:r>
            <a:endParaRPr lang="en-US" altLang="en-US" dirty="0"/>
          </a:p>
          <a:p>
            <a:r>
              <a:rPr lang="en-US" altLang="en-US" dirty="0">
                <a:solidFill>
                  <a:srgbClr val="333333"/>
                </a:solidFill>
                <a:cs typeface="Arial" panose="020B0604020202020204" pitchFamily="34" charset="0"/>
              </a:rPr>
              <a:t>"But that's not the only reason - my dad is unemployed and I have nine brothers and sisters who badly need food and money for school. My brother works in a factory that makes plastic pipes for agriculture but he works only when they have raw material.</a:t>
            </a:r>
            <a:endParaRPr lang="en-US" altLang="en-US" dirty="0"/>
          </a:p>
          <a:p>
            <a:r>
              <a:rPr lang="en-US" altLang="en-US" dirty="0">
                <a:solidFill>
                  <a:srgbClr val="333333"/>
                </a:solidFill>
                <a:cs typeface="Arial" panose="020B0604020202020204" pitchFamily="34" charset="0"/>
              </a:rPr>
              <a:t>"I search all day through rubbish bags for plastic, copper and </a:t>
            </a:r>
            <a:r>
              <a:rPr lang="en-US" altLang="en-US" dirty="0" err="1">
                <a:solidFill>
                  <a:srgbClr val="333333"/>
                </a:solidFill>
                <a:cs typeface="Arial" panose="020B0604020202020204" pitchFamily="34" charset="0"/>
              </a:rPr>
              <a:t>aluminium</a:t>
            </a:r>
            <a:r>
              <a:rPr lang="en-US" altLang="en-US" dirty="0">
                <a:solidFill>
                  <a:srgbClr val="333333"/>
                </a:solidFill>
                <a:cs typeface="Arial" panose="020B0604020202020204" pitchFamily="34" charset="0"/>
              </a:rPr>
              <a:t>. Anything I find, I sell to a man here who collects the scrap for the factories - I'm sure he rips us off.</a:t>
            </a:r>
            <a:endParaRPr lang="en-US" altLang="en-US" dirty="0"/>
          </a:p>
          <a:p>
            <a:r>
              <a:rPr lang="en-US" altLang="en-US" dirty="0">
                <a:solidFill>
                  <a:srgbClr val="333333"/>
                </a:solidFill>
                <a:cs typeface="Arial" panose="020B0604020202020204" pitchFamily="34" charset="0"/>
              </a:rPr>
              <a:t>"I would work anywhere to provide my family with food. We are not refugees so we don't receive food aid from anyone.</a:t>
            </a:r>
            <a:endParaRPr lang="en-US" altLang="en-US" dirty="0"/>
          </a:p>
          <a:p>
            <a:r>
              <a:rPr lang="en-US" altLang="en-US" dirty="0">
                <a:solidFill>
                  <a:srgbClr val="333333"/>
                </a:solidFill>
                <a:cs typeface="Arial" panose="020B0604020202020204" pitchFamily="34" charset="0"/>
              </a:rPr>
              <a:t>"I feel so bad when I see other children playing and going to school while I'm working here in the heart of garbage. This is our life - we can't have everything we want."</a:t>
            </a:r>
            <a:endParaRPr lang="en-US" altLang="en-US" dirty="0">
              <a:solidFill>
                <a:srgbClr val="505050"/>
              </a:solidFill>
              <a:cs typeface="Arial" panose="020B0604020202020204" pitchFamily="34" charset="0"/>
            </a:endParaRPr>
          </a:p>
        </p:txBody>
      </p:sp>
      <p:pic>
        <p:nvPicPr>
          <p:cNvPr id="2051" name="Picture 3" descr="Children sort through garbage in a landfill on the Gaza/Israel buffer-zone, July 2010, Gaza C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0" y="-2147483648"/>
            <a:ext cx="2895600" cy="16287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03512" y="1129352"/>
            <a:ext cx="3902384" cy="707886"/>
          </a:xfrm>
          <a:prstGeom prst="rect">
            <a:avLst/>
          </a:prstGeom>
          <a:solidFill>
            <a:schemeClr val="accent2"/>
          </a:solidFill>
        </p:spPr>
        <p:txBody>
          <a:bodyPr wrap="square">
            <a:spAutoFit/>
          </a:bodyPr>
          <a:lstStyle/>
          <a:p>
            <a:pPr algn="ctr"/>
            <a:r>
              <a:rPr lang="en-GB" sz="2000" b="1" dirty="0">
                <a:solidFill>
                  <a:srgbClr val="FFFFFF"/>
                </a:solidFill>
                <a:latin typeface="Arial" panose="020B0604020202020204" pitchFamily="34" charset="0"/>
              </a:rPr>
              <a:t>Moussa </a:t>
            </a:r>
            <a:r>
              <a:rPr lang="en-GB" sz="2000" b="1" dirty="0" err="1">
                <a:solidFill>
                  <a:srgbClr val="FFFFFF"/>
                </a:solidFill>
                <a:latin typeface="Arial" panose="020B0604020202020204" pitchFamily="34" charset="0"/>
              </a:rPr>
              <a:t>Suhail</a:t>
            </a:r>
            <a:r>
              <a:rPr lang="en-GB" sz="2000" b="1" dirty="0">
                <a:solidFill>
                  <a:srgbClr val="FFFFFF"/>
                </a:solidFill>
                <a:latin typeface="Arial" panose="020B0604020202020204" pitchFamily="34" charset="0"/>
              </a:rPr>
              <a:t> Obeid, 13, rubbish collector, Gaza City</a:t>
            </a:r>
          </a:p>
        </p:txBody>
      </p:sp>
      <p:pic>
        <p:nvPicPr>
          <p:cNvPr id="6" name="Picture 5"/>
          <p:cNvPicPr>
            <a:picLocks noChangeAspect="1"/>
          </p:cNvPicPr>
          <p:nvPr/>
        </p:nvPicPr>
        <p:blipFill>
          <a:blip r:embed="rId4"/>
          <a:stretch>
            <a:fillRect/>
          </a:stretch>
        </p:blipFill>
        <p:spPr>
          <a:xfrm>
            <a:off x="6755256" y="-13648"/>
            <a:ext cx="3912745" cy="2200919"/>
          </a:xfrm>
          <a:prstGeom prst="rect">
            <a:avLst/>
          </a:prstGeom>
        </p:spPr>
      </p:pic>
    </p:spTree>
    <p:custDataLst>
      <p:tags r:id="rId1"/>
    </p:custDataLst>
    <p:extLst>
      <p:ext uri="{BB962C8B-B14F-4D97-AF65-F5344CB8AC3E}">
        <p14:creationId xmlns:p14="http://schemas.microsoft.com/office/powerpoint/2010/main" val="35373783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1312" y="0"/>
            <a:ext cx="3106688" cy="1143000"/>
          </a:xfrm>
        </p:spPr>
        <p:txBody>
          <a:bodyPr/>
          <a:lstStyle/>
          <a:p>
            <a:r>
              <a:rPr lang="en-GB" dirty="0" smtClean="0"/>
              <a:t>Case Study 3</a:t>
            </a:r>
            <a:endParaRPr lang="en-GB" dirty="0"/>
          </a:p>
        </p:txBody>
      </p:sp>
      <p:sp>
        <p:nvSpPr>
          <p:cNvPr id="4" name="Rectangle 3"/>
          <p:cNvSpPr/>
          <p:nvPr/>
        </p:nvSpPr>
        <p:spPr>
          <a:xfrm>
            <a:off x="1541542" y="1279138"/>
            <a:ext cx="6019771" cy="5509200"/>
          </a:xfrm>
          <a:prstGeom prst="rect">
            <a:avLst/>
          </a:prstGeom>
        </p:spPr>
        <p:txBody>
          <a:bodyPr wrap="square">
            <a:spAutoFit/>
          </a:bodyPr>
          <a:lstStyle/>
          <a:p>
            <a:r>
              <a:rPr lang="en-GB" sz="1600" dirty="0">
                <a:solidFill>
                  <a:srgbClr val="333333"/>
                </a:solidFill>
                <a:latin typeface="Arial" panose="020B0604020202020204" pitchFamily="34" charset="0"/>
              </a:rPr>
              <a:t>When not at school, </a:t>
            </a:r>
            <a:r>
              <a:rPr lang="en-GB" sz="1600" dirty="0" err="1">
                <a:solidFill>
                  <a:srgbClr val="333333"/>
                </a:solidFill>
                <a:latin typeface="Arial" panose="020B0604020202020204" pitchFamily="34" charset="0"/>
              </a:rPr>
              <a:t>Sobhiya</a:t>
            </a:r>
            <a:r>
              <a:rPr lang="en-GB" sz="1600" dirty="0">
                <a:solidFill>
                  <a:srgbClr val="333333"/>
                </a:solidFill>
                <a:latin typeface="Arial" panose="020B0604020202020204" pitchFamily="34" charset="0"/>
              </a:rPr>
              <a:t> </a:t>
            </a:r>
            <a:r>
              <a:rPr lang="en-GB" sz="1600" dirty="0" err="1">
                <a:solidFill>
                  <a:srgbClr val="333333"/>
                </a:solidFill>
                <a:latin typeface="Arial" panose="020B0604020202020204" pitchFamily="34" charset="0"/>
              </a:rPr>
              <a:t>Bassal</a:t>
            </a:r>
            <a:r>
              <a:rPr lang="en-GB" sz="1600" dirty="0">
                <a:solidFill>
                  <a:srgbClr val="333333"/>
                </a:solidFill>
                <a:latin typeface="Arial" panose="020B0604020202020204" pitchFamily="34" charset="0"/>
              </a:rPr>
              <a:t> works as a street peddler at Gaza's main intersection, alongside her seven-year-old sister </a:t>
            </a:r>
            <a:r>
              <a:rPr lang="en-GB" sz="1600" dirty="0" err="1">
                <a:solidFill>
                  <a:srgbClr val="333333"/>
                </a:solidFill>
                <a:latin typeface="Arial" panose="020B0604020202020204" pitchFamily="34" charset="0"/>
              </a:rPr>
              <a:t>Alaa</a:t>
            </a:r>
            <a:r>
              <a:rPr lang="en-GB" sz="1600" dirty="0">
                <a:solidFill>
                  <a:srgbClr val="333333"/>
                </a:solidFill>
                <a:latin typeface="Arial" panose="020B0604020202020204" pitchFamily="34" charset="0"/>
              </a:rPr>
              <a:t>. She has three brothers and four sisters.</a:t>
            </a:r>
          </a:p>
          <a:p>
            <a:r>
              <a:rPr lang="en-GB" sz="1600" dirty="0">
                <a:solidFill>
                  <a:srgbClr val="333333"/>
                </a:solidFill>
                <a:latin typeface="Arial" panose="020B0604020202020204" pitchFamily="34" charset="0"/>
              </a:rPr>
              <a:t>"I have been working at this crossroad for four years now. My young sister </a:t>
            </a:r>
            <a:r>
              <a:rPr lang="en-GB" sz="1600" dirty="0" err="1">
                <a:solidFill>
                  <a:srgbClr val="333333"/>
                </a:solidFill>
                <a:latin typeface="Arial" panose="020B0604020202020204" pitchFamily="34" charset="0"/>
              </a:rPr>
              <a:t>Alaa</a:t>
            </a:r>
            <a:r>
              <a:rPr lang="en-GB" sz="1600" dirty="0">
                <a:solidFill>
                  <a:srgbClr val="333333"/>
                </a:solidFill>
                <a:latin typeface="Arial" panose="020B0604020202020204" pitchFamily="34" charset="0"/>
              </a:rPr>
              <a:t> has worked here since she was four years old.</a:t>
            </a:r>
          </a:p>
          <a:p>
            <a:r>
              <a:rPr lang="en-GB" sz="1600" dirty="0">
                <a:solidFill>
                  <a:srgbClr val="333333"/>
                </a:solidFill>
                <a:latin typeface="Arial" panose="020B0604020202020204" pitchFamily="34" charset="0"/>
              </a:rPr>
              <a:t>"I started working with my mother who also works here as a street seller. We were young and she couldn't leave us home alone, so she decided to take us with her.</a:t>
            </a:r>
          </a:p>
          <a:p>
            <a:r>
              <a:rPr lang="en-GB" sz="1600" dirty="0">
                <a:solidFill>
                  <a:srgbClr val="333333"/>
                </a:solidFill>
                <a:latin typeface="Arial" panose="020B0604020202020204" pitchFamily="34" charset="0"/>
              </a:rPr>
              <a:t>"Now I work to help my destitute family. I sell chewing gum and sweets. My father is old and he can't work at all. I have only two brothers aged 17 and 15 who also work as peddlers in the market.</a:t>
            </a:r>
          </a:p>
          <a:p>
            <a:r>
              <a:rPr lang="en-GB" sz="1600" dirty="0">
                <a:solidFill>
                  <a:srgbClr val="333333"/>
                </a:solidFill>
                <a:latin typeface="Arial" panose="020B0604020202020204" pitchFamily="34" charset="0"/>
              </a:rPr>
              <a:t>"I love both my work and the school. I'm a good student. I get the highest marks in school. When I come to the street corner, I dedicate my time and effort to my work, and when I'm at school I don't even think about my work.</a:t>
            </a:r>
          </a:p>
          <a:p>
            <a:r>
              <a:rPr lang="en-GB" sz="1600" dirty="0">
                <a:solidFill>
                  <a:srgbClr val="333333"/>
                </a:solidFill>
                <a:latin typeface="Arial" panose="020B0604020202020204" pitchFamily="34" charset="0"/>
              </a:rPr>
              <a:t>"I feel I own this intersection. I work here for six hours every day after I finish my classes. Now we've finished school for the summer, I work for 12 hours.</a:t>
            </a:r>
          </a:p>
          <a:p>
            <a:r>
              <a:rPr lang="en-GB" sz="1600" dirty="0">
                <a:solidFill>
                  <a:srgbClr val="333333"/>
                </a:solidFill>
                <a:latin typeface="Arial" panose="020B0604020202020204" pitchFamily="34" charset="0"/>
              </a:rPr>
              <a:t>"But I'm satisfied with everything I have, and thank God the money we make is enough to feed us and that aid agencies are here to pay for our education and health care."</a:t>
            </a:r>
          </a:p>
        </p:txBody>
      </p:sp>
      <p:sp>
        <p:nvSpPr>
          <p:cNvPr id="5" name="Rectangle 4"/>
          <p:cNvSpPr/>
          <p:nvPr/>
        </p:nvSpPr>
        <p:spPr>
          <a:xfrm>
            <a:off x="2423592" y="265515"/>
            <a:ext cx="4572000" cy="830997"/>
          </a:xfrm>
          <a:prstGeom prst="rect">
            <a:avLst/>
          </a:prstGeom>
          <a:solidFill>
            <a:schemeClr val="accent2"/>
          </a:solidFill>
        </p:spPr>
        <p:txBody>
          <a:bodyPr>
            <a:spAutoFit/>
          </a:bodyPr>
          <a:lstStyle/>
          <a:p>
            <a:pPr algn="ctr"/>
            <a:r>
              <a:rPr lang="en-GB" sz="2400" b="1" dirty="0" err="1">
                <a:solidFill>
                  <a:srgbClr val="FFFFFF"/>
                </a:solidFill>
                <a:latin typeface="Arial" panose="020B0604020202020204" pitchFamily="34" charset="0"/>
              </a:rPr>
              <a:t>Sobhiya</a:t>
            </a:r>
            <a:r>
              <a:rPr lang="en-GB" sz="2400" b="1" dirty="0">
                <a:solidFill>
                  <a:srgbClr val="FFFFFF"/>
                </a:solidFill>
                <a:latin typeface="Arial" panose="020B0604020202020204" pitchFamily="34" charset="0"/>
              </a:rPr>
              <a:t> </a:t>
            </a:r>
            <a:r>
              <a:rPr lang="en-GB" sz="2400" b="1" dirty="0" err="1">
                <a:solidFill>
                  <a:srgbClr val="FFFFFF"/>
                </a:solidFill>
                <a:latin typeface="Arial" panose="020B0604020202020204" pitchFamily="34" charset="0"/>
              </a:rPr>
              <a:t>Bassal</a:t>
            </a:r>
            <a:r>
              <a:rPr lang="en-GB" sz="2400" b="1" dirty="0">
                <a:solidFill>
                  <a:srgbClr val="FFFFFF"/>
                </a:solidFill>
                <a:latin typeface="Arial" panose="020B0604020202020204" pitchFamily="34" charset="0"/>
              </a:rPr>
              <a:t>, nine, street peddler, Gaza City</a:t>
            </a:r>
          </a:p>
        </p:txBody>
      </p:sp>
      <p:pic>
        <p:nvPicPr>
          <p:cNvPr id="4098" name="Picture 2" descr="Adel al-Dama, 7, digging for gravel in Beit Lahiya, Gaza Stri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7684" y="1700808"/>
            <a:ext cx="3121080" cy="416608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888864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0" y="0"/>
            <a:ext cx="7452320" cy="685800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a:stCxn id="4" idx="1"/>
            <a:endCxn id="4" idx="3"/>
          </p:cNvCxnSpPr>
          <p:nvPr/>
        </p:nvCxnSpPr>
        <p:spPr>
          <a:xfrm>
            <a:off x="1524000" y="3429000"/>
            <a:ext cx="745232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4" idx="2"/>
            <a:endCxn id="4" idx="0"/>
          </p:cNvCxnSpPr>
          <p:nvPr/>
        </p:nvCxnSpPr>
        <p:spPr>
          <a:xfrm flipV="1">
            <a:off x="5250160" y="0"/>
            <a:ext cx="0" cy="6858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2647935" y="137145"/>
            <a:ext cx="1478290" cy="3154710"/>
          </a:xfrm>
          <a:prstGeom prst="rect">
            <a:avLst/>
          </a:prstGeom>
          <a:noFill/>
        </p:spPr>
        <p:txBody>
          <a:bodyPr wrap="none" lIns="91440" tIns="45720" rIns="91440" bIns="45720">
            <a:spAutoFit/>
          </a:bodyPr>
          <a:lstStyle/>
          <a:p>
            <a:pPr algn="ctr"/>
            <a:r>
              <a:rPr lang="en-US" sz="19900" b="1" dirty="0">
                <a:ln w="9525">
                  <a:solidFill>
                    <a:schemeClr val="bg1"/>
                  </a:solidFill>
                  <a:prstDash val="solid"/>
                </a:ln>
                <a:effectLst>
                  <a:outerShdw blurRad="12700" dist="38100" dir="2700000" algn="tl" rotWithShape="0">
                    <a:schemeClr val="bg1">
                      <a:lumMod val="50000"/>
                    </a:schemeClr>
                  </a:outerShdw>
                </a:effectLst>
              </a:rPr>
              <a:t>1</a:t>
            </a:r>
          </a:p>
        </p:txBody>
      </p:sp>
      <p:sp>
        <p:nvSpPr>
          <p:cNvPr id="16" name="Rectangle 15"/>
          <p:cNvSpPr/>
          <p:nvPr/>
        </p:nvSpPr>
        <p:spPr>
          <a:xfrm>
            <a:off x="6344335" y="112744"/>
            <a:ext cx="1478290" cy="3154710"/>
          </a:xfrm>
          <a:prstGeom prst="rect">
            <a:avLst/>
          </a:prstGeom>
          <a:noFill/>
        </p:spPr>
        <p:txBody>
          <a:bodyPr wrap="none" lIns="91440" tIns="45720" rIns="91440" bIns="45720">
            <a:spAutoFit/>
          </a:bodyPr>
          <a:lstStyle/>
          <a:p>
            <a:pPr algn="ctr"/>
            <a:r>
              <a:rPr lang="en-US" sz="19900" b="1" dirty="0">
                <a:ln w="9525">
                  <a:solidFill>
                    <a:schemeClr val="bg1"/>
                  </a:solidFill>
                  <a:prstDash val="solid"/>
                </a:ln>
                <a:effectLst>
                  <a:outerShdw blurRad="12700" dist="38100" dir="2700000" algn="tl" rotWithShape="0">
                    <a:schemeClr val="bg1">
                      <a:lumMod val="50000"/>
                    </a:schemeClr>
                  </a:outerShdw>
                </a:effectLst>
              </a:rPr>
              <a:t>2</a:t>
            </a:r>
          </a:p>
        </p:txBody>
      </p:sp>
      <p:sp>
        <p:nvSpPr>
          <p:cNvPr id="17" name="Rectangle 16"/>
          <p:cNvSpPr/>
          <p:nvPr/>
        </p:nvSpPr>
        <p:spPr>
          <a:xfrm>
            <a:off x="2647935" y="3566145"/>
            <a:ext cx="1478290" cy="3154710"/>
          </a:xfrm>
          <a:prstGeom prst="rect">
            <a:avLst/>
          </a:prstGeom>
          <a:noFill/>
        </p:spPr>
        <p:txBody>
          <a:bodyPr wrap="none" lIns="91440" tIns="45720" rIns="91440" bIns="45720">
            <a:spAutoFit/>
          </a:bodyPr>
          <a:lstStyle/>
          <a:p>
            <a:pPr algn="ctr"/>
            <a:r>
              <a:rPr lang="en-US" sz="19900" b="1" dirty="0">
                <a:ln w="9525">
                  <a:solidFill>
                    <a:schemeClr val="bg1"/>
                  </a:solidFill>
                  <a:prstDash val="solid"/>
                </a:ln>
                <a:effectLst>
                  <a:outerShdw blurRad="12700" dist="38100" dir="2700000" algn="tl" rotWithShape="0">
                    <a:schemeClr val="bg1">
                      <a:lumMod val="50000"/>
                    </a:schemeClr>
                  </a:outerShdw>
                </a:effectLst>
              </a:rPr>
              <a:t>3</a:t>
            </a:r>
          </a:p>
        </p:txBody>
      </p:sp>
      <p:sp>
        <p:nvSpPr>
          <p:cNvPr id="18" name="Rectangle 17"/>
          <p:cNvSpPr/>
          <p:nvPr/>
        </p:nvSpPr>
        <p:spPr>
          <a:xfrm>
            <a:off x="6374095" y="3469032"/>
            <a:ext cx="1478290" cy="3154710"/>
          </a:xfrm>
          <a:prstGeom prst="rect">
            <a:avLst/>
          </a:prstGeom>
          <a:noFill/>
        </p:spPr>
        <p:txBody>
          <a:bodyPr wrap="none" lIns="91440" tIns="45720" rIns="91440" bIns="45720">
            <a:spAutoFit/>
          </a:bodyPr>
          <a:lstStyle/>
          <a:p>
            <a:pPr algn="ctr"/>
            <a:r>
              <a:rPr lang="en-US" sz="19900" b="1" dirty="0">
                <a:ln w="9525">
                  <a:solidFill>
                    <a:schemeClr val="bg1"/>
                  </a:solidFill>
                  <a:prstDash val="solid"/>
                </a:ln>
                <a:effectLst>
                  <a:outerShdw blurRad="12700" dist="38100" dir="2700000" algn="tl" rotWithShape="0">
                    <a:schemeClr val="bg1">
                      <a:lumMod val="50000"/>
                    </a:schemeClr>
                  </a:outerShdw>
                </a:effectLst>
              </a:rPr>
              <a:t>4</a:t>
            </a:r>
          </a:p>
        </p:txBody>
      </p:sp>
      <p:sp>
        <p:nvSpPr>
          <p:cNvPr id="21" name="TextBox 20"/>
          <p:cNvSpPr txBox="1"/>
          <p:nvPr/>
        </p:nvSpPr>
        <p:spPr>
          <a:xfrm>
            <a:off x="9336360" y="1124743"/>
            <a:ext cx="1080120" cy="1754326"/>
          </a:xfrm>
          <a:prstGeom prst="rect">
            <a:avLst/>
          </a:prstGeom>
          <a:noFill/>
        </p:spPr>
        <p:txBody>
          <a:bodyPr wrap="square" rtlCol="0">
            <a:spAutoFit/>
          </a:bodyPr>
          <a:lstStyle/>
          <a:p>
            <a:r>
              <a:rPr lang="en-GB" dirty="0" err="1"/>
              <a:t>Kagan</a:t>
            </a:r>
            <a:r>
              <a:rPr lang="en-GB" dirty="0"/>
              <a:t> mat to place on tables for the numbers</a:t>
            </a:r>
          </a:p>
        </p:txBody>
      </p:sp>
    </p:spTree>
    <p:custDataLst>
      <p:tags r:id="rId1"/>
    </p:custDataLst>
    <p:extLst>
      <p:ext uri="{BB962C8B-B14F-4D97-AF65-F5344CB8AC3E}">
        <p14:creationId xmlns:p14="http://schemas.microsoft.com/office/powerpoint/2010/main" val="43455574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377</TotalTime>
  <Words>1323</Words>
  <Application>Microsoft Office PowerPoint</Application>
  <PresentationFormat>Custom</PresentationFormat>
  <Paragraphs>86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How would you label this graph?</vt:lpstr>
      <vt:lpstr>Child Labour</vt:lpstr>
      <vt:lpstr>Now you know what the lesson is about… how would you label this graph?</vt:lpstr>
      <vt:lpstr>What’s the issue?</vt:lpstr>
      <vt:lpstr>One Stray</vt:lpstr>
      <vt:lpstr>Pair Task: Plan a Campaign</vt:lpstr>
      <vt:lpstr>What have you learnt today?</vt:lpstr>
      <vt:lpstr>Resources</vt:lpstr>
      <vt:lpstr>Case Study 1</vt:lpstr>
      <vt:lpstr>Case Study 2</vt:lpstr>
      <vt:lpstr>Case Study 3</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would you label this graph?</dc:title>
  <dc:creator>Terri Barry</dc:creator>
  <cp:lastModifiedBy>Dawn</cp:lastModifiedBy>
  <cp:revision>8</cp:revision>
  <cp:lastPrinted>2015-03-09T08:39:26Z</cp:lastPrinted>
  <dcterms:created xsi:type="dcterms:W3CDTF">2015-03-07T12:59:32Z</dcterms:created>
  <dcterms:modified xsi:type="dcterms:W3CDTF">2022-12-24T23:20:01Z</dcterms:modified>
</cp:coreProperties>
</file>