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61" r:id="rId2"/>
    <p:sldId id="303" r:id="rId3"/>
    <p:sldId id="299" r:id="rId4"/>
    <p:sldId id="297" r:id="rId5"/>
    <p:sldId id="283" r:id="rId6"/>
    <p:sldId id="278" r:id="rId7"/>
    <p:sldId id="285" r:id="rId8"/>
    <p:sldId id="300" r:id="rId9"/>
    <p:sldId id="302" r:id="rId10"/>
    <p:sldId id="28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B388E"/>
    <a:srgbClr val="FDEDBF"/>
    <a:srgbClr val="293181"/>
    <a:srgbClr val="FCE7AA"/>
    <a:srgbClr val="5E7AF1"/>
    <a:srgbClr val="5553C0"/>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122" d="100"/>
          <a:sy n="122" d="100"/>
        </p:scale>
        <p:origin x="-96" y="3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82147" y="1626781"/>
            <a:ext cx="9772262" cy="4329173"/>
          </a:xfrm>
        </p:spPr>
        <p:txBody>
          <a:bodyPr>
            <a:normAutofit lnSpcReduction="10000"/>
          </a:bodyPr>
          <a:lstStyle/>
          <a:p>
            <a:pPr marL="342900" indent="-342900" algn="l">
              <a:buFont typeface="Wingdings" panose="05000000000000000000" pitchFamily="2" charset="2"/>
              <a:buChar char="v"/>
            </a:pPr>
            <a:r>
              <a:rPr lang="en-GB" dirty="0">
                <a:latin typeface="Arial Rounded MT Bold" panose="020F0704030504030204" pitchFamily="34" charset="0"/>
              </a:rPr>
              <a:t>We gather as one … … </a:t>
            </a:r>
            <a:r>
              <a:rPr lang="en-GB" dirty="0" smtClean="0">
                <a:latin typeface="Arial Rounded MT Bold" panose="020F0704030504030204" pitchFamily="34" charset="0"/>
              </a:rPr>
              <a:t>…</a:t>
            </a:r>
            <a:endParaRPr lang="en-GB" dirty="0">
              <a:latin typeface="Arial Rounded MT Bold" panose="020F0704030504030204" pitchFamily="34" charset="0"/>
            </a:endParaRPr>
          </a:p>
          <a:p>
            <a:pPr marL="342900" indent="-342900" algn="l">
              <a:buFont typeface="Wingdings" panose="05000000000000000000" pitchFamily="2" charset="2"/>
              <a:buChar char="v"/>
            </a:pPr>
            <a:r>
              <a:rPr lang="en-GB" dirty="0">
                <a:latin typeface="Arial Rounded MT Bold" panose="020F0704030504030204" pitchFamily="34" charset="0"/>
              </a:rPr>
              <a:t>Let us join our hands and make the sign of the cross</a:t>
            </a:r>
            <a:r>
              <a:rPr lang="en-GB" dirty="0" smtClean="0">
                <a:latin typeface="Arial Rounded MT Bold" panose="020F0704030504030204" pitchFamily="34" charset="0"/>
              </a:rPr>
              <a:t>.</a:t>
            </a:r>
            <a:endParaRPr lang="en-GB" dirty="0">
              <a:latin typeface="Arial Rounded MT Bold" panose="020F0704030504030204" pitchFamily="34" charset="0"/>
            </a:endParaRPr>
          </a:p>
          <a:p>
            <a:pPr lvl="0" algn="l"/>
            <a:r>
              <a:rPr lang="en-GB" dirty="0">
                <a:latin typeface="Arial Rounded MT Bold" panose="020F0704030504030204" pitchFamily="34" charset="0"/>
              </a:rPr>
              <a:t>‘ In the name of the Father and of the Son and of the Holy Spirit. Amen</a:t>
            </a:r>
            <a:r>
              <a:rPr lang="en-GB" dirty="0" smtClean="0">
                <a:latin typeface="Arial Rounded MT Bold" panose="020F0704030504030204" pitchFamily="34" charset="0"/>
              </a:rPr>
              <a:t>’</a:t>
            </a:r>
            <a:r>
              <a:rPr lang="en-GB" dirty="0">
                <a:solidFill>
                  <a:prstClr val="black"/>
                </a:solidFill>
                <a:latin typeface="Arial Rounded MT Bold" panose="020F0704030504030204" pitchFamily="34" charset="0"/>
              </a:rPr>
              <a:t> </a:t>
            </a:r>
            <a:endParaRPr lang="en-GB" dirty="0" smtClean="0">
              <a:solidFill>
                <a:prstClr val="black"/>
              </a:solidFill>
              <a:latin typeface="Arial Rounded MT Bold" panose="020F0704030504030204" pitchFamily="34" charset="0"/>
            </a:endParaRPr>
          </a:p>
          <a:p>
            <a:pPr lvl="0" algn="l"/>
            <a:endParaRPr lang="en-GB" dirty="0">
              <a:solidFill>
                <a:prstClr val="black"/>
              </a:solidFill>
              <a:latin typeface="Arial Rounded MT Bold" panose="020F0704030504030204" pitchFamily="34" charset="0"/>
            </a:endParaRPr>
          </a:p>
          <a:p>
            <a:pPr lvl="0" algn="l"/>
            <a:r>
              <a:rPr lang="en-GB" b="1" u="sng" dirty="0" smtClean="0">
                <a:solidFill>
                  <a:srgbClr val="FF0000"/>
                </a:solidFill>
                <a:latin typeface="Arial Rounded MT Bold" panose="020F0704030504030204" pitchFamily="34" charset="0"/>
              </a:rPr>
              <a:t>All: </a:t>
            </a:r>
            <a:r>
              <a:rPr lang="en-GB" dirty="0" smtClean="0">
                <a:solidFill>
                  <a:prstClr val="black"/>
                </a:solidFill>
                <a:latin typeface="Arial Rounded MT Bold" panose="020F0704030504030204" pitchFamily="34" charset="0"/>
              </a:rPr>
              <a:t>Loving </a:t>
            </a:r>
            <a:r>
              <a:rPr lang="en-GB" dirty="0">
                <a:solidFill>
                  <a:prstClr val="black"/>
                </a:solidFill>
                <a:latin typeface="Arial Rounded MT Bold" panose="020F0704030504030204" pitchFamily="34" charset="0"/>
              </a:rPr>
              <a:t>God, as I begin this day help me to live my life to the best of my ability,</a:t>
            </a:r>
          </a:p>
          <a:p>
            <a:pPr lvl="0" algn="l"/>
            <a:r>
              <a:rPr lang="en-GB" dirty="0">
                <a:solidFill>
                  <a:prstClr val="black"/>
                </a:solidFill>
                <a:latin typeface="Arial Rounded MT Bold" panose="020F0704030504030204" pitchFamily="34" charset="0"/>
              </a:rPr>
              <a:t>To be open to those who need me,</a:t>
            </a:r>
          </a:p>
          <a:p>
            <a:pPr lvl="0" algn="l"/>
            <a:r>
              <a:rPr lang="en-GB" dirty="0">
                <a:solidFill>
                  <a:prstClr val="black"/>
                </a:solidFill>
                <a:latin typeface="Arial Rounded MT Bold" panose="020F0704030504030204" pitchFamily="34" charset="0"/>
              </a:rPr>
              <a:t>To respond to those who love me,</a:t>
            </a:r>
          </a:p>
          <a:p>
            <a:pPr lvl="0" algn="l"/>
            <a:r>
              <a:rPr lang="en-GB" dirty="0">
                <a:solidFill>
                  <a:prstClr val="black"/>
                </a:solidFill>
                <a:latin typeface="Arial Rounded MT Bold" panose="020F0704030504030204" pitchFamily="34" charset="0"/>
              </a:rPr>
              <a:t>To forgive those who hurt me, and,</a:t>
            </a:r>
          </a:p>
          <a:p>
            <a:pPr lvl="0" algn="l"/>
            <a:r>
              <a:rPr lang="en-GB" dirty="0">
                <a:solidFill>
                  <a:prstClr val="black"/>
                </a:solidFill>
                <a:latin typeface="Arial Rounded MT Bold" panose="020F0704030504030204" pitchFamily="34" charset="0"/>
              </a:rPr>
              <a:t>To appreciate the world in which I live.  Amen</a:t>
            </a:r>
          </a:p>
          <a:p>
            <a:pPr marL="342900" indent="-342900" algn="l">
              <a:buFont typeface="Wingdings" panose="05000000000000000000" pitchFamily="2" charset="2"/>
              <a:buChar char="v"/>
            </a:pPr>
            <a:endParaRPr lang="en-GB" dirty="0">
              <a:latin typeface="Arial Rounded MT Bold" panose="020F0704030504030204" pitchFamily="34" charset="0"/>
            </a:endParaRPr>
          </a:p>
        </p:txBody>
      </p:sp>
      <p:sp>
        <p:nvSpPr>
          <p:cNvPr id="6" name="Title 5"/>
          <p:cNvSpPr>
            <a:spLocks noGrp="1"/>
          </p:cNvSpPr>
          <p:nvPr>
            <p:ph type="ctrTitle"/>
          </p:nvPr>
        </p:nvSpPr>
        <p:spPr>
          <a:xfrm>
            <a:off x="0" y="390698"/>
            <a:ext cx="12192000" cy="1102040"/>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anchor="ctr">
            <a:normAutofit fontScale="90000"/>
          </a:bodyPr>
          <a:lstStyle/>
          <a:p>
            <a:pPr algn="l"/>
            <a:r>
              <a:rPr lang="en-GB" sz="4400" u="sng" dirty="0" smtClean="0">
                <a:ln>
                  <a:solidFill>
                    <a:schemeClr val="accent4">
                      <a:lumMod val="50000"/>
                    </a:schemeClr>
                  </a:solidFill>
                </a:ln>
                <a:solidFill>
                  <a:srgbClr val="FF0000"/>
                </a:solidFill>
                <a:effectLst>
                  <a:outerShdw blurRad="50800" dist="38100" dir="5400000" algn="t" rotWithShape="0">
                    <a:prstClr val="black">
                      <a:alpha val="25000"/>
                    </a:prstClr>
                  </a:outerShdw>
                </a:effectLst>
                <a:latin typeface="Arial Rounded MT Bold" panose="020F0704030504030204" pitchFamily="34" charset="0"/>
              </a:rPr>
              <a:t>Gather: Serving God</a:t>
            </a: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r>
            <a:b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br>
            <a:r>
              <a:rPr lang="en-GB" sz="44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Opening Hymn: He said freely </a:t>
            </a:r>
            <a:r>
              <a:rPr lang="en-GB" sz="4400" dirty="0" err="1"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freely</a:t>
            </a:r>
            <a:endParaRPr lang="en-GB" sz="44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7"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10" name="Picture 2" descr="Significance Comes from Serving - Dansville Foursquare Church">
            <a:extLst>
              <a:ext uri="{FF2B5EF4-FFF2-40B4-BE49-F238E27FC236}">
                <a16:creationId xmlns:a16="http://schemas.microsoft.com/office/drawing/2014/main" xmlns="" id="{41B5EB4B-6A3C-4236-9B51-AA14B62052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83890" y="4036956"/>
            <a:ext cx="3112725" cy="222337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804" y="482600"/>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6715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170992" y="276962"/>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Gather: </a:t>
            </a:r>
            <a:r>
              <a:rPr lang="en-GB" sz="3200" dirty="0" smtClean="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3200" dirty="0">
                <a:ln>
                  <a:solidFill>
                    <a:schemeClr val="accent4">
                      <a:lumMod val="50000"/>
                    </a:schemeClr>
                  </a:solidFill>
                </a:ln>
                <a:solidFill>
                  <a:srgbClr val="FF0000"/>
                </a:solidFill>
                <a:effectLst>
                  <a:outerShdw blurRad="50800" dist="38100" dir="5400000" algn="t" rotWithShape="0">
                    <a:prstClr val="black">
                      <a:alpha val="40000"/>
                    </a:prstClr>
                  </a:outerShdw>
                </a:effectLst>
                <a:latin typeface="Arial Rounded MT Bold" panose="020F0704030504030204" pitchFamily="34" charset="0"/>
              </a:rPr>
              <a:t>Christ the King</a:t>
            </a:r>
          </a:p>
        </p:txBody>
      </p:sp>
      <p:pic>
        <p:nvPicPr>
          <p:cNvPr id="10" name="Picture 9"/>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432135" y="1070846"/>
            <a:ext cx="9598834" cy="5299556"/>
          </a:xfrm>
        </p:spPr>
        <p:txBody>
          <a:bodyPr>
            <a:normAutofit/>
          </a:bodyPr>
          <a:lstStyle/>
          <a:p>
            <a:pPr lvl="0" algn="l">
              <a:lnSpc>
                <a:spcPct val="110000"/>
              </a:lnSpc>
              <a:spcBef>
                <a:spcPts val="600"/>
              </a:spcBef>
              <a:buClr>
                <a:srgbClr val="FE8637"/>
              </a:buClr>
              <a:buSzPct val="70000"/>
            </a:pPr>
            <a:endParaRPr lang="en-GB" sz="1700" b="1" dirty="0">
              <a:solidFill>
                <a:prstClr val="black"/>
              </a:solidFill>
              <a:latin typeface="Comic Sans MS" pitchFamily="66" charset="0"/>
              <a:cs typeface="Arial" panose="020B0604020202020204" pitchFamily="34" charset="0"/>
            </a:endParaRPr>
          </a:p>
          <a:p>
            <a:pPr lvl="0" algn="l">
              <a:lnSpc>
                <a:spcPct val="11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10000"/>
              </a:lnSpc>
              <a:spcBef>
                <a:spcPts val="600"/>
              </a:spcBef>
              <a:buClr>
                <a:srgbClr val="FE8637"/>
              </a:buClr>
              <a:buSzPct val="70000"/>
            </a:pPr>
            <a:r>
              <a:rPr lang="en-GB" sz="2000" b="1" dirty="0">
                <a:latin typeface="Comic Sans MS" panose="030F0702030302020204" pitchFamily="66" charset="0"/>
                <a:cs typeface="Arial" panose="020B0604020202020204" pitchFamily="34" charset="0"/>
              </a:rPr>
              <a:t>This week we reflect upon Christ the King, this is the day we are reminded that Jesus </a:t>
            </a:r>
            <a:r>
              <a:rPr lang="en-GB" sz="2000" b="1" dirty="0">
                <a:latin typeface="Comic Sans MS" panose="030F0702030302020204" pitchFamily="66" charset="0"/>
              </a:rPr>
              <a:t>reigns above all earthly rulers. He tells us that his kingdom is not of this world, it is not one of costly palaces and precious jewels. In Jesus’ Kingdom there is no division between the king and his people. Christ carried the burden of all his people by taking away their sins by dying on the cross. He bore witness to the truth and died for the truth. </a:t>
            </a:r>
            <a:endParaRPr lang="en-GB" sz="2000" b="1" dirty="0">
              <a:solidFill>
                <a:srgbClr val="FF0000"/>
              </a:solidFill>
              <a:latin typeface="Comic Sans MS" pitchFamily="66" charset="0"/>
              <a:cs typeface="Arial" panose="020B0604020202020204" pitchFamily="34" charset="0"/>
            </a:endParaRPr>
          </a:p>
          <a:p>
            <a:pPr lvl="0" algn="l">
              <a:lnSpc>
                <a:spcPct val="110000"/>
              </a:lnSpc>
              <a:spcBef>
                <a:spcPts val="600"/>
              </a:spcBef>
              <a:buClr>
                <a:srgbClr val="FE8637"/>
              </a:buClr>
              <a:buSzPct val="70000"/>
            </a:pPr>
            <a:r>
              <a:rPr lang="en-GB" sz="2000" b="1" dirty="0" smtClean="0">
                <a:solidFill>
                  <a:srgbClr val="FF0000"/>
                </a:solidFill>
                <a:latin typeface="Comic Sans MS" pitchFamily="66" charset="0"/>
                <a:cs typeface="Arial" panose="020B0604020202020204" pitchFamily="34" charset="0"/>
              </a:rPr>
              <a:t>What </a:t>
            </a:r>
            <a:r>
              <a:rPr lang="en-GB" sz="2000" b="1" dirty="0">
                <a:solidFill>
                  <a:srgbClr val="FF0000"/>
                </a:solidFill>
                <a:latin typeface="Comic Sans MS" pitchFamily="66" charset="0"/>
                <a:cs typeface="Arial" panose="020B0604020202020204" pitchFamily="34" charset="0"/>
              </a:rPr>
              <a:t>is our mission this week?</a:t>
            </a:r>
          </a:p>
          <a:p>
            <a:pPr lvl="0" algn="l">
              <a:lnSpc>
                <a:spcPct val="100000"/>
              </a:lnSpc>
              <a:spcBef>
                <a:spcPts val="600"/>
              </a:spcBef>
              <a:buClr>
                <a:srgbClr val="FE8637"/>
              </a:buClr>
              <a:buSzPct val="70000"/>
            </a:pPr>
            <a:r>
              <a:rPr lang="en-GB" sz="2000" b="1" dirty="0">
                <a:solidFill>
                  <a:prstClr val="black"/>
                </a:solidFill>
                <a:latin typeface="Comic Sans MS" pitchFamily="66" charset="0"/>
              </a:rPr>
              <a:t>Our mission this week is for us to remember the truth that Jesus is not our King if we do not listen to him, love him, serve him, and follow him. We belong to his Kingdom only when we try to walk with him, when we try to live our lives fully in the spirit of the Gospel and when that Gospel spirit penetrates every facet of our living.</a:t>
            </a:r>
            <a:endParaRPr lang="en-GB" dirty="0">
              <a:latin typeface="Arial Rounded MT Bold" panose="020F0704030504030204" pitchFamily="34" charset="0"/>
            </a:endParaRPr>
          </a:p>
        </p:txBody>
      </p:sp>
      <p:pic>
        <p:nvPicPr>
          <p:cNvPr id="2" name="Picture 1">
            <a:extLst>
              <a:ext uri="{FF2B5EF4-FFF2-40B4-BE49-F238E27FC236}">
                <a16:creationId xmlns:a16="http://schemas.microsoft.com/office/drawing/2014/main" xmlns="" id="{BD116CE2-9A52-41D1-BCBB-979C695ADAA0}"/>
              </a:ext>
            </a:extLst>
          </p:cNvPr>
          <p:cNvPicPr>
            <a:picLocks noChangeAspect="1"/>
          </p:cNvPicPr>
          <p:nvPr/>
        </p:nvPicPr>
        <p:blipFill>
          <a:blip r:embed="rId4"/>
          <a:stretch>
            <a:fillRect/>
          </a:stretch>
        </p:blipFill>
        <p:spPr>
          <a:xfrm>
            <a:off x="10030969" y="1231641"/>
            <a:ext cx="2004892" cy="2861074"/>
          </a:xfrm>
          <a:prstGeom prst="rect">
            <a:avLst/>
          </a:prstGeom>
        </p:spPr>
      </p:pic>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071" y="470374"/>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25404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990233" y="431868"/>
            <a:ext cx="11201768" cy="81997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Word of the Lord</a:t>
            </a:r>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5" name="TextBox 4"/>
          <p:cNvSpPr txBox="1"/>
          <p:nvPr/>
        </p:nvSpPr>
        <p:spPr>
          <a:xfrm>
            <a:off x="1238596" y="1374290"/>
            <a:ext cx="9659389" cy="461665"/>
          </a:xfrm>
          <a:prstGeom prst="rect">
            <a:avLst/>
          </a:prstGeom>
          <a:noFill/>
        </p:spPr>
        <p:txBody>
          <a:bodyPr wrap="square" rtlCol="0">
            <a:spAutoFit/>
          </a:bodyPr>
          <a:lstStyle/>
          <a:p>
            <a:r>
              <a:rPr lang="en-GB" sz="2400" b="1" u="sng" dirty="0">
                <a:solidFill>
                  <a:srgbClr val="FF0000"/>
                </a:solidFill>
              </a:rPr>
              <a:t>G</a:t>
            </a:r>
            <a:r>
              <a:rPr lang="en-GB" sz="2400" b="1" u="sng" dirty="0" smtClean="0">
                <a:solidFill>
                  <a:srgbClr val="FF0000"/>
                </a:solidFill>
              </a:rPr>
              <a:t>ospel </a:t>
            </a:r>
            <a:r>
              <a:rPr lang="en-GB" sz="2400" b="1" u="sng" dirty="0">
                <a:solidFill>
                  <a:srgbClr val="FF0000"/>
                </a:solidFill>
              </a:rPr>
              <a:t>R</a:t>
            </a:r>
            <a:r>
              <a:rPr lang="en-GB" sz="2400" b="1" u="sng" dirty="0" smtClean="0">
                <a:solidFill>
                  <a:srgbClr val="FF0000"/>
                </a:solidFill>
              </a:rPr>
              <a:t>eading</a:t>
            </a:r>
            <a:endParaRPr lang="en-GB" sz="2400" b="1" u="sng" dirty="0">
              <a:solidFill>
                <a:srgbClr val="FF0000"/>
              </a:solidFill>
            </a:endParaRPr>
          </a:p>
        </p:txBody>
      </p:sp>
      <p:pic>
        <p:nvPicPr>
          <p:cNvPr id="8" name="Picture 7"/>
          <p:cNvPicPr>
            <a:picLocks noChangeAspect="1"/>
          </p:cNvPicPr>
          <p:nvPr/>
        </p:nvPicPr>
        <p:blipFill>
          <a:blip r:embed="rId4"/>
          <a:stretch>
            <a:fillRect/>
          </a:stretch>
        </p:blipFill>
        <p:spPr>
          <a:xfrm>
            <a:off x="9795584" y="1268970"/>
            <a:ext cx="2340996" cy="1559688"/>
          </a:xfrm>
          <a:prstGeom prst="rect">
            <a:avLst/>
          </a:prstGeom>
        </p:spPr>
      </p:pic>
      <p:sp>
        <p:nvSpPr>
          <p:cNvPr id="10" name="Rectangle 9">
            <a:extLst>
              <a:ext uri="{FF2B5EF4-FFF2-40B4-BE49-F238E27FC236}">
                <a16:creationId xmlns:a16="http://schemas.microsoft.com/office/drawing/2014/main" xmlns="" id="{E2348515-D083-45FA-91A8-3705877CAA66}"/>
              </a:ext>
            </a:extLst>
          </p:cNvPr>
          <p:cNvSpPr/>
          <p:nvPr/>
        </p:nvSpPr>
        <p:spPr>
          <a:xfrm>
            <a:off x="662474" y="1779687"/>
            <a:ext cx="9133110" cy="3693319"/>
          </a:xfrm>
          <a:prstGeom prst="rect">
            <a:avLst/>
          </a:prstGeom>
        </p:spPr>
        <p:txBody>
          <a:bodyPr wrap="square">
            <a:spAutoFit/>
          </a:bodyPr>
          <a:lstStyle/>
          <a:p>
            <a:r>
              <a:rPr lang="en-GB" b="1" dirty="0">
                <a:solidFill>
                  <a:srgbClr val="000000"/>
                </a:solidFill>
                <a:latin typeface="Comic Sans MS" panose="030F0702030302020204" pitchFamily="66" charset="0"/>
              </a:rPr>
              <a:t>A reading from St Luke’s Gospel </a:t>
            </a:r>
          </a:p>
          <a:p>
            <a:endParaRPr lang="en-GB" dirty="0">
              <a:solidFill>
                <a:srgbClr val="121212"/>
              </a:solidFill>
              <a:latin typeface="-apple-system"/>
            </a:endParaRPr>
          </a:p>
          <a:p>
            <a:r>
              <a:rPr lang="en-GB" dirty="0">
                <a:latin typeface="Comic Sans MS" panose="030F0702030302020204" pitchFamily="66" charset="0"/>
              </a:rPr>
              <a:t>The people stood watching, and the rulers even sneered at him. They said, “He saved others; let him save himself if he is God’s Messiah, the Chosen One.” The soldiers also came up and mocked him. They offered him wine vinegar and said, “If you are the king of the Jews, save yourself.” There was a written notice above him, which read: THIS IS THE KING OF THE JEWS. One of the criminals who hung there hurled insults at him: “Aren’t you the Messiah? Save yourself and us!” But the other criminal rebuked him. “Don’t you fear God,” he said, “since you are under the same sentence? We are punished justly, for we are getting what our deeds deserve. But this man has done nothing wrong.” Then he said, “Jesus, remember me when you come into your kingdom.” Jesus answered him, “Truly I tell you, today you will be with me in paradise.”</a:t>
            </a:r>
            <a:r>
              <a:rPr lang="en-GB" sz="1100" dirty="0">
                <a:latin typeface="Comic Sans MS" panose="030F0702030302020204" pitchFamily="66" charset="0"/>
              </a:rPr>
              <a:t>23.35-43</a:t>
            </a:r>
          </a:p>
        </p:txBody>
      </p:sp>
      <p:sp>
        <p:nvSpPr>
          <p:cNvPr id="11" name="TextBox 10">
            <a:extLst>
              <a:ext uri="{FF2B5EF4-FFF2-40B4-BE49-F238E27FC236}">
                <a16:creationId xmlns:a16="http://schemas.microsoft.com/office/drawing/2014/main" xmlns="" id="{0B3DF073-4DCF-4F88-A4B2-169BF5051556}"/>
              </a:ext>
            </a:extLst>
          </p:cNvPr>
          <p:cNvSpPr txBox="1"/>
          <p:nvPr/>
        </p:nvSpPr>
        <p:spPr>
          <a:xfrm>
            <a:off x="746484" y="5934671"/>
            <a:ext cx="11294307" cy="880241"/>
          </a:xfrm>
          <a:prstGeom prst="rect">
            <a:avLst/>
          </a:prstGeom>
          <a:noFill/>
        </p:spPr>
        <p:txBody>
          <a:bodyPr wrap="square" rtlCol="0">
            <a:spAutoFit/>
          </a:bodyPr>
          <a:lstStyle/>
          <a:p>
            <a:pPr lvl="0">
              <a:spcBef>
                <a:spcPct val="20000"/>
              </a:spcBef>
              <a:buClr>
                <a:srgbClr val="F0A22E"/>
              </a:buClr>
              <a:buSzPct val="70000"/>
            </a:pPr>
            <a:r>
              <a:rPr lang="en-GB" sz="1600" b="1" i="1" dirty="0">
                <a:latin typeface="Comic Sans MS" panose="030F0702030302020204" pitchFamily="66" charset="0"/>
              </a:rPr>
              <a:t>Lord Jesus, </a:t>
            </a:r>
            <a:r>
              <a:rPr lang="en-GB" sz="1600" b="1" dirty="0">
                <a:latin typeface="Comic Sans MS" panose="030F0702030302020204" pitchFamily="66" charset="0"/>
              </a:rPr>
              <a:t>give us strength and courage to follow Christ's way. Help us to live good lives so that we may come into your kingdom. </a:t>
            </a:r>
          </a:p>
          <a:p>
            <a:pPr lvl="0">
              <a:spcBef>
                <a:spcPct val="20000"/>
              </a:spcBef>
              <a:buClr>
                <a:srgbClr val="F0A22E"/>
              </a:buClr>
              <a:buSzPct val="70000"/>
            </a:pPr>
            <a:r>
              <a:rPr lang="en-GB" sz="1600" b="1" i="1" dirty="0">
                <a:latin typeface="Comic Sans MS" panose="030F0702030302020204" pitchFamily="66" charset="0"/>
              </a:rPr>
              <a:t>Lord, in your mercy….Hear our prayer</a:t>
            </a:r>
          </a:p>
        </p:txBody>
      </p:sp>
      <p:pic>
        <p:nvPicPr>
          <p:cNvPr id="12" name="Picture 1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9023" y="604670"/>
            <a:ext cx="664845" cy="769620"/>
          </a:xfrm>
          <a:prstGeom prst="rect">
            <a:avLst/>
          </a:prstGeom>
          <a:noFill/>
        </p:spPr>
      </p:pic>
    </p:spTree>
    <p:extLst>
      <p:ext uri="{BB962C8B-B14F-4D97-AF65-F5344CB8AC3E}">
        <p14:creationId xmlns:p14="http://schemas.microsoft.com/office/powerpoint/2010/main" val="1212573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485191" y="1723161"/>
            <a:ext cx="11221617" cy="2239240"/>
          </a:xfrm>
        </p:spPr>
        <p:txBody>
          <a:bodyPr>
            <a:normAutofit/>
          </a:bodyPr>
          <a:lstStyle/>
          <a:p>
            <a:pPr lvl="0" algn="l">
              <a:lnSpc>
                <a:spcPct val="100000"/>
              </a:lnSpc>
              <a:spcBef>
                <a:spcPts val="0"/>
              </a:spcBef>
            </a:pPr>
            <a:endParaRPr lang="en-GB" sz="1800" b="1" dirty="0">
              <a:solidFill>
                <a:prstClr val="black"/>
              </a:solidFill>
            </a:endParaRPr>
          </a:p>
          <a:p>
            <a:pPr lvl="0" algn="l">
              <a:lnSpc>
                <a:spcPct val="100000"/>
              </a:lnSpc>
              <a:spcBef>
                <a:spcPts val="0"/>
              </a:spcBef>
            </a:pPr>
            <a:r>
              <a:rPr lang="en-GB" sz="2000" b="1" dirty="0">
                <a:solidFill>
                  <a:prstClr val="black"/>
                </a:solidFill>
                <a:latin typeface="Comic Sans MS" panose="030F0702030302020204" pitchFamily="66" charset="0"/>
              </a:rPr>
              <a:t>We focus today on the value of service. </a:t>
            </a:r>
            <a:r>
              <a:rPr lang="en-GB" sz="2000" b="1" dirty="0">
                <a:latin typeface="Comic Sans MS" panose="030F0702030302020204" pitchFamily="66" charset="0"/>
              </a:rPr>
              <a:t>To engage in service, to reflect on one's own experience and that of others, and to move toward action on behalf of peace, justice, truth, reconciliation, and love. Serving others shows our dedication to God and to the well-being of others. Service doesn't just help others. It can also lead to our own spiritual growth. When we serve we not only strengthen others faith but also become better people.</a:t>
            </a:r>
            <a:endParaRPr lang="en-GB" sz="2000" b="1" dirty="0">
              <a:solidFill>
                <a:prstClr val="black"/>
              </a:solidFill>
              <a:latin typeface="Comic Sans MS" panose="030F0702030302020204" pitchFamily="66" charset="0"/>
            </a:endParaRP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3" name="TextBox 2"/>
          <p:cNvSpPr txBox="1"/>
          <p:nvPr/>
        </p:nvSpPr>
        <p:spPr>
          <a:xfrm>
            <a:off x="373074" y="3934686"/>
            <a:ext cx="7129695" cy="2492990"/>
          </a:xfrm>
          <a:prstGeom prst="rect">
            <a:avLst/>
          </a:prstGeom>
          <a:noFill/>
        </p:spPr>
        <p:txBody>
          <a:bodyPr wrap="square" rtlCol="0">
            <a:spAutoFit/>
          </a:bodyPr>
          <a:lstStyle/>
          <a:p>
            <a:pPr lvl="0">
              <a:defRPr/>
            </a:pPr>
            <a:r>
              <a:rPr lang="en-GB" dirty="0">
                <a:latin typeface="Comic Sans MS" panose="030F0702030302020204" pitchFamily="66" charset="0"/>
              </a:rPr>
              <a:t>God of love,</a:t>
            </a:r>
            <a:r>
              <a:rPr lang="en-GB" sz="2800" dirty="0">
                <a:latin typeface="Comic Sans MS" panose="030F0702030302020204" pitchFamily="66" charset="0"/>
              </a:rPr>
              <a:t/>
            </a:r>
            <a:br>
              <a:rPr lang="en-GB" sz="2800" dirty="0">
                <a:latin typeface="Comic Sans MS" panose="030F0702030302020204" pitchFamily="66" charset="0"/>
              </a:rPr>
            </a:br>
            <a:r>
              <a:rPr lang="en-GB" dirty="0">
                <a:latin typeface="Comic Sans MS" panose="030F0702030302020204" pitchFamily="66" charset="0"/>
              </a:rPr>
              <a:t>help us to use the gifts you give us</a:t>
            </a:r>
            <a:r>
              <a:rPr lang="en-GB" sz="2800" dirty="0">
                <a:latin typeface="Comic Sans MS" panose="030F0702030302020204" pitchFamily="66" charset="0"/>
              </a:rPr>
              <a:t/>
            </a:r>
            <a:br>
              <a:rPr lang="en-GB" sz="2800" dirty="0">
                <a:latin typeface="Comic Sans MS" panose="030F0702030302020204" pitchFamily="66" charset="0"/>
              </a:rPr>
            </a:br>
            <a:r>
              <a:rPr lang="en-GB" dirty="0">
                <a:latin typeface="Comic Sans MS" panose="030F0702030302020204" pitchFamily="66" charset="0"/>
              </a:rPr>
              <a:t>for the people who need us.</a:t>
            </a:r>
            <a:r>
              <a:rPr lang="en-GB" sz="2800" dirty="0">
                <a:latin typeface="Comic Sans MS" panose="030F0702030302020204" pitchFamily="66" charset="0"/>
              </a:rPr>
              <a:t/>
            </a:r>
            <a:br>
              <a:rPr lang="en-GB" sz="2800" dirty="0">
                <a:latin typeface="Comic Sans MS" panose="030F0702030302020204" pitchFamily="66" charset="0"/>
              </a:rPr>
            </a:br>
            <a:r>
              <a:rPr lang="en-GB" dirty="0">
                <a:latin typeface="Comic Sans MS" panose="030F0702030302020204" pitchFamily="66" charset="0"/>
              </a:rPr>
              <a:t>Help us to see their need and, inspired by your Son,</a:t>
            </a:r>
            <a:r>
              <a:rPr lang="en-GB" sz="2800" dirty="0">
                <a:latin typeface="Comic Sans MS" panose="030F0702030302020204" pitchFamily="66" charset="0"/>
              </a:rPr>
              <a:t/>
            </a:r>
            <a:br>
              <a:rPr lang="en-GB" sz="2800" dirty="0">
                <a:latin typeface="Comic Sans MS" panose="030F0702030302020204" pitchFamily="66" charset="0"/>
              </a:rPr>
            </a:br>
            <a:r>
              <a:rPr lang="en-GB" dirty="0">
                <a:latin typeface="Comic Sans MS" panose="030F0702030302020204" pitchFamily="66" charset="0"/>
              </a:rPr>
              <a:t>reach beyond ourselves, and make a difference in this world. </a:t>
            </a: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ndParaRPr>
          </a:p>
          <a:p>
            <a:pPr lvl="0">
              <a:defRPr/>
            </a:pPr>
            <a:r>
              <a:rPr lang="en-GB" b="1" i="1" dirty="0">
                <a:solidFill>
                  <a:prstClr val="black"/>
                </a:solidFill>
                <a:latin typeface="Comic Sans MS" panose="030F0702030302020204" pitchFamily="66" charset="0"/>
              </a:rPr>
              <a:t>Lord in your mercy</a:t>
            </a:r>
            <a:r>
              <a:rPr lang="en-GB" b="1" i="1" dirty="0" smtClean="0">
                <a:solidFill>
                  <a:prstClr val="black"/>
                </a:solidFill>
                <a:latin typeface="Comic Sans MS" panose="030F0702030302020204" pitchFamily="66" charset="0"/>
              </a:rPr>
              <a:t>…..</a:t>
            </a:r>
            <a:r>
              <a:rPr lang="en-GB" b="1" u="sng" dirty="0" smtClean="0">
                <a:solidFill>
                  <a:srgbClr val="FF0000"/>
                </a:solidFill>
                <a:latin typeface="Comic Sans MS" panose="030F0702030302020204" pitchFamily="66" charset="0"/>
              </a:rPr>
              <a:t>All: Hear </a:t>
            </a:r>
            <a:r>
              <a:rPr lang="en-GB" b="1" u="sng" dirty="0">
                <a:solidFill>
                  <a:srgbClr val="FF0000"/>
                </a:solidFill>
                <a:latin typeface="Comic Sans MS" panose="030F0702030302020204" pitchFamily="66" charset="0"/>
              </a:rPr>
              <a:t>our prayer.</a:t>
            </a:r>
            <a:endParaRPr kumimoji="0" lang="en-GB" b="1" u="sng" strike="noStrike" kern="1200" cap="none" spc="0" normalizeH="0" baseline="0" noProof="0" dirty="0">
              <a:ln>
                <a:noFill/>
              </a:ln>
              <a:solidFill>
                <a:srgbClr val="FF0000"/>
              </a:solidFill>
              <a:effectLst/>
              <a:uLnTx/>
              <a:uFillTx/>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b="1" i="1" u="none" strike="noStrike" kern="1200" cap="none" spc="0" normalizeH="0" baseline="0" noProof="0" dirty="0">
              <a:ln>
                <a:noFill/>
              </a:ln>
              <a:solidFill>
                <a:prstClr val="black"/>
              </a:solidFill>
              <a:effectLst/>
              <a:uLnTx/>
              <a:uFillTx/>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4" name="TextBox 13"/>
          <p:cNvSpPr txBox="1"/>
          <p:nvPr/>
        </p:nvSpPr>
        <p:spPr>
          <a:xfrm>
            <a:off x="1800524" y="1080766"/>
            <a:ext cx="9310255" cy="707886"/>
          </a:xfrm>
          <a:prstGeom prst="rect">
            <a:avLst/>
          </a:prstGeom>
          <a:noFill/>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black"/>
                </a:solidFill>
                <a:effectLst/>
                <a:uLnTx/>
                <a:uFillTx/>
                <a:latin typeface="Calibri" panose="020F0502020204030204"/>
                <a:ea typeface="+mn-ea"/>
                <a:cs typeface="+mn-cs"/>
              </a:rPr>
              <a:t>                           </a:t>
            </a:r>
            <a:r>
              <a:rPr lang="en-GB" sz="4000" b="1" u="sng" noProof="0" dirty="0">
                <a:solidFill>
                  <a:srgbClr val="FF0000"/>
                </a:solidFill>
                <a:latin typeface="Calibri" panose="020F0502020204030204"/>
              </a:rPr>
              <a:t>Service</a:t>
            </a:r>
            <a:endParaRPr kumimoji="0" lang="en-GB" sz="4000" b="1" i="0" u="sng" strike="noStrike" kern="1200" cap="none" spc="0" normalizeH="0" baseline="0" noProof="0" dirty="0">
              <a:ln>
                <a:noFill/>
              </a:ln>
              <a:solidFill>
                <a:srgbClr val="FF0000"/>
              </a:solidFill>
              <a:effectLst/>
              <a:uLnTx/>
              <a:uFillTx/>
              <a:latin typeface="Calibri" panose="020F0502020204030204"/>
            </a:endParaRPr>
          </a:p>
        </p:txBody>
      </p:sp>
      <p:pic>
        <p:nvPicPr>
          <p:cNvPr id="13" name="Picture 2" descr="Significance Comes from Serving - Dansville Foursquare Church">
            <a:extLst>
              <a:ext uri="{FF2B5EF4-FFF2-40B4-BE49-F238E27FC236}">
                <a16:creationId xmlns:a16="http://schemas.microsoft.com/office/drawing/2014/main" xmlns="" id="{25091EB7-CBB7-4529-9977-F51220E1CD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8126" y="3812171"/>
            <a:ext cx="3142653" cy="224475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071" y="560754"/>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66874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God</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722842" y="1315616"/>
            <a:ext cx="5707594" cy="5299785"/>
          </a:xfrm>
        </p:spPr>
        <p:txBody>
          <a:bodyPr>
            <a:normAutofit/>
          </a:bodyPr>
          <a:lstStyle/>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r>
              <a:rPr lang="en-GB" sz="2200" b="1" dirty="0">
                <a:latin typeface="Comic Sans MS" panose="030F0702030302020204" pitchFamily="66" charset="0"/>
              </a:rPr>
              <a:t> </a:t>
            </a: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algn="l"/>
            <a:endParaRPr lang="en-GB" b="1" dirty="0">
              <a:latin typeface="Comic Sans MS" panose="030F0702030302020204" pitchFamily="66" charset="0"/>
            </a:endParaRPr>
          </a:p>
          <a:p>
            <a:pPr algn="l"/>
            <a:endParaRPr lang="en-GB" sz="2000" b="1" dirty="0">
              <a:latin typeface="Comic Sans MS" panose="030F0702030302020204" pitchFamily="66" charset="0"/>
            </a:endParaRPr>
          </a:p>
          <a:p>
            <a:pPr algn="l"/>
            <a:endParaRPr lang="en-GB" sz="2000" b="1" dirty="0">
              <a:latin typeface="Comic Sans MS" panose="030F0702030302020204" pitchFamily="66" charset="0"/>
            </a:endParaRPr>
          </a:p>
          <a:p>
            <a:pPr algn="l"/>
            <a:endParaRPr lang="en-GB" sz="2000" b="1" dirty="0">
              <a:latin typeface="Comic Sans MS" panose="030F0702030302020204" pitchFamily="66" charset="0"/>
            </a:endParaRPr>
          </a:p>
          <a:p>
            <a:pPr algn="l"/>
            <a:endParaRPr lang="en-GB" sz="2000" b="1" dirty="0">
              <a:latin typeface="Comic Sans MS" panose="030F0702030302020204" pitchFamily="66" charset="0"/>
            </a:endParaRPr>
          </a:p>
          <a:p>
            <a:pPr algn="l"/>
            <a:endParaRPr lang="en-GB"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11" name="Picture 2" descr="Significance Comes from Serving - Dansville Foursquare Church">
            <a:extLst>
              <a:ext uri="{FF2B5EF4-FFF2-40B4-BE49-F238E27FC236}">
                <a16:creationId xmlns:a16="http://schemas.microsoft.com/office/drawing/2014/main" xmlns="" id="{6825C6C8-F437-4DDD-8464-0BBF167F3E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52690" y="519423"/>
            <a:ext cx="2333850" cy="166703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Feast of the Presentation of the Blessed Virgin Mary">
            <a:extLst>
              <a:ext uri="{FF2B5EF4-FFF2-40B4-BE49-F238E27FC236}">
                <a16:creationId xmlns:a16="http://schemas.microsoft.com/office/drawing/2014/main" xmlns="" id="{A1FDDDCE-4130-47CA-B0A8-BAB8CBCB44B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xmlns="" id="{65D81724-F87D-4AD6-BC95-10DD993811F8}"/>
              </a:ext>
            </a:extLst>
          </p:cNvPr>
          <p:cNvPicPr>
            <a:picLocks noChangeAspect="1"/>
          </p:cNvPicPr>
          <p:nvPr/>
        </p:nvPicPr>
        <p:blipFill>
          <a:blip r:embed="rId3"/>
          <a:stretch>
            <a:fillRect/>
          </a:stretch>
        </p:blipFill>
        <p:spPr>
          <a:xfrm>
            <a:off x="7424115" y="2594632"/>
            <a:ext cx="4655058" cy="2586143"/>
          </a:xfrm>
          <a:prstGeom prst="rect">
            <a:avLst/>
          </a:prstGeom>
        </p:spPr>
      </p:pic>
      <p:sp>
        <p:nvSpPr>
          <p:cNvPr id="7" name="Rectangle 6">
            <a:extLst>
              <a:ext uri="{FF2B5EF4-FFF2-40B4-BE49-F238E27FC236}">
                <a16:creationId xmlns:a16="http://schemas.microsoft.com/office/drawing/2014/main" xmlns="" id="{1C13E777-B8F9-4E20-9D79-B78996966713}"/>
              </a:ext>
            </a:extLst>
          </p:cNvPr>
          <p:cNvSpPr/>
          <p:nvPr/>
        </p:nvSpPr>
        <p:spPr>
          <a:xfrm>
            <a:off x="1605084" y="1315245"/>
            <a:ext cx="5707594" cy="3970318"/>
          </a:xfrm>
          <a:prstGeom prst="rect">
            <a:avLst/>
          </a:prstGeom>
        </p:spPr>
        <p:txBody>
          <a:bodyPr wrap="square">
            <a:spAutoFit/>
          </a:bodyPr>
          <a:lstStyle/>
          <a:p>
            <a:r>
              <a:rPr lang="en-GB" dirty="0">
                <a:latin typeface="Comic Sans MS" panose="030F0702030302020204" pitchFamily="66" charset="0"/>
              </a:rPr>
              <a:t>The Feast of the Presentation of the Blessed Virgin Mary, celebrated annually on November 21st, commemorates the presentation of the Blessed Virgin as a child by her parents in the Temple in Jerusalem. Before Mary's birth, her parents received a heavenly message that they would bear a child. In thanksgiving for the God's gift of Mary's birth, they brought her to the Temple to consecrate their only daughter to The Lord. We are reminded of the service Mary would undertake, the acceptance of being the mother of Jesus. Throughout her life she showed dedication in her service to God and her son and never waivered from her task. </a:t>
            </a:r>
          </a:p>
        </p:txBody>
      </p:sp>
      <p:sp>
        <p:nvSpPr>
          <p:cNvPr id="12" name="Rectangle 11">
            <a:extLst>
              <a:ext uri="{FF2B5EF4-FFF2-40B4-BE49-F238E27FC236}">
                <a16:creationId xmlns:a16="http://schemas.microsoft.com/office/drawing/2014/main" xmlns="" id="{6C3AECD9-CE80-471E-9C60-DE0887919EBC}"/>
              </a:ext>
            </a:extLst>
          </p:cNvPr>
          <p:cNvSpPr/>
          <p:nvPr/>
        </p:nvSpPr>
        <p:spPr>
          <a:xfrm>
            <a:off x="1583896" y="5285563"/>
            <a:ext cx="10303304" cy="1200329"/>
          </a:xfrm>
          <a:prstGeom prst="rect">
            <a:avLst/>
          </a:prstGeom>
        </p:spPr>
        <p:txBody>
          <a:bodyPr wrap="square">
            <a:spAutoFit/>
          </a:bodyPr>
          <a:lstStyle/>
          <a:p>
            <a:pPr lvl="0">
              <a:defRPr/>
            </a:pPr>
            <a:r>
              <a:rPr lang="en-GB" b="1" i="1" dirty="0">
                <a:solidFill>
                  <a:prstClr val="black"/>
                </a:solidFill>
                <a:latin typeface="Comic Sans MS" panose="030F0702030302020204" pitchFamily="66" charset="0"/>
              </a:rPr>
              <a:t>Lord inspire us to be servants and help others just as Mary did. Help us to have faith even when we struggle and face adversity.</a:t>
            </a:r>
          </a:p>
          <a:p>
            <a:pPr lvl="0">
              <a:defRPr/>
            </a:pPr>
            <a:endParaRPr lang="en-GB" b="1" i="1" dirty="0">
              <a:solidFill>
                <a:prstClr val="black"/>
              </a:solidFill>
              <a:latin typeface="Comic Sans MS" panose="030F0702030302020204" pitchFamily="66" charset="0"/>
            </a:endParaRPr>
          </a:p>
          <a:p>
            <a:pPr lvl="0">
              <a:defRPr/>
            </a:pPr>
            <a:r>
              <a:rPr lang="en-GB" b="1" i="1" dirty="0">
                <a:solidFill>
                  <a:prstClr val="black"/>
                </a:solidFill>
                <a:latin typeface="Comic Sans MS" panose="030F0702030302020204" pitchFamily="66" charset="0"/>
              </a:rPr>
              <a:t>Lord in your mercy</a:t>
            </a:r>
            <a:r>
              <a:rPr lang="en-GB" b="1" i="1" dirty="0" smtClean="0">
                <a:solidFill>
                  <a:prstClr val="black"/>
                </a:solidFill>
                <a:latin typeface="Comic Sans MS" panose="030F0702030302020204" pitchFamily="66" charset="0"/>
              </a:rPr>
              <a:t>…..</a:t>
            </a:r>
            <a:r>
              <a:rPr lang="en-GB" b="1" i="1" dirty="0" smtClean="0">
                <a:solidFill>
                  <a:srgbClr val="FF0000"/>
                </a:solidFill>
                <a:latin typeface="Comic Sans MS" panose="030F0702030302020204" pitchFamily="66" charset="0"/>
              </a:rPr>
              <a:t>All: Hear </a:t>
            </a:r>
            <a:r>
              <a:rPr lang="en-GB" b="1" i="1" dirty="0">
                <a:solidFill>
                  <a:srgbClr val="FF0000"/>
                </a:solidFill>
                <a:latin typeface="Comic Sans MS" panose="030F0702030302020204" pitchFamily="66" charset="0"/>
              </a:rPr>
              <a:t>our prayer.</a:t>
            </a: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5804" y="395604"/>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1324949" y="365760"/>
            <a:ext cx="10770070" cy="64484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Hail Mary</a:t>
            </a:r>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pic>
        <p:nvPicPr>
          <p:cNvPr id="2" name="Picture 1"/>
          <p:cNvPicPr>
            <a:picLocks noChangeAspect="1"/>
          </p:cNvPicPr>
          <p:nvPr/>
        </p:nvPicPr>
        <p:blipFill>
          <a:blip r:embed="rId4"/>
          <a:stretch>
            <a:fillRect/>
          </a:stretch>
        </p:blipFill>
        <p:spPr>
          <a:xfrm>
            <a:off x="3504419" y="1901561"/>
            <a:ext cx="4414058" cy="4366878"/>
          </a:xfrm>
          <a:prstGeom prst="rect">
            <a:avLst/>
          </a:prstGeom>
        </p:spPr>
      </p:pic>
      <p:pic>
        <p:nvPicPr>
          <p:cNvPr id="10" name="Picture 2" descr="Significance Comes from Serving - Dansville Foursquare Church">
            <a:extLst>
              <a:ext uri="{FF2B5EF4-FFF2-40B4-BE49-F238E27FC236}">
                <a16:creationId xmlns:a16="http://schemas.microsoft.com/office/drawing/2014/main" xmlns="" id="{D6F418DC-9721-4E75-B179-700FEEB2AA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82844" y="6099"/>
            <a:ext cx="1848196" cy="132014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7147" y="557889"/>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93752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0698"/>
            <a:ext cx="10923037" cy="645000"/>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Prayer of Reflection</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854005" y="1972406"/>
            <a:ext cx="11221617" cy="3626918"/>
          </a:xfrm>
        </p:spPr>
        <p:txBody>
          <a:bodyPr/>
          <a:lstStyle/>
          <a:p>
            <a:pPr algn="l"/>
            <a:r>
              <a:rPr lang="en-GB" dirty="0">
                <a:latin typeface="Arial Rounded MT Bold" panose="020F0704030504030204" pitchFamily="34" charset="0"/>
              </a:rPr>
              <a:t>Let us say </a:t>
            </a:r>
            <a:r>
              <a:rPr lang="en-GB" dirty="0" smtClean="0">
                <a:latin typeface="Arial Rounded MT Bold" panose="020F0704030504030204" pitchFamily="34" charset="0"/>
              </a:rPr>
              <a:t>pray</a:t>
            </a:r>
            <a:r>
              <a:rPr lang="en-GB" dirty="0" smtClean="0">
                <a:latin typeface="Arial Rounded MT Bold" panose="020F0704030504030204" pitchFamily="34" charset="0"/>
              </a:rPr>
              <a:t>:</a:t>
            </a:r>
            <a:endParaRPr lang="en-GB" dirty="0">
              <a:latin typeface="Arial Rounded MT Bold" panose="020F0704030504030204" pitchFamily="34" charset="0"/>
            </a:endParaRPr>
          </a:p>
          <a:p>
            <a:pPr algn="l"/>
            <a:endParaRPr lang="en-GB" dirty="0">
              <a:latin typeface="Arial Rounded MT Bold" panose="020F0704030504030204" pitchFamily="34" charset="0"/>
            </a:endParaRPr>
          </a:p>
          <a:p>
            <a:pPr algn="l"/>
            <a:r>
              <a:rPr lang="en-GB" dirty="0">
                <a:latin typeface="Arial Rounded MT Bold" panose="020F0704030504030204" pitchFamily="34" charset="0"/>
              </a:rPr>
              <a:t>Loving God, as I begin this day help me to live my life to the best of my ability,</a:t>
            </a:r>
          </a:p>
          <a:p>
            <a:pPr algn="l"/>
            <a:r>
              <a:rPr lang="en-GB" dirty="0">
                <a:latin typeface="Arial Rounded MT Bold" panose="020F0704030504030204" pitchFamily="34" charset="0"/>
              </a:rPr>
              <a:t>To be open to those who need me,</a:t>
            </a:r>
          </a:p>
          <a:p>
            <a:pPr algn="l"/>
            <a:r>
              <a:rPr lang="en-GB" dirty="0">
                <a:latin typeface="Arial Rounded MT Bold" panose="020F0704030504030204" pitchFamily="34" charset="0"/>
              </a:rPr>
              <a:t>To respond to those who love me,</a:t>
            </a:r>
          </a:p>
          <a:p>
            <a:pPr algn="l"/>
            <a:r>
              <a:rPr lang="en-GB" dirty="0">
                <a:latin typeface="Arial Rounded MT Bold" panose="020F0704030504030204" pitchFamily="34" charset="0"/>
              </a:rPr>
              <a:t>To forgive those who hurt me, and,</a:t>
            </a:r>
          </a:p>
          <a:p>
            <a:pPr algn="l"/>
            <a:r>
              <a:rPr lang="en-GB" dirty="0">
                <a:latin typeface="Arial Rounded MT Bold" panose="020F0704030504030204" pitchFamily="34" charset="0"/>
              </a:rPr>
              <a:t>To appreciate the world in which I live.  Amen</a:t>
            </a: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pic>
        <p:nvPicPr>
          <p:cNvPr id="10" name="Picture 2" descr="Significance Comes from Serving - Dansville Foursquare Church">
            <a:extLst>
              <a:ext uri="{FF2B5EF4-FFF2-40B4-BE49-F238E27FC236}">
                <a16:creationId xmlns:a16="http://schemas.microsoft.com/office/drawing/2014/main" xmlns="" id="{7D65B137-FC94-4609-8EDB-670CF356C46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86447" y="3663698"/>
            <a:ext cx="3689701" cy="2635501"/>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7617" y="666169"/>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33556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Thursday: We Reflect Together </a:t>
            </a: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8" name="TextBox 7"/>
          <p:cNvSpPr txBox="1"/>
          <p:nvPr/>
        </p:nvSpPr>
        <p:spPr>
          <a:xfrm>
            <a:off x="1432969" y="5019134"/>
            <a:ext cx="9799608" cy="1477328"/>
          </a:xfrm>
          <a:prstGeom prst="rect">
            <a:avLst/>
          </a:prstGeom>
          <a:noFill/>
        </p:spPr>
        <p:txBody>
          <a:bodyPr wrap="square" rtlCol="0">
            <a:spAutoFit/>
          </a:bodyPr>
          <a:lstStyle/>
          <a:p>
            <a:endParaRPr lang="en-GB" b="1" dirty="0">
              <a:latin typeface="Comic Sans MS" panose="030F0702030302020204" pitchFamily="66" charset="0"/>
            </a:endParaRPr>
          </a:p>
          <a:p>
            <a:endParaRPr lang="en-GB" b="1" dirty="0">
              <a:latin typeface="Comic Sans MS" panose="030F0702030302020204" pitchFamily="66" charset="0"/>
            </a:endParaRPr>
          </a:p>
          <a:p>
            <a:r>
              <a:rPr lang="en-GB" b="1" i="1" dirty="0">
                <a:latin typeface="Comic Sans MS" panose="030F0702030302020204" pitchFamily="66" charset="0"/>
              </a:rPr>
              <a:t>God our Father, Help us have eyes to see the needs around us and to respond to those needs in joy and hope. </a:t>
            </a:r>
          </a:p>
          <a:p>
            <a:r>
              <a:rPr lang="en-GB" b="1" i="1" dirty="0">
                <a:latin typeface="Comic Sans MS" panose="030F0702030302020204" pitchFamily="66" charset="0"/>
              </a:rPr>
              <a:t>Lord, in your mercy…Hear our prayer</a:t>
            </a:r>
            <a:endParaRPr lang="en-GB" b="1" dirty="0">
              <a:latin typeface="Comic Sans MS" panose="030F0702030302020204" pitchFamily="66" charset="0"/>
            </a:endParaRPr>
          </a:p>
        </p:txBody>
      </p:sp>
      <p:pic>
        <p:nvPicPr>
          <p:cNvPr id="12" name="Picture 2" descr="Significance Comes from Serving - Dansville Foursquare Church">
            <a:extLst>
              <a:ext uri="{FF2B5EF4-FFF2-40B4-BE49-F238E27FC236}">
                <a16:creationId xmlns:a16="http://schemas.microsoft.com/office/drawing/2014/main" xmlns="" id="{CF6B1971-686E-435D-8B9C-E65769CFCD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79773" y="48964"/>
            <a:ext cx="2333850" cy="166703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xmlns="" id="{01847050-8EE1-4460-B078-0B2979A3C04C}"/>
              </a:ext>
            </a:extLst>
          </p:cNvPr>
          <p:cNvSpPr txBox="1"/>
          <p:nvPr/>
        </p:nvSpPr>
        <p:spPr>
          <a:xfrm>
            <a:off x="2990088" y="1069848"/>
            <a:ext cx="5705856" cy="369332"/>
          </a:xfrm>
          <a:prstGeom prst="rect">
            <a:avLst/>
          </a:prstGeom>
          <a:noFill/>
        </p:spPr>
        <p:txBody>
          <a:bodyPr wrap="square" rtlCol="0">
            <a:spAutoFit/>
          </a:bodyPr>
          <a:lstStyle/>
          <a:p>
            <a:r>
              <a:rPr lang="en-GB" b="1" u="sng" dirty="0">
                <a:latin typeface="Comic Sans MS" panose="030F0702030302020204" pitchFamily="66" charset="0"/>
              </a:rPr>
              <a:t>Serving our Communities, both Local and Global</a:t>
            </a:r>
          </a:p>
        </p:txBody>
      </p:sp>
      <p:sp>
        <p:nvSpPr>
          <p:cNvPr id="5" name="TextBox 4">
            <a:extLst>
              <a:ext uri="{FF2B5EF4-FFF2-40B4-BE49-F238E27FC236}">
                <a16:creationId xmlns:a16="http://schemas.microsoft.com/office/drawing/2014/main" xmlns="" id="{907C306A-E8C3-4A13-8302-A4699835B5B4}"/>
              </a:ext>
            </a:extLst>
          </p:cNvPr>
          <p:cNvSpPr txBox="1"/>
          <p:nvPr/>
        </p:nvSpPr>
        <p:spPr>
          <a:xfrm>
            <a:off x="1450027" y="1709742"/>
            <a:ext cx="9120437" cy="3416320"/>
          </a:xfrm>
          <a:prstGeom prst="rect">
            <a:avLst/>
          </a:prstGeom>
          <a:noFill/>
        </p:spPr>
        <p:txBody>
          <a:bodyPr wrap="square" rtlCol="0">
            <a:spAutoFit/>
          </a:bodyPr>
          <a:lstStyle/>
          <a:p>
            <a:r>
              <a:rPr lang="en-GB" dirty="0">
                <a:latin typeface="Comic Sans MS" panose="030F0702030302020204" pitchFamily="66" charset="0"/>
              </a:rPr>
              <a:t>Within school students are fundraising for our local and global charities, this is an example of serving others. Year 7-9 are being ‘Gods hands and feet’ by collecting items for the </a:t>
            </a:r>
            <a:r>
              <a:rPr lang="en-GB" b="1" dirty="0">
                <a:latin typeface="Comic Sans MS" panose="030F0702030302020204" pitchFamily="66" charset="0"/>
              </a:rPr>
              <a:t>Midlands Langar </a:t>
            </a:r>
            <a:r>
              <a:rPr lang="en-GB" b="1" dirty="0" err="1">
                <a:latin typeface="Comic Sans MS" panose="030F0702030302020204" pitchFamily="66" charset="0"/>
              </a:rPr>
              <a:t>Seva</a:t>
            </a:r>
            <a:r>
              <a:rPr lang="en-GB" b="1" dirty="0">
                <a:latin typeface="Comic Sans MS" panose="030F0702030302020204" pitchFamily="66" charset="0"/>
              </a:rPr>
              <a:t> Society</a:t>
            </a:r>
            <a:r>
              <a:rPr lang="en-GB" dirty="0">
                <a:latin typeface="Comic Sans MS" panose="030F0702030302020204" pitchFamily="66" charset="0"/>
              </a:rPr>
              <a:t>. The society feeds and helps people across the West Midlands regardless of faith or background.  Year 10-11 are serving others by collecting food items for the </a:t>
            </a:r>
            <a:r>
              <a:rPr lang="en-GB" b="1" dirty="0">
                <a:latin typeface="Comic Sans MS" panose="030F0702030302020204" pitchFamily="66" charset="0"/>
              </a:rPr>
              <a:t>Good Sheperd Centre. </a:t>
            </a:r>
            <a:r>
              <a:rPr lang="en-GB" dirty="0">
                <a:latin typeface="Comic Sans MS" panose="030F0702030302020204" pitchFamily="66" charset="0"/>
              </a:rPr>
              <a:t>The Good Sheperd centre provides for those who are less fortunate and help many with housing. Finally the Sixth Form are serving the Global community by supporting </a:t>
            </a:r>
            <a:r>
              <a:rPr lang="en-GB" b="1" dirty="0">
                <a:latin typeface="Comic Sans MS" panose="030F0702030302020204" pitchFamily="66" charset="0"/>
              </a:rPr>
              <a:t>CAFOD</a:t>
            </a:r>
            <a:r>
              <a:rPr lang="en-GB" dirty="0">
                <a:latin typeface="Comic Sans MS" panose="030F0702030302020204" pitchFamily="66" charset="0"/>
              </a:rPr>
              <a:t>. Students are raising money so that communities aboard can live better lives, for example helping those affected by the war in Ukraine, and supporting the COP27 (climate change summate) where CAFOD is protesting as climate change is effecting east Africa where there is drought and many are on the brink of starvation. </a:t>
            </a:r>
          </a:p>
        </p:txBody>
      </p:sp>
      <p:pic>
        <p:nvPicPr>
          <p:cNvPr id="16" name="Picture 15">
            <a:extLst>
              <a:ext uri="{FF2B5EF4-FFF2-40B4-BE49-F238E27FC236}">
                <a16:creationId xmlns:a16="http://schemas.microsoft.com/office/drawing/2014/main" xmlns="" id="{ABF79905-858F-41D4-B226-3AE605CF4EE2}"/>
              </a:ext>
            </a:extLst>
          </p:cNvPr>
          <p:cNvPicPr>
            <a:picLocks noChangeAspect="1"/>
          </p:cNvPicPr>
          <p:nvPr/>
        </p:nvPicPr>
        <p:blipFill rotWithShape="1">
          <a:blip r:embed="rId3"/>
          <a:srcRect l="18639" t="11698" r="73766" b="76040"/>
          <a:stretch/>
        </p:blipFill>
        <p:spPr>
          <a:xfrm>
            <a:off x="10704538" y="1851827"/>
            <a:ext cx="1090193" cy="1054178"/>
          </a:xfrm>
          <a:prstGeom prst="rect">
            <a:avLst/>
          </a:prstGeom>
        </p:spPr>
      </p:pic>
      <p:pic>
        <p:nvPicPr>
          <p:cNvPr id="7" name="Picture 6">
            <a:extLst>
              <a:ext uri="{FF2B5EF4-FFF2-40B4-BE49-F238E27FC236}">
                <a16:creationId xmlns:a16="http://schemas.microsoft.com/office/drawing/2014/main" xmlns="" id="{4DB87E52-D85C-4708-9292-3E852301ADCA}"/>
              </a:ext>
            </a:extLst>
          </p:cNvPr>
          <p:cNvPicPr>
            <a:picLocks noChangeAspect="1"/>
          </p:cNvPicPr>
          <p:nvPr/>
        </p:nvPicPr>
        <p:blipFill>
          <a:blip r:embed="rId4"/>
          <a:stretch>
            <a:fillRect/>
          </a:stretch>
        </p:blipFill>
        <p:spPr>
          <a:xfrm>
            <a:off x="10587522" y="3076679"/>
            <a:ext cx="1509042" cy="897128"/>
          </a:xfrm>
          <a:prstGeom prst="rect">
            <a:avLst/>
          </a:prstGeom>
        </p:spPr>
      </p:pic>
      <p:pic>
        <p:nvPicPr>
          <p:cNvPr id="9" name="Picture 8">
            <a:extLst>
              <a:ext uri="{FF2B5EF4-FFF2-40B4-BE49-F238E27FC236}">
                <a16:creationId xmlns:a16="http://schemas.microsoft.com/office/drawing/2014/main" xmlns="" id="{F8BB92B8-AB5A-4D64-9167-4F0EDCD031A0}"/>
              </a:ext>
            </a:extLst>
          </p:cNvPr>
          <p:cNvPicPr>
            <a:picLocks noChangeAspect="1"/>
          </p:cNvPicPr>
          <p:nvPr/>
        </p:nvPicPr>
        <p:blipFill>
          <a:blip r:embed="rId5"/>
          <a:stretch>
            <a:fillRect/>
          </a:stretch>
        </p:blipFill>
        <p:spPr>
          <a:xfrm>
            <a:off x="10496883" y="4143878"/>
            <a:ext cx="1599681" cy="705185"/>
          </a:xfrm>
          <a:prstGeom prst="rect">
            <a:avLst/>
          </a:prstGeom>
        </p:spPr>
      </p:pic>
      <p:pic>
        <p:nvPicPr>
          <p:cNvPr id="717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5804" y="395604"/>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6919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Reflect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Together on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S</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erving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O</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thers </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3" name="Title 5"/>
          <p:cNvSpPr txBox="1">
            <a:spLocks/>
          </p:cNvSpPr>
          <p:nvPr/>
        </p:nvSpPr>
        <p:spPr>
          <a:xfrm rot="5400000">
            <a:off x="-2457544" y="3019794"/>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9" name="Rectangle 8"/>
          <p:cNvSpPr/>
          <p:nvPr/>
        </p:nvSpPr>
        <p:spPr>
          <a:xfrm>
            <a:off x="3773979" y="1495623"/>
            <a:ext cx="6508865" cy="338554"/>
          </a:xfrm>
          <a:prstGeom prst="rect">
            <a:avLst/>
          </a:prstGeom>
        </p:spPr>
        <p:txBody>
          <a:bodyPr wrap="square">
            <a:spAutoFit/>
          </a:bodyPr>
          <a:lstStyle/>
          <a:p>
            <a:endParaRPr lang="en-GB" sz="1600" b="1" dirty="0">
              <a:latin typeface="Comic Sans MS" panose="030F0702030302020204" pitchFamily="66" charset="0"/>
            </a:endParaRPr>
          </a:p>
        </p:txBody>
      </p:sp>
      <p:sp>
        <p:nvSpPr>
          <p:cNvPr id="4" name="Rectangle 3">
            <a:extLst>
              <a:ext uri="{FF2B5EF4-FFF2-40B4-BE49-F238E27FC236}">
                <a16:creationId xmlns:a16="http://schemas.microsoft.com/office/drawing/2014/main" xmlns="" id="{69026759-47F5-4D49-B2C6-CD18EC082E63}"/>
              </a:ext>
            </a:extLst>
          </p:cNvPr>
          <p:cNvSpPr/>
          <p:nvPr/>
        </p:nvSpPr>
        <p:spPr>
          <a:xfrm>
            <a:off x="1380661" y="1525834"/>
            <a:ext cx="9245517" cy="4031873"/>
          </a:xfrm>
          <a:prstGeom prst="rect">
            <a:avLst/>
          </a:prstGeom>
        </p:spPr>
        <p:txBody>
          <a:bodyPr wrap="square">
            <a:spAutoFit/>
          </a:bodyPr>
          <a:lstStyle/>
          <a:p>
            <a:r>
              <a:rPr lang="en-GB" sz="1600" b="1" dirty="0">
                <a:solidFill>
                  <a:srgbClr val="231F20"/>
                </a:solidFill>
                <a:latin typeface="Comic Sans MS" panose="030F0702030302020204" pitchFamily="66" charset="0"/>
              </a:rPr>
              <a:t>A Hartlepool man who switched army life for the NHS is celebrating 52 years of fighting for the rights of others – both as a nurse and as the Royal College of Nursing’s longest serving activist.</a:t>
            </a:r>
            <a:endParaRPr lang="en-GB" sz="1600" dirty="0">
              <a:solidFill>
                <a:srgbClr val="231F20"/>
              </a:solidFill>
              <a:latin typeface="Comic Sans MS" panose="030F0702030302020204" pitchFamily="66" charset="0"/>
            </a:endParaRPr>
          </a:p>
          <a:p>
            <a:r>
              <a:rPr lang="en-GB" sz="1600" dirty="0">
                <a:solidFill>
                  <a:srgbClr val="231F20"/>
                </a:solidFill>
                <a:latin typeface="Comic Sans MS" panose="030F0702030302020204" pitchFamily="66" charset="0"/>
              </a:rPr>
              <a:t>    </a:t>
            </a:r>
            <a:r>
              <a:rPr lang="en-GB" sz="1600" dirty="0">
                <a:latin typeface="Comic Sans MS" panose="030F0702030302020204" pitchFamily="66" charset="0"/>
              </a:rPr>
              <a:t>Gordon Lees began his career in 1970 as a 16-year-old Cadet nurse and now, five decades later, serves as an RCN rep at Tees, </a:t>
            </a:r>
            <a:r>
              <a:rPr lang="en-GB" sz="1600" dirty="0" err="1">
                <a:latin typeface="Comic Sans MS" panose="030F0702030302020204" pitchFamily="66" charset="0"/>
              </a:rPr>
              <a:t>Esk</a:t>
            </a:r>
            <a:r>
              <a:rPr lang="en-GB" sz="1600" dirty="0">
                <a:latin typeface="Comic Sans MS" panose="030F0702030302020204" pitchFamily="66" charset="0"/>
              </a:rPr>
              <a:t> and Wear Valleys NHS Foundation Trust (TEWV).</a:t>
            </a:r>
          </a:p>
          <a:p>
            <a:r>
              <a:rPr lang="en-GB" sz="1600" dirty="0">
                <a:latin typeface="Comic Sans MS" panose="030F0702030302020204" pitchFamily="66" charset="0"/>
              </a:rPr>
              <a:t>“There have been many highlights over the years, but one that really sticks in my memory is coming out of a theatre in London and noticing a guy looking at me,” said Gordon, who is 69 this month. “I recognised him but couldn’t place him – until he came over and introduced himself. He then told me I’d saved his life and shook my hand. It was an amazing experience.”</a:t>
            </a:r>
          </a:p>
          <a:p>
            <a:r>
              <a:rPr lang="en-GB" sz="1600" dirty="0">
                <a:latin typeface="Comic Sans MS" panose="030F0702030302020204" pitchFamily="66" charset="0"/>
              </a:rPr>
              <a:t>He made medical history by training as a general nurse at 18 – where he was one of just three men on his course, and among the first men to be trained locally</a:t>
            </a:r>
          </a:p>
          <a:p>
            <a:r>
              <a:rPr lang="en-GB" sz="1600" dirty="0">
                <a:latin typeface="Comic Sans MS" panose="030F0702030302020204" pitchFamily="66" charset="0"/>
              </a:rPr>
              <a:t>   Over the years, Gordon – who still lives in Hartlepool – has worked as a clinical nurse and manager of community mental health teams, as well as with a substance misuse service.</a:t>
            </a:r>
          </a:p>
          <a:p>
            <a:r>
              <a:rPr lang="en-GB" sz="1600" dirty="0">
                <a:latin typeface="Comic Sans MS" panose="030F0702030302020204" pitchFamily="66" charset="0"/>
              </a:rPr>
              <a:t>Gordon has dedicated his whole working life to campaigning to improve both health care and working conditions. His dedication to fairness and justice for the past 52 years is something to be applauded and celebrated. </a:t>
            </a:r>
            <a:endParaRPr lang="en-GB" sz="1600" b="0" i="0" dirty="0">
              <a:effectLst/>
              <a:latin typeface="Comic Sans MS" panose="030F0702030302020204" pitchFamily="66" charset="0"/>
            </a:endParaRPr>
          </a:p>
        </p:txBody>
      </p:sp>
      <p:pic>
        <p:nvPicPr>
          <p:cNvPr id="5" name="Picture 4">
            <a:extLst>
              <a:ext uri="{FF2B5EF4-FFF2-40B4-BE49-F238E27FC236}">
                <a16:creationId xmlns:a16="http://schemas.microsoft.com/office/drawing/2014/main" xmlns="" id="{02AE60F0-BA62-43A6-9128-A0F9573FF816}"/>
              </a:ext>
            </a:extLst>
          </p:cNvPr>
          <p:cNvPicPr>
            <a:picLocks noChangeAspect="1"/>
          </p:cNvPicPr>
          <p:nvPr/>
        </p:nvPicPr>
        <p:blipFill>
          <a:blip r:embed="rId2"/>
          <a:stretch>
            <a:fillRect/>
          </a:stretch>
        </p:blipFill>
        <p:spPr>
          <a:xfrm>
            <a:off x="10740934" y="1831017"/>
            <a:ext cx="1226644" cy="2183511"/>
          </a:xfrm>
          <a:prstGeom prst="rect">
            <a:avLst/>
          </a:prstGeom>
        </p:spPr>
      </p:pic>
      <p:pic>
        <p:nvPicPr>
          <p:cNvPr id="1028" name="Picture 4" descr="TEWV man is a record breaker">
            <a:extLst>
              <a:ext uri="{FF2B5EF4-FFF2-40B4-BE49-F238E27FC236}">
                <a16:creationId xmlns:a16="http://schemas.microsoft.com/office/drawing/2014/main" xmlns="" id="{3D1CD324-49FC-4023-B18A-4BB90760900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5501" t="4667" r="34818" b="32736"/>
          <a:stretch/>
        </p:blipFill>
        <p:spPr bwMode="auto">
          <a:xfrm>
            <a:off x="10659203" y="4172410"/>
            <a:ext cx="1390106" cy="195824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xmlns="" id="{18A1A528-9063-423E-B1A6-839183E72FE4}"/>
              </a:ext>
            </a:extLst>
          </p:cNvPr>
          <p:cNvSpPr txBox="1"/>
          <p:nvPr/>
        </p:nvSpPr>
        <p:spPr>
          <a:xfrm>
            <a:off x="4652054" y="1019479"/>
            <a:ext cx="4665682" cy="369332"/>
          </a:xfrm>
          <a:prstGeom prst="rect">
            <a:avLst/>
          </a:prstGeom>
          <a:noFill/>
        </p:spPr>
        <p:txBody>
          <a:bodyPr wrap="square" rtlCol="0">
            <a:spAutoFit/>
          </a:bodyPr>
          <a:lstStyle/>
          <a:p>
            <a:r>
              <a:rPr lang="en-GB" b="1" u="sng" dirty="0">
                <a:solidFill>
                  <a:srgbClr val="FF0000"/>
                </a:solidFill>
                <a:latin typeface="Comic Sans MS" panose="030F0702030302020204" pitchFamily="66" charset="0"/>
              </a:rPr>
              <a:t>Gordon Lees- Serving Others </a:t>
            </a:r>
          </a:p>
        </p:txBody>
      </p:sp>
      <p:sp>
        <p:nvSpPr>
          <p:cNvPr id="8" name="Rectangle 7">
            <a:extLst>
              <a:ext uri="{FF2B5EF4-FFF2-40B4-BE49-F238E27FC236}">
                <a16:creationId xmlns:a16="http://schemas.microsoft.com/office/drawing/2014/main" xmlns="" id="{2431E0DC-B6E8-4EC3-88AC-89607B1D37AC}"/>
              </a:ext>
            </a:extLst>
          </p:cNvPr>
          <p:cNvSpPr/>
          <p:nvPr/>
        </p:nvSpPr>
        <p:spPr>
          <a:xfrm>
            <a:off x="1413686" y="5607688"/>
            <a:ext cx="8449981" cy="1200329"/>
          </a:xfrm>
          <a:prstGeom prst="rect">
            <a:avLst/>
          </a:prstGeom>
        </p:spPr>
        <p:txBody>
          <a:bodyPr wrap="square">
            <a:spAutoFit/>
          </a:bodyPr>
          <a:lstStyle/>
          <a:p>
            <a:r>
              <a:rPr lang="en-GB" b="1" i="1" dirty="0">
                <a:latin typeface="Comic Sans MS" panose="030F0702030302020204" pitchFamily="66" charset="0"/>
              </a:rPr>
              <a:t>God our Father, Help all those who serve you, give them strength and courage in difficult times. Inspire me to help others also and show love and compassion to all I meet. </a:t>
            </a:r>
          </a:p>
          <a:p>
            <a:r>
              <a:rPr lang="en-GB" b="1" i="1" dirty="0">
                <a:latin typeface="Comic Sans MS" panose="030F0702030302020204" pitchFamily="66" charset="0"/>
              </a:rPr>
              <a:t>Lord, in your </a:t>
            </a:r>
            <a:r>
              <a:rPr lang="en-GB" b="1" i="1" dirty="0" smtClean="0">
                <a:latin typeface="Comic Sans MS" panose="030F0702030302020204" pitchFamily="66" charset="0"/>
              </a:rPr>
              <a:t>mercy…</a:t>
            </a:r>
            <a:r>
              <a:rPr lang="en-GB" b="1" i="1" dirty="0" smtClean="0">
                <a:solidFill>
                  <a:srgbClr val="FF0000"/>
                </a:solidFill>
                <a:latin typeface="Comic Sans MS" panose="030F0702030302020204" pitchFamily="66" charset="0"/>
              </a:rPr>
              <a:t>All: Hear </a:t>
            </a:r>
            <a:r>
              <a:rPr lang="en-GB" b="1" i="1" dirty="0">
                <a:solidFill>
                  <a:srgbClr val="FF0000"/>
                </a:solidFill>
                <a:latin typeface="Comic Sans MS" panose="030F0702030302020204" pitchFamily="66" charset="0"/>
              </a:rPr>
              <a:t>our prayer</a:t>
            </a:r>
            <a:endParaRPr lang="en-GB" b="1" dirty="0">
              <a:solidFill>
                <a:srgbClr val="FF0000"/>
              </a:solidFill>
              <a:latin typeface="Comic Sans MS" panose="030F0702030302020204" pitchFamily="66" charset="0"/>
            </a:endParaRPr>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8523" y="435795"/>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61547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440575"/>
            <a:ext cx="10923037" cy="595123"/>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Going Forth</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2">
            <a:extLst>
              <a:ext uri="{BEBA8EAE-BF5A-486C-A8C5-ECC9F3942E4B}">
                <a14:imgProps xmlns:a14="http://schemas.microsoft.com/office/drawing/2010/main">
                  <a14:imgLayer r:embed="rId3">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257327" cy="2216532"/>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970383" y="2111410"/>
            <a:ext cx="11221617" cy="3626918"/>
          </a:xfrm>
        </p:spPr>
        <p:txBody>
          <a:bodyPr>
            <a:normAutofit lnSpcReduction="10000"/>
          </a:bodyPr>
          <a:lstStyle/>
          <a:p>
            <a:pPr algn="l"/>
            <a:r>
              <a:rPr lang="en-GB" b="1" u="sng" dirty="0" smtClean="0">
                <a:latin typeface="Arial Rounded MT Bold" panose="020F0704030504030204" pitchFamily="34" charset="0"/>
              </a:rPr>
              <a:t>Closing Prayer</a:t>
            </a:r>
            <a:endParaRPr lang="en-GB" b="1" u="sng" dirty="0">
              <a:latin typeface="Arial Rounded MT Bold" panose="020F0704030504030204" pitchFamily="34" charset="0"/>
            </a:endParaRPr>
          </a:p>
          <a:p>
            <a:pPr algn="l"/>
            <a:r>
              <a:rPr lang="en-GB" dirty="0">
                <a:latin typeface="Arial Rounded MT Bold" panose="020F0704030504030204" pitchFamily="34" charset="0"/>
              </a:rPr>
              <a:t>Loving God, as I begin this day help me to live my life to the best of my ability,</a:t>
            </a:r>
          </a:p>
          <a:p>
            <a:pPr algn="l"/>
            <a:r>
              <a:rPr lang="en-GB" dirty="0">
                <a:latin typeface="Arial Rounded MT Bold" panose="020F0704030504030204" pitchFamily="34" charset="0"/>
              </a:rPr>
              <a:t>To be open to those who need me,</a:t>
            </a:r>
          </a:p>
          <a:p>
            <a:pPr algn="l"/>
            <a:r>
              <a:rPr lang="en-GB" dirty="0">
                <a:latin typeface="Arial Rounded MT Bold" panose="020F0704030504030204" pitchFamily="34" charset="0"/>
              </a:rPr>
              <a:t>To respond to those who love me,</a:t>
            </a:r>
          </a:p>
          <a:p>
            <a:pPr algn="l"/>
            <a:r>
              <a:rPr lang="en-GB" dirty="0">
                <a:latin typeface="Arial Rounded MT Bold" panose="020F0704030504030204" pitchFamily="34" charset="0"/>
              </a:rPr>
              <a:t>To forgive those who hurt me, and,</a:t>
            </a:r>
          </a:p>
          <a:p>
            <a:pPr algn="l"/>
            <a:r>
              <a:rPr lang="en-GB" dirty="0">
                <a:latin typeface="Arial Rounded MT Bold" panose="020F0704030504030204" pitchFamily="34" charset="0"/>
              </a:rPr>
              <a:t>To appreciate the world in which I live.  </a:t>
            </a:r>
            <a:r>
              <a:rPr lang="en-GB" dirty="0" smtClean="0">
                <a:latin typeface="Arial Rounded MT Bold" panose="020F0704030504030204" pitchFamily="34" charset="0"/>
              </a:rPr>
              <a:t>Amen</a:t>
            </a:r>
          </a:p>
          <a:p>
            <a:pPr algn="l"/>
            <a:endParaRPr lang="en-GB" dirty="0">
              <a:latin typeface="Arial Rounded MT Bold" panose="020F0704030504030204" pitchFamily="34" charset="0"/>
            </a:endParaRPr>
          </a:p>
          <a:p>
            <a:pPr algn="l"/>
            <a:r>
              <a:rPr lang="en-GB" dirty="0" smtClean="0">
                <a:solidFill>
                  <a:srgbClr val="2B388E"/>
                </a:solidFill>
                <a:latin typeface="Arial Rounded MT Bold" panose="020F0704030504030204" pitchFamily="34" charset="0"/>
              </a:rPr>
              <a:t>Closing Hymn: Bind us together Lord</a:t>
            </a:r>
            <a:endParaRPr lang="en-GB" dirty="0">
              <a:solidFill>
                <a:srgbClr val="2B388E"/>
              </a:solidFill>
              <a:latin typeface="Arial Rounded MT Bold" panose="020F0704030504030204" pitchFamily="34" charset="0"/>
            </a:endParaRPr>
          </a:p>
        </p:txBody>
      </p:sp>
      <p:sp>
        <p:nvSpPr>
          <p:cNvPr id="12" name="Subtitle 2"/>
          <p:cNvSpPr txBox="1">
            <a:spLocks/>
          </p:cNvSpPr>
          <p:nvPr/>
        </p:nvSpPr>
        <p:spPr>
          <a:xfrm>
            <a:off x="795815" y="5181181"/>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pic>
        <p:nvPicPr>
          <p:cNvPr id="10" name="Picture 2" descr="Significance Comes from Serving - Dansville Foursquare Church">
            <a:extLst>
              <a:ext uri="{FF2B5EF4-FFF2-40B4-BE49-F238E27FC236}">
                <a16:creationId xmlns:a16="http://schemas.microsoft.com/office/drawing/2014/main" xmlns="" id="{0A5DA214-D195-4B71-83AB-16BBC90F3D1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92662" y="3305548"/>
            <a:ext cx="3963239" cy="2830885"/>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9332" y="552938"/>
            <a:ext cx="665163"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4891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2653</TotalTime>
  <Words>1440</Words>
  <Application>Microsoft Office PowerPoint</Application>
  <PresentationFormat>Custom</PresentationFormat>
  <Paragraphs>80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Gather: Serving God    Opening Hymn: He said freely freely</vt:lpstr>
      <vt:lpstr>Gather:             Christ the King</vt:lpstr>
      <vt:lpstr>The Word of the Lord</vt:lpstr>
      <vt:lpstr>Response to the Word of God</vt:lpstr>
      <vt:lpstr>Response to the Word of God </vt:lpstr>
      <vt:lpstr>Hail Mary</vt:lpstr>
      <vt:lpstr>Prayer of Reflection</vt:lpstr>
      <vt:lpstr>Thursday: We Reflect Together </vt:lpstr>
      <vt:lpstr>We Reflect Together on Serving Others </vt:lpstr>
      <vt:lpstr>Going Forth</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232</cp:revision>
  <dcterms:created xsi:type="dcterms:W3CDTF">2019-09-03T07:58:14Z</dcterms:created>
  <dcterms:modified xsi:type="dcterms:W3CDTF">2023-01-07T16:22:31Z</dcterms:modified>
</cp:coreProperties>
</file>