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4"/>
  </p:notesMasterIdLst>
  <p:sldIdLst>
    <p:sldId id="261" r:id="rId4"/>
    <p:sldId id="295" r:id="rId5"/>
    <p:sldId id="296" r:id="rId6"/>
    <p:sldId id="257" r:id="rId7"/>
    <p:sldId id="258" r:id="rId8"/>
    <p:sldId id="291" r:id="rId9"/>
    <p:sldId id="281" r:id="rId10"/>
    <p:sldId id="283" r:id="rId11"/>
    <p:sldId id="294" r:id="rId12"/>
    <p:sldId id="29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p15="http://schemas.microsoft.com/office/powerpoint/2012/main" xmlns=""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388E"/>
    <a:srgbClr val="293181"/>
    <a:srgbClr val="5553C0"/>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33839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9440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377740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1685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70029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61607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985093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18260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87204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118047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1447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364116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87334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13505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364526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659540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522380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68405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083387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11530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888561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2766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64986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357770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 In the name of the Father and of the Son and of the Holy Spirit. Amen’</a:t>
            </a: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Gather: Healing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5" name="Picture 4">
            <a:extLst>
              <a:ext uri="{FF2B5EF4-FFF2-40B4-BE49-F238E27FC236}">
                <a16:creationId xmlns:a16="http://schemas.microsoft.com/office/drawing/2014/main" xmlns="" id="{DA0C3F55-9BDC-4DE6-A859-40ECB95C5644}"/>
              </a:ext>
            </a:extLst>
          </p:cNvPr>
          <p:cNvPicPr>
            <a:picLocks noChangeAspect="1"/>
          </p:cNvPicPr>
          <p:nvPr/>
        </p:nvPicPr>
        <p:blipFill>
          <a:blip r:embed="rId3"/>
          <a:stretch>
            <a:fillRect/>
          </a:stretch>
        </p:blipFill>
        <p:spPr>
          <a:xfrm>
            <a:off x="2972850" y="3405673"/>
            <a:ext cx="6003251" cy="3166716"/>
          </a:xfrm>
          <a:prstGeom prst="rect">
            <a:avLst/>
          </a:prstGeom>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88" y="455801"/>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FF0000"/>
                </a:solidFill>
                <a:latin typeface="Arial Rounded MT Bold" panose="020F0704030504030204" pitchFamily="34" charset="0"/>
              </a:rPr>
              <a:t>Opening Prayer</a:t>
            </a:r>
          </a:p>
          <a:p>
            <a:pPr algn="l"/>
            <a:r>
              <a:rPr lang="en-GB" b="1" dirty="0">
                <a:latin typeface="Comic Sans MS" pitchFamily="66" charset="0"/>
              </a:rPr>
              <a:t>Dear Lord, You are the Just judge, Holy and True. You are the Most High God. You give us life. You hold all power in your hands. You are the Mighty one from God who carries the world, and is ruler over all the earth. You Oh Most Blessed One are the giver of life. In you are only good things</a:t>
            </a:r>
            <a:r>
              <a:rPr lang="en-GB" b="1" dirty="0" smtClean="0">
                <a:latin typeface="Comic Sans MS" pitchFamily="66" charset="0"/>
              </a:rPr>
              <a:t>. Amen.</a:t>
            </a:r>
            <a:endParaRPr lang="en-GB" b="1" dirty="0">
              <a:latin typeface="Comic Sans MS" pitchFamily="66"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Gather: Healing</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45976" y="3947574"/>
            <a:ext cx="2021251" cy="2653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19" y="49454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1254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FF0000"/>
                </a:solidFill>
                <a:latin typeface="Arial Rounded MT Bold" panose="020F0704030504030204" pitchFamily="34" charset="0"/>
              </a:rPr>
              <a:t>Opening Hymn: </a:t>
            </a:r>
            <a:r>
              <a:rPr lang="en-GB" b="1" u="sng" dirty="0" smtClean="0">
                <a:solidFill>
                  <a:srgbClr val="5553C0"/>
                </a:solidFill>
                <a:latin typeface="Arial Rounded MT Bold" panose="020F0704030504030204" pitchFamily="34" charset="0"/>
              </a:rPr>
              <a:t>Make me a channel of your peace.</a:t>
            </a:r>
          </a:p>
          <a:p>
            <a:pPr algn="l"/>
            <a:r>
              <a:rPr lang="en-GB" b="1" dirty="0" smtClean="0">
                <a:latin typeface="Comic Sans MS" pitchFamily="66" charset="0"/>
              </a:rPr>
              <a:t>.</a:t>
            </a:r>
            <a:endParaRPr lang="en-GB" b="1" dirty="0">
              <a:latin typeface="Comic Sans MS" pitchFamily="66"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Gather: Healing</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1518" y="2189335"/>
            <a:ext cx="3093391" cy="4061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858" y="47129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1961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Healing</a:t>
            </a: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09420" y="1505961"/>
            <a:ext cx="11112759" cy="5299556"/>
          </a:xfrm>
        </p:spPr>
        <p:txBody>
          <a:bodyPr>
            <a:normAutofit fontScale="92500" lnSpcReduction="10000"/>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US" sz="2000" b="1" dirty="0">
                <a:latin typeface="Comic Sans MS" pitchFamily="66" charset="0"/>
                <a:cs typeface="Arial" panose="020B0604020202020204" pitchFamily="34" charset="0"/>
              </a:rPr>
              <a:t>Pope Francis has invited people to reflect with him on the pressing questions which the pandemic has revealed. The hope of the Pope is that these will help to shed light on today’s issues, and to contribute to the building of a future of hope for future generations.</a:t>
            </a:r>
          </a:p>
          <a:p>
            <a:pPr lvl="0" algn="l">
              <a:lnSpc>
                <a:spcPct val="100000"/>
              </a:lnSpc>
              <a:spcBef>
                <a:spcPts val="600"/>
              </a:spcBef>
              <a:buClr>
                <a:srgbClr val="FE8637"/>
              </a:buClr>
              <a:buSzPct val="70000"/>
            </a:pPr>
            <a:r>
              <a:rPr lang="en-US" sz="2000" b="1" u="sng" dirty="0">
                <a:solidFill>
                  <a:srgbClr val="00B050"/>
                </a:solidFill>
                <a:latin typeface="Comic Sans MS" pitchFamily="66" charset="0"/>
                <a:cs typeface="Arial" panose="020B0604020202020204" pitchFamily="34" charset="0"/>
              </a:rPr>
              <a:t>Pope Francis challenges us:</a:t>
            </a:r>
          </a:p>
          <a:p>
            <a:pPr lvl="0" algn="l">
              <a:lnSpc>
                <a:spcPct val="100000"/>
              </a:lnSpc>
              <a:spcBef>
                <a:spcPts val="600"/>
              </a:spcBef>
              <a:buClr>
                <a:srgbClr val="FE8637"/>
              </a:buClr>
              <a:buSzPct val="70000"/>
            </a:pPr>
            <a:r>
              <a:rPr lang="en-US" sz="2000" b="1" dirty="0">
                <a:solidFill>
                  <a:srgbClr val="5553C0"/>
                </a:solidFill>
                <a:latin typeface="Comic Sans MS" pitchFamily="66" charset="0"/>
                <a:cs typeface="Arial" panose="020B0604020202020204" pitchFamily="34" charset="0"/>
              </a:rPr>
              <a:t>“And so we can ask ourselves: today, in what way can we help heal our world? As disciples of the Lord Jesus, who is the physician of our souls and bodies, we are called to continue His work, work of healing and salvation, in a physical, social and spiritual sense</a:t>
            </a:r>
            <a:r>
              <a:rPr lang="en-US" sz="2000" b="1" dirty="0" smtClean="0">
                <a:solidFill>
                  <a:srgbClr val="5553C0"/>
                </a:solidFill>
                <a:latin typeface="Comic Sans MS" pitchFamily="66" charset="0"/>
                <a:cs typeface="Arial" panose="020B0604020202020204" pitchFamily="34" charset="0"/>
              </a:rPr>
              <a:t>.”</a:t>
            </a:r>
            <a:endParaRPr lang="en-US" sz="2000" b="1" dirty="0">
              <a:solidFill>
                <a:srgbClr val="5553C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What </a:t>
            </a:r>
            <a:r>
              <a:rPr lang="en-GB" sz="2000" b="1" u="sng" dirty="0">
                <a:solidFill>
                  <a:srgbClr val="FF0000"/>
                </a:solidFill>
                <a:latin typeface="Comic Sans MS" pitchFamily="66" charset="0"/>
                <a:cs typeface="Arial" panose="020B0604020202020204" pitchFamily="34" charset="0"/>
              </a:rPr>
              <a:t>is our mission this week?</a:t>
            </a:r>
          </a:p>
          <a:p>
            <a:pPr lvl="0"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Our mission this week is to put Pope Francis’ words into action: “</a:t>
            </a:r>
            <a:r>
              <a:rPr lang="en-US" sz="2000" b="1" dirty="0">
                <a:latin typeface="Comic Sans MS" pitchFamily="66" charset="0"/>
                <a:cs typeface="Arial" panose="020B0604020202020204" pitchFamily="34" charset="0"/>
              </a:rPr>
              <a:t>It is my desire that everyone reflect and work together, as followers of Jesus who heals, to construct a better world, full of hope for future generations”. What can we do to help construct a better world?</a:t>
            </a:r>
            <a:endParaRPr lang="en-GB" sz="2000" b="1" dirty="0">
              <a:solidFill>
                <a:srgbClr val="FF0000"/>
              </a:solidFill>
              <a:latin typeface="Comic Sans MS" pitchFamily="66" charset="0"/>
              <a:cs typeface="Arial" panose="020B0604020202020204" pitchFamily="34" charset="0"/>
            </a:endParaRPr>
          </a:p>
        </p:txBody>
      </p:sp>
      <p:pic>
        <p:nvPicPr>
          <p:cNvPr id="7" name="Picture 6">
            <a:extLst>
              <a:ext uri="{FF2B5EF4-FFF2-40B4-BE49-F238E27FC236}">
                <a16:creationId xmlns:a16="http://schemas.microsoft.com/office/drawing/2014/main" xmlns="" id="{3D628567-F439-4EA8-8D01-B00D1E325AD8}"/>
              </a:ext>
            </a:extLst>
          </p:cNvPr>
          <p:cNvPicPr>
            <a:picLocks noChangeAspect="1"/>
          </p:cNvPicPr>
          <p:nvPr/>
        </p:nvPicPr>
        <p:blipFill>
          <a:blip r:embed="rId5"/>
          <a:stretch>
            <a:fillRect/>
          </a:stretch>
        </p:blipFill>
        <p:spPr>
          <a:xfrm>
            <a:off x="4824688" y="962619"/>
            <a:ext cx="1913253" cy="1913253"/>
          </a:xfrm>
          <a:prstGeom prst="rect">
            <a:avLst/>
          </a:prstGeom>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886" y="38277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756458" y="2105590"/>
            <a:ext cx="7289727" cy="3785652"/>
          </a:xfrm>
          <a:prstGeom prst="rect">
            <a:avLst/>
          </a:prstGeom>
        </p:spPr>
        <p:txBody>
          <a:bodyPr wrap="square">
            <a:spAutoFit/>
          </a:bodyPr>
          <a:lstStyle/>
          <a:p>
            <a:pPr fontAlgn="base"/>
            <a:r>
              <a:rPr lang="en-GB" sz="1600" b="1" u="sng" dirty="0">
                <a:solidFill>
                  <a:srgbClr val="000000"/>
                </a:solidFill>
                <a:latin typeface="Comic Sans MS" panose="030F0702030302020204" pitchFamily="66" charset="0"/>
              </a:rPr>
              <a:t>A reading from St. Mark’s Gospel</a:t>
            </a:r>
          </a:p>
          <a:p>
            <a:pPr fontAlgn="base"/>
            <a:endParaRPr lang="en-US" sz="1600" b="1" dirty="0">
              <a:solidFill>
                <a:srgbClr val="000000"/>
              </a:solidFill>
              <a:latin typeface="Comic Sans MS" panose="030F0702030302020204" pitchFamily="66" charset="0"/>
            </a:endParaRPr>
          </a:p>
          <a:p>
            <a:pPr fontAlgn="base"/>
            <a:r>
              <a:rPr lang="en-US" sz="1600" b="1" dirty="0">
                <a:solidFill>
                  <a:srgbClr val="000000"/>
                </a:solidFill>
                <a:latin typeface="Comic Sans MS" panose="030F0702030302020204" pitchFamily="66" charset="0"/>
              </a:rPr>
              <a:t>Jesus went into the synagogue and began to teach. The people were amazed at his teaching, because he taught them as one who had authority, not as the teachers of the law. Just then a man in their synagogue who was possessed by an impure spirit cried out, "What do you want with us, Jesus of Nazareth? Have you come to destroy us? I know who you are—the Holy One of God!” “Be quiet!” said Jesus sternly. “Come out of him!” The impure spirit shook the man violently and came out of him with a shriek. The people were all so amazed that they asked each other, “What is this? A new teaching—and with authority! He even gives orders to impure spirits and they obey him.”  News about him spread quickly over the whole region of Galilee.</a:t>
            </a:r>
            <a:endParaRPr lang="en-GB" sz="1600" b="1" dirty="0">
              <a:solidFill>
                <a:srgbClr val="000000"/>
              </a:solidFill>
              <a:latin typeface="Comic Sans MS" panose="030F0702030302020204" pitchFamily="66" charset="0"/>
            </a:endParaRPr>
          </a:p>
          <a:p>
            <a:pPr fontAlgn="base"/>
            <a:endParaRPr lang="en-GB" sz="1600" b="1" dirty="0">
              <a:solidFill>
                <a:srgbClr val="000000"/>
              </a:solidFill>
              <a:latin typeface="Comic Sans MS" panose="030F0702030302020204" pitchFamily="66" charset="0"/>
            </a:endParaRPr>
          </a:p>
          <a:p>
            <a:pPr fontAlgn="base"/>
            <a:r>
              <a:rPr lang="en-GB" sz="1600" b="1" dirty="0">
                <a:solidFill>
                  <a:srgbClr val="000000"/>
                </a:solidFill>
                <a:latin typeface="Comic Sans MS" panose="030F0702030302020204" pitchFamily="66" charset="0"/>
              </a:rPr>
              <a:t>The Word of the Lord          </a:t>
            </a:r>
            <a:r>
              <a:rPr lang="en-GB" sz="1600" b="1" dirty="0">
                <a:solidFill>
                  <a:srgbClr val="FF0000"/>
                </a:solidFill>
                <a:latin typeface="Comic Sans MS" panose="030F0702030302020204" pitchFamily="66" charset="0"/>
              </a:rPr>
              <a:t>Response: Thanks be to God</a:t>
            </a:r>
            <a:endParaRPr lang="en-GB" sz="1600"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u="sng" dirty="0" smtClean="0">
                <a:solidFill>
                  <a:srgbClr val="FF0000"/>
                </a:solidFill>
              </a:rPr>
              <a:t>Gospel </a:t>
            </a:r>
            <a:r>
              <a:rPr lang="en-GB" sz="2400" b="1" u="sng" dirty="0">
                <a:solidFill>
                  <a:srgbClr val="FF0000"/>
                </a:solidFill>
              </a:rPr>
              <a:t>R</a:t>
            </a:r>
            <a:r>
              <a:rPr lang="en-GB" sz="2400" b="1" u="sng" dirty="0" smtClean="0">
                <a:solidFill>
                  <a:srgbClr val="FF0000"/>
                </a:solidFill>
              </a:rPr>
              <a:t>eading</a:t>
            </a:r>
            <a:endParaRPr lang="en-GB" sz="2400" b="1" u="sng" dirty="0">
              <a:solidFill>
                <a:srgbClr val="FF0000"/>
              </a:solidFill>
            </a:endParaRP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348260" y="5884950"/>
            <a:ext cx="10374284" cy="880241"/>
          </a:xfrm>
          <a:prstGeom prst="rect">
            <a:avLst/>
          </a:prstGeom>
          <a:noFill/>
        </p:spPr>
        <p:txBody>
          <a:bodyPr wrap="square" rtlCol="0">
            <a:spAutoFit/>
          </a:bodyPr>
          <a:lstStyle/>
          <a:p>
            <a:pPr lvl="0">
              <a:spcBef>
                <a:spcPct val="20000"/>
              </a:spcBef>
              <a:buClr>
                <a:srgbClr val="F0A22E"/>
              </a:buClr>
              <a:buSzPct val="70000"/>
            </a:pPr>
            <a:r>
              <a:rPr lang="en-GB" sz="1600" b="1" dirty="0">
                <a:latin typeface="Comic Sans MS" panose="030F0702030302020204" pitchFamily="66" charset="0"/>
              </a:rPr>
              <a:t>We pray for healing for all those who are suffering in our world today, especially because of the effects of the pandemic.</a:t>
            </a:r>
          </a:p>
          <a:p>
            <a:pPr lvl="0">
              <a:spcBef>
                <a:spcPct val="20000"/>
              </a:spcBef>
              <a:buClr>
                <a:srgbClr val="F0A22E"/>
              </a:buClr>
              <a:buSzPct val="70000"/>
            </a:pPr>
            <a:r>
              <a:rPr lang="en-GB" sz="1600" b="1" dirty="0">
                <a:latin typeface="Comic Sans MS" panose="030F0702030302020204" pitchFamily="66" charset="0"/>
              </a:rPr>
              <a:t>Lord in your mercy……….</a:t>
            </a:r>
            <a:r>
              <a:rPr lang="en-GB" sz="1600" b="1" dirty="0">
                <a:solidFill>
                  <a:srgbClr val="FF0000"/>
                </a:solidFill>
                <a:latin typeface="Comic Sans MS" panose="030F0702030302020204" pitchFamily="66" charset="0"/>
              </a:rPr>
              <a:t>Hear our prayer </a:t>
            </a: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140" y="38147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God’s Word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3" y="1483952"/>
            <a:ext cx="11221617" cy="3535918"/>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endParaRPr lang="en-GB" sz="1800" b="1" dirty="0">
              <a:solidFill>
                <a:prstClr val="black"/>
              </a:solidFill>
              <a:latin typeface="Comic Sans MS" panose="030F0702030302020204" pitchFamily="66" charset="0"/>
            </a:endParaRPr>
          </a:p>
          <a:p>
            <a:pPr lvl="0" algn="l">
              <a:lnSpc>
                <a:spcPct val="100000"/>
              </a:lnSpc>
              <a:spcBef>
                <a:spcPts val="0"/>
              </a:spcBef>
            </a:pPr>
            <a:r>
              <a:rPr lang="en-GB" sz="1800" b="1" dirty="0">
                <a:solidFill>
                  <a:prstClr val="black"/>
                </a:solidFill>
                <a:latin typeface="Comic Sans MS" panose="030F0702030302020204" pitchFamily="66" charset="0"/>
              </a:rPr>
              <a:t>We focus today on the value of patience. Sometimes we can lose patience not just with others but with ourselves. As St. Francis de Sales points out, it is important that we are kind to ourselves by having patience with ourselves. This is particularly important just now when we are living in challenging times. If we can be patient with ourselves, it can also help us to be patient with those around us.</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a:t>                               </a:t>
            </a:r>
            <a:r>
              <a:rPr lang="en-GB" sz="4000" b="1" u="sng" dirty="0">
                <a:solidFill>
                  <a:srgbClr val="FF0000"/>
                </a:solidFill>
              </a:rPr>
              <a:t>Patience</a:t>
            </a:r>
          </a:p>
        </p:txBody>
      </p:sp>
      <p:pic>
        <p:nvPicPr>
          <p:cNvPr id="2" name="Picture 1">
            <a:extLst>
              <a:ext uri="{FF2B5EF4-FFF2-40B4-BE49-F238E27FC236}">
                <a16:creationId xmlns:a16="http://schemas.microsoft.com/office/drawing/2014/main" xmlns="" id="{CD273AB8-053C-4F75-81EF-8D6CAAEF479B}"/>
              </a:ext>
            </a:extLst>
          </p:cNvPr>
          <p:cNvPicPr>
            <a:picLocks noChangeAspect="1"/>
          </p:cNvPicPr>
          <p:nvPr/>
        </p:nvPicPr>
        <p:blipFill>
          <a:blip r:embed="rId5"/>
          <a:stretch>
            <a:fillRect/>
          </a:stretch>
        </p:blipFill>
        <p:spPr>
          <a:xfrm>
            <a:off x="8112077" y="3468533"/>
            <a:ext cx="3188482" cy="3188482"/>
          </a:xfrm>
          <a:prstGeom prst="rect">
            <a:avLst/>
          </a:prstGeom>
        </p:spPr>
      </p:pic>
      <p:sp>
        <p:nvSpPr>
          <p:cNvPr id="5" name="TextBox 4">
            <a:extLst>
              <a:ext uri="{FF2B5EF4-FFF2-40B4-BE49-F238E27FC236}">
                <a16:creationId xmlns:a16="http://schemas.microsoft.com/office/drawing/2014/main" xmlns="" id="{9FC3AFD8-E872-4FDC-9A10-6CE9D71479F2}"/>
              </a:ext>
            </a:extLst>
          </p:cNvPr>
          <p:cNvSpPr txBox="1"/>
          <p:nvPr/>
        </p:nvSpPr>
        <p:spPr>
          <a:xfrm>
            <a:off x="552358" y="4256518"/>
            <a:ext cx="5588201" cy="2308324"/>
          </a:xfrm>
          <a:prstGeom prst="rect">
            <a:avLst/>
          </a:prstGeom>
          <a:noFill/>
        </p:spPr>
        <p:txBody>
          <a:bodyPr wrap="square" rtlCol="0">
            <a:spAutoFit/>
          </a:bodyPr>
          <a:lstStyle/>
          <a:p>
            <a:r>
              <a:rPr lang="en-GB" b="1" dirty="0">
                <a:latin typeface="Comic Sans MS" panose="030F0702030302020204" pitchFamily="66" charset="0"/>
              </a:rPr>
              <a:t>Loving God.</a:t>
            </a:r>
          </a:p>
          <a:p>
            <a:r>
              <a:rPr lang="en-GB" b="1" dirty="0">
                <a:latin typeface="Comic Sans MS" panose="030F0702030302020204" pitchFamily="66" charset="0"/>
              </a:rPr>
              <a:t>We pray for the gift of patience, that we might be kind to ourselves and to others even when we might feel frustrated and challenged by circumstances. We pray that putting our trust in You will be a source of comfort.</a:t>
            </a:r>
          </a:p>
          <a:p>
            <a:endParaRPr lang="en-GB" b="1" dirty="0">
              <a:latin typeface="Comic Sans MS" panose="030F0702030302020204" pitchFamily="66" charset="0"/>
            </a:endParaRPr>
          </a:p>
          <a:p>
            <a:r>
              <a:rPr lang="en-GB" b="1" dirty="0">
                <a:latin typeface="Comic Sans MS" panose="030F0702030302020204" pitchFamily="66" charset="0"/>
              </a:rPr>
              <a:t>Lord, in your mercy…..</a:t>
            </a:r>
            <a:r>
              <a:rPr lang="en-GB" b="1" dirty="0">
                <a:solidFill>
                  <a:srgbClr val="FF0000"/>
                </a:solidFill>
                <a:latin typeface="Comic Sans MS" panose="030F0702030302020204" pitchFamily="66" charset="0"/>
              </a:rPr>
              <a:t>Hear our prayer</a:t>
            </a: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2387" y="47576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6" name="TextBox 15">
            <a:extLst>
              <a:ext uri="{FF2B5EF4-FFF2-40B4-BE49-F238E27FC236}">
                <a16:creationId xmlns:a16="http://schemas.microsoft.com/office/drawing/2014/main" xmlns="" id="{0D02F918-FF80-4A0B-B175-69F58CBD8274}"/>
              </a:ext>
            </a:extLst>
          </p:cNvPr>
          <p:cNvSpPr txBox="1"/>
          <p:nvPr/>
        </p:nvSpPr>
        <p:spPr>
          <a:xfrm>
            <a:off x="1553544" y="3722108"/>
            <a:ext cx="10248334" cy="2893293"/>
          </a:xfrm>
          <a:prstGeom prst="rect">
            <a:avLst/>
          </a:prstGeom>
          <a:noFill/>
        </p:spPr>
        <p:txBody>
          <a:bodyPr wrap="square">
            <a:spAutoFit/>
          </a:bodyPr>
          <a:lstStyle/>
          <a:p>
            <a:pPr>
              <a:lnSpc>
                <a:spcPct val="110000"/>
              </a:lnSpc>
              <a:spcAft>
                <a:spcPts val="600"/>
              </a:spcAft>
            </a:pPr>
            <a:r>
              <a:rPr lang="en-US" b="1" dirty="0">
                <a:latin typeface="Comic Sans MS" panose="030F0702030302020204" pitchFamily="66" charset="0"/>
              </a:rPr>
              <a:t>Healing and reconciliation are a central part of Christianity, following the example and teaching of Jesus. If there is to be healing in our world of division and injustice, then there also has to be reconciliation - the process of two people or groups in a conflict agreeing to make amends or come to a truce. Reconciliation also involves a change in the relationship between God and humankind or person and person. It assumes there has been a breakdown in the relationship, but now there has been a change to one of harmony and peace.</a:t>
            </a:r>
          </a:p>
          <a:p>
            <a:pPr>
              <a:lnSpc>
                <a:spcPct val="110000"/>
              </a:lnSpc>
              <a:spcAft>
                <a:spcPts val="600"/>
              </a:spcAft>
            </a:pPr>
            <a:r>
              <a:rPr lang="en-US" b="1" i="1" dirty="0">
                <a:latin typeface="Comic Sans MS" panose="030F0702030302020204" pitchFamily="66" charset="0"/>
                <a:ea typeface="Times New Roman" panose="02020603050405020304" pitchFamily="18" charset="0"/>
                <a:cs typeface="Times New Roman" panose="02020603050405020304" pitchFamily="18" charset="0"/>
              </a:rPr>
              <a:t>Let us pray today for reconciliation in our world. May we be ready to forgive others and be forgiven when we have hurt others.  Lo</a:t>
            </a:r>
            <a:r>
              <a:rPr lang="en-US" b="1" i="1" dirty="0">
                <a:solidFill>
                  <a:srgbClr val="FF0000"/>
                </a:solidFill>
                <a:latin typeface="Comic Sans MS" panose="030F0702030302020204" pitchFamily="66" charset="0"/>
                <a:ea typeface="Times New Roman" panose="02020603050405020304" pitchFamily="18" charset="0"/>
                <a:cs typeface="Times New Roman" panose="02020603050405020304" pitchFamily="18" charset="0"/>
              </a:rPr>
              <a:t>rd, in your mercy…Hear our prayer.</a:t>
            </a:r>
            <a:endParaRPr lang="en-GB" b="1" i="1" dirty="0">
              <a:solidFill>
                <a:srgbClr val="FF0000"/>
              </a:solidFill>
              <a:effectLst/>
              <a:latin typeface="Comic Sans MS" panose="030F0702030302020204" pitchFamily="66"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7F916000-0CD5-4C62-9727-8C2212B7A186}"/>
              </a:ext>
            </a:extLst>
          </p:cNvPr>
          <p:cNvPicPr>
            <a:picLocks noChangeAspect="1"/>
          </p:cNvPicPr>
          <p:nvPr/>
        </p:nvPicPr>
        <p:blipFill>
          <a:blip r:embed="rId3"/>
          <a:stretch>
            <a:fillRect/>
          </a:stretch>
        </p:blipFill>
        <p:spPr>
          <a:xfrm rot="10800000" flipV="1">
            <a:off x="4080679" y="1125987"/>
            <a:ext cx="4383021" cy="2458145"/>
          </a:xfrm>
          <a:prstGeom prst="rect">
            <a:avLst/>
          </a:prstGeom>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8" name="TextBox 7"/>
          <p:cNvSpPr txBox="1"/>
          <p:nvPr/>
        </p:nvSpPr>
        <p:spPr>
          <a:xfrm>
            <a:off x="1384250" y="2905004"/>
            <a:ext cx="10566324" cy="3693319"/>
          </a:xfrm>
          <a:prstGeom prst="rect">
            <a:avLst/>
          </a:prstGeom>
          <a:noFill/>
        </p:spPr>
        <p:txBody>
          <a:bodyPr wrap="square" rtlCol="0">
            <a:spAutoFit/>
          </a:bodyPr>
          <a:lstStyle/>
          <a:p>
            <a:r>
              <a:rPr lang="en-GB" dirty="0"/>
              <a:t> </a:t>
            </a:r>
            <a:r>
              <a:rPr lang="en-GB" b="1" dirty="0">
                <a:latin typeface="Comic Sans MS" panose="030F0702030302020204" pitchFamily="66" charset="0"/>
              </a:rPr>
              <a:t>Jesus went out of his way to heal those who were sick. We think today of all those in our world who devote themselves to looking after the sick, especially at the moment during the pandemic. We take a moment to give thanks for all those working in the NHS and in social care.</a:t>
            </a:r>
          </a:p>
          <a:p>
            <a:endParaRPr lang="en-GB" b="1" i="1" dirty="0">
              <a:latin typeface="Comic Sans MS" panose="030F0702030302020204" pitchFamily="66" charset="0"/>
            </a:endParaRPr>
          </a:p>
          <a:p>
            <a:r>
              <a:rPr lang="en-US" b="1" dirty="0">
                <a:solidFill>
                  <a:srgbClr val="FF0000"/>
                </a:solidFill>
                <a:latin typeface="Comic Sans MS" panose="030F0702030302020204" pitchFamily="66" charset="0"/>
              </a:rPr>
              <a:t>We think about the many patients and individuals who use the NHS.</a:t>
            </a:r>
          </a:p>
          <a:p>
            <a:r>
              <a:rPr lang="en-US" b="1" i="1" dirty="0">
                <a:solidFill>
                  <a:srgbClr val="2B388E"/>
                </a:solidFill>
                <a:latin typeface="Comic Sans MS" panose="030F0702030302020204" pitchFamily="66" charset="0"/>
              </a:rPr>
              <a:t>Lord, bless these people.</a:t>
            </a:r>
          </a:p>
          <a:p>
            <a:r>
              <a:rPr lang="en-US" b="1" i="1" dirty="0">
                <a:latin typeface="Comic Sans MS" panose="030F0702030302020204" pitchFamily="66" charset="0"/>
              </a:rPr>
              <a:t>We pray for healing and health for everyone accessing the NHS today.</a:t>
            </a:r>
          </a:p>
          <a:p>
            <a:r>
              <a:rPr lang="en-US" b="1" dirty="0">
                <a:latin typeface="Comic Sans MS" panose="030F0702030302020204" pitchFamily="66" charset="0"/>
              </a:rPr>
              <a:t>We think, too, about the people who work in the NHS and social care: the modern-day heroes. </a:t>
            </a:r>
          </a:p>
          <a:p>
            <a:r>
              <a:rPr lang="en-US" b="1" i="1" dirty="0">
                <a:solidFill>
                  <a:srgbClr val="293181"/>
                </a:solidFill>
                <a:latin typeface="Comic Sans MS" panose="030F0702030302020204" pitchFamily="66" charset="0"/>
              </a:rPr>
              <a:t>Lord, bless these people.</a:t>
            </a:r>
          </a:p>
          <a:p>
            <a:r>
              <a:rPr lang="en-US" b="1" i="1" dirty="0">
                <a:latin typeface="Comic Sans MS" panose="030F0702030302020204" pitchFamily="66" charset="0"/>
              </a:rPr>
              <a:t>Support them in their work and in their caring.</a:t>
            </a:r>
          </a:p>
          <a:p>
            <a:r>
              <a:rPr lang="en-US" b="1" i="1" dirty="0">
                <a:latin typeface="Comic Sans MS" panose="030F0702030302020204" pitchFamily="66" charset="0"/>
              </a:rPr>
              <a:t>Lord, in your mercy…H</a:t>
            </a:r>
            <a:r>
              <a:rPr lang="en-US" b="1" i="1" dirty="0">
                <a:solidFill>
                  <a:srgbClr val="2B388E"/>
                </a:solidFill>
                <a:latin typeface="Comic Sans MS" panose="030F0702030302020204" pitchFamily="66" charset="0"/>
              </a:rPr>
              <a:t>ear our prayer</a:t>
            </a:r>
            <a:endParaRPr lang="en-GB" b="1" i="1" dirty="0">
              <a:solidFill>
                <a:srgbClr val="2B388E"/>
              </a:solidFill>
              <a:latin typeface="Comic Sans MS" panose="030F0702030302020204" pitchFamily="66" charset="0"/>
            </a:endParaRPr>
          </a:p>
        </p:txBody>
      </p:sp>
      <p:pic>
        <p:nvPicPr>
          <p:cNvPr id="4" name="Picture 3">
            <a:extLst>
              <a:ext uri="{FF2B5EF4-FFF2-40B4-BE49-F238E27FC236}">
                <a16:creationId xmlns:a16="http://schemas.microsoft.com/office/drawing/2014/main" xmlns="" id="{09BAD245-3BDD-42BC-8E28-734EE0E2410A}"/>
              </a:ext>
            </a:extLst>
          </p:cNvPr>
          <p:cNvPicPr>
            <a:picLocks noChangeAspect="1"/>
          </p:cNvPicPr>
          <p:nvPr/>
        </p:nvPicPr>
        <p:blipFill>
          <a:blip r:embed="rId3"/>
          <a:stretch>
            <a:fillRect/>
          </a:stretch>
        </p:blipFill>
        <p:spPr>
          <a:xfrm>
            <a:off x="4751110" y="1197033"/>
            <a:ext cx="2619375" cy="1743075"/>
          </a:xfrm>
          <a:prstGeom prst="rect">
            <a:avLst/>
          </a:prstGeom>
        </p:spPr>
      </p:pic>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8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Go Forth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4" name="TextBox 3"/>
          <p:cNvSpPr txBox="1"/>
          <p:nvPr/>
        </p:nvSpPr>
        <p:spPr>
          <a:xfrm>
            <a:off x="1502018" y="1696154"/>
            <a:ext cx="9914976" cy="28931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2" name="TextBox 11">
            <a:extLst>
              <a:ext uri="{FF2B5EF4-FFF2-40B4-BE49-F238E27FC236}">
                <a16:creationId xmlns:a16="http://schemas.microsoft.com/office/drawing/2014/main" xmlns="" id="{947350B5-67AC-44A8-B033-05857861AA5E}"/>
              </a:ext>
            </a:extLst>
          </p:cNvPr>
          <p:cNvSpPr txBox="1"/>
          <p:nvPr/>
        </p:nvSpPr>
        <p:spPr>
          <a:xfrm>
            <a:off x="1553544" y="3758282"/>
            <a:ext cx="9914976" cy="30777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Loving Father,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come to you with all our potential.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 wipe clean the slate and show us that we can start afresh.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 rejoice to forgive us when we turn to you.</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Help us to forgive ourselves and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Help us not to hold grudges but to move forward with peace.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Teach us to reach out to those in need and speak out against injustice,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build a world of equality and fairness, in our own lives and for all people.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 ask this through Christ our Lord. Amen.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5" name="Picture 4">
            <a:extLst>
              <a:ext uri="{FF2B5EF4-FFF2-40B4-BE49-F238E27FC236}">
                <a16:creationId xmlns:a16="http://schemas.microsoft.com/office/drawing/2014/main" xmlns="" id="{F64C5BBF-D1D3-4FBC-B5EA-080C3A14EFA4}"/>
              </a:ext>
            </a:extLst>
          </p:cNvPr>
          <p:cNvPicPr>
            <a:picLocks noChangeAspect="1"/>
          </p:cNvPicPr>
          <p:nvPr/>
        </p:nvPicPr>
        <p:blipFill>
          <a:blip r:embed="rId3"/>
          <a:stretch>
            <a:fillRect/>
          </a:stretch>
        </p:blipFill>
        <p:spPr>
          <a:xfrm>
            <a:off x="3951773" y="1027566"/>
            <a:ext cx="4288454" cy="2651044"/>
          </a:xfrm>
          <a:prstGeom prst="rect">
            <a:avLst/>
          </a:prstGeom>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858" y="49088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7447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FF0000"/>
                </a:solidFill>
                <a:latin typeface="Arial Rounded MT Bold" panose="020F0704030504030204" pitchFamily="34" charset="0"/>
              </a:rPr>
              <a:t>Closing</a:t>
            </a:r>
            <a:r>
              <a:rPr lang="en-GB" b="1" u="sng" dirty="0" smtClean="0">
                <a:solidFill>
                  <a:srgbClr val="FF0000"/>
                </a:solidFill>
                <a:latin typeface="Arial Rounded MT Bold" panose="020F0704030504030204" pitchFamily="34" charset="0"/>
              </a:rPr>
              <a:t> Hymn: </a:t>
            </a:r>
            <a:r>
              <a:rPr lang="en-GB" b="1" u="sng" dirty="0" smtClean="0">
                <a:solidFill>
                  <a:srgbClr val="5553C0"/>
                </a:solidFill>
                <a:latin typeface="Arial Rounded MT Bold" panose="020F0704030504030204" pitchFamily="34" charset="0"/>
              </a:rPr>
              <a:t>Make me a channel of your peace.</a:t>
            </a:r>
          </a:p>
          <a:p>
            <a:pPr algn="l"/>
            <a:r>
              <a:rPr lang="en-GB" b="1" dirty="0" smtClean="0">
                <a:latin typeface="Comic Sans MS" pitchFamily="66" charset="0"/>
              </a:rPr>
              <a:t>.</a:t>
            </a:r>
            <a:endParaRPr lang="en-GB" b="1" dirty="0">
              <a:latin typeface="Comic Sans MS" pitchFamily="66"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Go Forth: Healing</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6605" y="2177511"/>
            <a:ext cx="4467090" cy="4166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629"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240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3166</TotalTime>
  <Words>1083</Words>
  <Application>Microsoft Office PowerPoint</Application>
  <PresentationFormat>Custom</PresentationFormat>
  <Paragraphs>106</Paragraphs>
  <Slides>10</Slides>
  <Notes>0</Notes>
  <HiddenSlides>0</HiddenSlides>
  <MMClips>0</MMClips>
  <ScaleCrop>false</ScaleCrop>
  <HeadingPairs>
    <vt:vector size="4" baseType="variant">
      <vt:variant>
        <vt:lpstr>Theme</vt:lpstr>
      </vt:variant>
      <vt:variant>
        <vt:i4>3</vt:i4>
      </vt:variant>
      <vt:variant>
        <vt:lpstr>Slide Titles</vt:lpstr>
      </vt:variant>
      <vt:variant>
        <vt:i4>10</vt:i4>
      </vt:variant>
    </vt:vector>
  </HeadingPairs>
  <TitlesOfParts>
    <vt:vector size="13" baseType="lpstr">
      <vt:lpstr>Office Theme</vt:lpstr>
      <vt:lpstr>1_Office Theme</vt:lpstr>
      <vt:lpstr>2_Office Theme</vt:lpstr>
      <vt:lpstr> Gather: Healing   </vt:lpstr>
      <vt:lpstr>    Gather: Healing</vt:lpstr>
      <vt:lpstr>    Gather: Healing</vt:lpstr>
      <vt:lpstr>        Gather           Healing</vt:lpstr>
      <vt:lpstr>            The Word of the Lord</vt:lpstr>
      <vt:lpstr>Response to God’s Word</vt:lpstr>
      <vt:lpstr> We Reflect Together </vt:lpstr>
      <vt:lpstr> We Reflect Together </vt:lpstr>
      <vt:lpstr> Go Forth </vt:lpstr>
      <vt:lpstr>    Go Forth: Healing</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250</cp:revision>
  <dcterms:created xsi:type="dcterms:W3CDTF">2019-09-03T07:58:14Z</dcterms:created>
  <dcterms:modified xsi:type="dcterms:W3CDTF">2023-01-07T19:22:30Z</dcterms:modified>
</cp:coreProperties>
</file>