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7"/>
  </p:notesMasterIdLst>
  <p:sldIdLst>
    <p:sldId id="261" r:id="rId4"/>
    <p:sldId id="298" r:id="rId5"/>
    <p:sldId id="299" r:id="rId6"/>
    <p:sldId id="257" r:id="rId7"/>
    <p:sldId id="258" r:id="rId8"/>
    <p:sldId id="275" r:id="rId9"/>
    <p:sldId id="291" r:id="rId10"/>
    <p:sldId id="296" r:id="rId11"/>
    <p:sldId id="297" r:id="rId12"/>
    <p:sldId id="281" r:id="rId13"/>
    <p:sldId id="283" r:id="rId14"/>
    <p:sldId id="294" r:id="rId15"/>
    <p:sldId id="28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cPhee" initials="SM" lastIdx="1" clrIdx="0">
    <p:extLst>
      <p:ext uri="{19B8F6BF-5375-455C-9EA6-DF929625EA0E}">
        <p15:presenceInfo xmlns:p15="http://schemas.microsoft.com/office/powerpoint/2012/main" xmlns="" userId="6b88580a154bf7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53C0"/>
    <a:srgbClr val="2B388E"/>
    <a:srgbClr val="293181"/>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commentAuthors" Target="commentAuthors.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05689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728805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738196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133586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523799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936432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938987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307519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343101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254033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717215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548108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207958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958219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632423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18144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117483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07293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652139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833133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257856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39920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70262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08457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image" Target="../media/image3.png"/><Relationship Id="rId5" Type="http://schemas.openxmlformats.org/officeDocument/2006/relationships/image" Target="../media/image5.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13.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5.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marL="342900" indent="-342900" algn="l">
              <a:buFont typeface="Wingdings" panose="05000000000000000000" pitchFamily="2" charset="2"/>
              <a:buChar char="v"/>
            </a:pPr>
            <a:r>
              <a:rPr lang="en-GB" dirty="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smtClean="0">
                <a:latin typeface="Arial Rounded MT Bold" panose="020F0704030504030204" pitchFamily="34" charset="0"/>
              </a:rPr>
              <a:t> </a:t>
            </a:r>
            <a:r>
              <a:rPr lang="en-GB" dirty="0">
                <a:latin typeface="Arial Rounded MT Bold" panose="020F0704030504030204" pitchFamily="34" charset="0"/>
              </a:rPr>
              <a:t>In the name of the Father and of the Son and of the Holy Spirit. Amen’</a:t>
            </a:r>
          </a:p>
        </p:txBody>
      </p:sp>
      <p:sp>
        <p:nvSpPr>
          <p:cNvPr id="6" name="Title 5"/>
          <p:cNvSpPr>
            <a:spLocks noGrp="1"/>
          </p:cNvSpPr>
          <p:nvPr>
            <p:ph type="ctrTitle"/>
          </p:nvPr>
        </p:nvSpPr>
        <p:spPr>
          <a:xfrm>
            <a:off x="69743" y="253273"/>
            <a:ext cx="12192000" cy="1095330"/>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err="1">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a:t>
            </a:r>
            <a:r>
              <a:rPr lang="en-GB" sz="4400" dirty="0" err="1"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airtrade</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Collective Worship</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27</a:t>
            </a:r>
            <a:r>
              <a:rPr lang="en-GB" sz="4400" baseline="300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ebruary 2023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8" name="Picture 7">
            <a:extLst>
              <a:ext uri="{FF2B5EF4-FFF2-40B4-BE49-F238E27FC236}">
                <a16:creationId xmlns:a16="http://schemas.microsoft.com/office/drawing/2014/main" xmlns="" id="{C0721F63-1761-47A3-B8A8-C70AC73568A9}"/>
              </a:ext>
            </a:extLst>
          </p:cNvPr>
          <p:cNvPicPr>
            <a:picLocks noChangeAspect="1"/>
          </p:cNvPicPr>
          <p:nvPr/>
        </p:nvPicPr>
        <p:blipFill>
          <a:blip r:embed="rId3"/>
          <a:stretch>
            <a:fillRect/>
          </a:stretch>
        </p:blipFill>
        <p:spPr>
          <a:xfrm>
            <a:off x="3441979" y="3288882"/>
            <a:ext cx="4779872" cy="2879443"/>
          </a:xfrm>
          <a:prstGeom prst="rect">
            <a:avLst/>
          </a:prstGeom>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dirty="0">
                <a:solidFill>
                  <a:srgbClr val="111111"/>
                </a:solidFill>
                <a:latin typeface="Comic Sans MS" pitchFamily="66" charset="0"/>
              </a:rPr>
              <a:t>Dear Lord, we ask your blessing on all who are involved with </a:t>
            </a:r>
            <a:r>
              <a:rPr lang="en-GB" b="1" dirty="0" err="1">
                <a:solidFill>
                  <a:srgbClr val="111111"/>
                </a:solidFill>
                <a:latin typeface="Comic Sans MS" pitchFamily="66" charset="0"/>
              </a:rPr>
              <a:t>Fairtrade</a:t>
            </a:r>
            <a:r>
              <a:rPr lang="en-GB" b="1" dirty="0">
                <a:solidFill>
                  <a:srgbClr val="111111"/>
                </a:solidFill>
                <a:latin typeface="Comic Sans MS" pitchFamily="66" charset="0"/>
              </a:rPr>
              <a:t>, lifting before you: producers as they grow their crops and craft their works. Bless them, we pray, in their endeavours and grant them wisdom and discernment as they make decisions about how to use the benefits of </a:t>
            </a:r>
            <a:r>
              <a:rPr lang="en-GB" b="1" dirty="0" err="1" smtClean="0">
                <a:solidFill>
                  <a:srgbClr val="111111"/>
                </a:solidFill>
                <a:latin typeface="Comic Sans MS" pitchFamily="66" charset="0"/>
              </a:rPr>
              <a:t>Fairtrade.Amen</a:t>
            </a:r>
            <a:endParaRPr lang="en-GB" b="1" dirty="0">
              <a:latin typeface="Comic Sans MS" pitchFamily="66" charset="0"/>
            </a:endParaRPr>
          </a:p>
        </p:txBody>
      </p:sp>
      <p:sp>
        <p:nvSpPr>
          <p:cNvPr id="6" name="Title 5"/>
          <p:cNvSpPr>
            <a:spLocks noGrp="1"/>
          </p:cNvSpPr>
          <p:nvPr>
            <p:ph type="ctrTitle"/>
          </p:nvPr>
        </p:nvSpPr>
        <p:spPr>
          <a:xfrm>
            <a:off x="69743" y="253272"/>
            <a:ext cx="12192000" cy="1319805"/>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a:bodyPr>
          <a:lstStyle/>
          <a:p>
            <a:pPr algn="l"/>
            <a:r>
              <a:rPr lang="en-GB" sz="44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err="1">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a:t>
            </a:r>
            <a:r>
              <a:rPr lang="en-GB" sz="4400" dirty="0" err="1"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airtrade</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Collective Worship -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Opening Prayer</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8" name="Picture 7">
            <a:extLst>
              <a:ext uri="{FF2B5EF4-FFF2-40B4-BE49-F238E27FC236}">
                <a16:creationId xmlns:a16="http://schemas.microsoft.com/office/drawing/2014/main" xmlns="" id="{C0721F63-1761-47A3-B8A8-C70AC73568A9}"/>
              </a:ext>
            </a:extLst>
          </p:cNvPr>
          <p:cNvPicPr>
            <a:picLocks noChangeAspect="1"/>
          </p:cNvPicPr>
          <p:nvPr/>
        </p:nvPicPr>
        <p:blipFill>
          <a:blip r:embed="rId3"/>
          <a:stretch>
            <a:fillRect/>
          </a:stretch>
        </p:blipFill>
        <p:spPr>
          <a:xfrm>
            <a:off x="4169044" y="3888485"/>
            <a:ext cx="3874576" cy="2334084"/>
          </a:xfrm>
          <a:prstGeom prst="rect">
            <a:avLst/>
          </a:prstGeom>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8858"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47402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440575"/>
            <a:ext cx="10923037" cy="595123"/>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Gather: Opening Hymn</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257327" cy="2216532"/>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662475" y="1495585"/>
            <a:ext cx="11529526" cy="5114441"/>
          </a:xfrm>
        </p:spPr>
        <p:txBody>
          <a:bodyPr>
            <a:normAutofit fontScale="32500" lnSpcReduction="20000"/>
          </a:bodyPr>
          <a:lstStyle/>
          <a:p>
            <a:pPr algn="l"/>
            <a:r>
              <a:rPr lang="en-GB" b="1" dirty="0">
                <a:solidFill>
                  <a:srgbClr val="000000"/>
                </a:solidFill>
                <a:latin typeface="Times New Roman"/>
              </a:rPr>
              <a:t>Hymn: God the Maker of the Heavens (tune: What a Friend we have in Jesus)</a:t>
            </a:r>
          </a:p>
          <a:p>
            <a:pPr algn="l"/>
            <a:r>
              <a:rPr lang="en-GB" b="1" dirty="0">
                <a:solidFill>
                  <a:srgbClr val="000000"/>
                </a:solidFill>
                <a:latin typeface="Times New Roman"/>
              </a:rPr>
              <a:t>God the Maker of the Heavens</a:t>
            </a:r>
          </a:p>
          <a:p>
            <a:pPr algn="l"/>
            <a:r>
              <a:rPr lang="en-GB" b="1" dirty="0">
                <a:solidFill>
                  <a:srgbClr val="000000"/>
                </a:solidFill>
                <a:latin typeface="Times New Roman"/>
              </a:rPr>
              <a:t>And the planet that we share</a:t>
            </a:r>
          </a:p>
          <a:p>
            <a:pPr algn="l"/>
            <a:r>
              <a:rPr lang="en-GB" b="1" dirty="0">
                <a:solidFill>
                  <a:srgbClr val="000000"/>
                </a:solidFill>
                <a:latin typeface="Times New Roman"/>
              </a:rPr>
              <a:t>Show us how to live like Jesus</a:t>
            </a:r>
          </a:p>
          <a:p>
            <a:pPr algn="l"/>
            <a:r>
              <a:rPr lang="en-GB" b="1" dirty="0">
                <a:solidFill>
                  <a:srgbClr val="000000"/>
                </a:solidFill>
                <a:latin typeface="Times New Roman"/>
              </a:rPr>
              <a:t>Lives in gratitude and care</a:t>
            </a:r>
          </a:p>
          <a:p>
            <a:pPr algn="l"/>
            <a:r>
              <a:rPr lang="en-GB" b="1" dirty="0">
                <a:solidFill>
                  <a:srgbClr val="000000"/>
                </a:solidFill>
                <a:latin typeface="Times New Roman"/>
              </a:rPr>
              <a:t>Make us mindful of the footprints</a:t>
            </a:r>
          </a:p>
          <a:p>
            <a:pPr algn="l"/>
            <a:r>
              <a:rPr lang="en-GB" b="1" dirty="0">
                <a:solidFill>
                  <a:srgbClr val="000000"/>
                </a:solidFill>
                <a:latin typeface="Times New Roman"/>
              </a:rPr>
              <a:t>From the lives that we pursue</a:t>
            </a:r>
          </a:p>
          <a:p>
            <a:pPr algn="l"/>
            <a:r>
              <a:rPr lang="en-GB" b="1" dirty="0">
                <a:solidFill>
                  <a:srgbClr val="000000"/>
                </a:solidFill>
                <a:latin typeface="Times New Roman"/>
              </a:rPr>
              <a:t>Make us partners in your mission</a:t>
            </a:r>
          </a:p>
          <a:p>
            <a:pPr algn="l"/>
            <a:r>
              <a:rPr lang="en-GB" b="1" dirty="0">
                <a:solidFill>
                  <a:srgbClr val="000000"/>
                </a:solidFill>
                <a:latin typeface="Times New Roman"/>
              </a:rPr>
              <a:t>You are making all things new</a:t>
            </a:r>
          </a:p>
          <a:p>
            <a:pPr algn="l"/>
            <a:r>
              <a:rPr lang="en-GB" b="1" dirty="0">
                <a:solidFill>
                  <a:srgbClr val="000000"/>
                </a:solidFill>
                <a:latin typeface="Times New Roman"/>
              </a:rPr>
              <a:t>God the Gardener of Eden</a:t>
            </a:r>
          </a:p>
          <a:p>
            <a:pPr algn="l"/>
            <a:r>
              <a:rPr lang="en-GB" b="1" dirty="0">
                <a:solidFill>
                  <a:srgbClr val="000000"/>
                </a:solidFill>
                <a:latin typeface="Times New Roman"/>
              </a:rPr>
              <a:t>Teach us how to tend this earth</a:t>
            </a:r>
          </a:p>
          <a:p>
            <a:pPr algn="l"/>
            <a:r>
              <a:rPr lang="en-GB" b="1" dirty="0">
                <a:solidFill>
                  <a:srgbClr val="000000"/>
                </a:solidFill>
                <a:latin typeface="Times New Roman"/>
              </a:rPr>
              <a:t>Learning from the changing seasons</a:t>
            </a:r>
          </a:p>
          <a:p>
            <a:pPr algn="l"/>
            <a:r>
              <a:rPr lang="en-GB" b="1" dirty="0">
                <a:solidFill>
                  <a:srgbClr val="000000"/>
                </a:solidFill>
                <a:latin typeface="Times New Roman"/>
              </a:rPr>
              <a:t>Times of fallow and new birth</a:t>
            </a:r>
          </a:p>
          <a:p>
            <a:pPr algn="l"/>
            <a:r>
              <a:rPr lang="en-GB" b="1" dirty="0">
                <a:solidFill>
                  <a:srgbClr val="000000"/>
                </a:solidFill>
                <a:latin typeface="Times New Roman"/>
              </a:rPr>
              <a:t>Lord have mercy when we’re careless</a:t>
            </a:r>
          </a:p>
          <a:p>
            <a:pPr algn="l"/>
            <a:r>
              <a:rPr lang="en-GB" b="1" dirty="0">
                <a:solidFill>
                  <a:srgbClr val="000000"/>
                </a:solidFill>
                <a:latin typeface="Times New Roman"/>
              </a:rPr>
              <a:t>Rich resources we misuse</a:t>
            </a:r>
          </a:p>
          <a:p>
            <a:pPr algn="l"/>
            <a:r>
              <a:rPr lang="en-GB" b="1" dirty="0">
                <a:solidFill>
                  <a:srgbClr val="000000"/>
                </a:solidFill>
                <a:latin typeface="Times New Roman"/>
              </a:rPr>
              <a:t>Use our hands to heal creation</a:t>
            </a:r>
          </a:p>
          <a:p>
            <a:pPr algn="l"/>
            <a:r>
              <a:rPr lang="en-GB" b="1" dirty="0">
                <a:solidFill>
                  <a:srgbClr val="000000"/>
                </a:solidFill>
                <a:latin typeface="Times New Roman"/>
              </a:rPr>
              <a:t>You are making all things new</a:t>
            </a:r>
          </a:p>
          <a:p>
            <a:pPr algn="l"/>
            <a:r>
              <a:rPr lang="en-GB" b="1" dirty="0">
                <a:solidFill>
                  <a:srgbClr val="000000"/>
                </a:solidFill>
                <a:latin typeface="Times New Roman"/>
              </a:rPr>
              <a:t>God of labour and vocation</a:t>
            </a:r>
          </a:p>
          <a:p>
            <a:pPr algn="l"/>
            <a:r>
              <a:rPr lang="en-GB" b="1" dirty="0">
                <a:solidFill>
                  <a:srgbClr val="000000"/>
                </a:solidFill>
                <a:latin typeface="Times New Roman"/>
              </a:rPr>
              <a:t>Lord of science trade and art</a:t>
            </a:r>
          </a:p>
          <a:p>
            <a:pPr algn="l"/>
            <a:r>
              <a:rPr lang="en-GB" b="1" dirty="0">
                <a:solidFill>
                  <a:srgbClr val="000000"/>
                </a:solidFill>
                <a:latin typeface="Times New Roman"/>
              </a:rPr>
              <a:t>Take our efforts and our passions</a:t>
            </a:r>
          </a:p>
          <a:p>
            <a:pPr algn="l"/>
            <a:r>
              <a:rPr lang="en-GB" b="1" dirty="0">
                <a:solidFill>
                  <a:srgbClr val="000000"/>
                </a:solidFill>
                <a:latin typeface="Times New Roman"/>
              </a:rPr>
              <a:t>Make them mirrors of your heart</a:t>
            </a:r>
          </a:p>
          <a:p>
            <a:pPr algn="l"/>
            <a:r>
              <a:rPr lang="en-GB" b="1" dirty="0">
                <a:solidFill>
                  <a:srgbClr val="000000"/>
                </a:solidFill>
                <a:latin typeface="Times New Roman"/>
              </a:rPr>
              <a:t>Every habitat and creature</a:t>
            </a:r>
          </a:p>
          <a:p>
            <a:pPr algn="l"/>
            <a:r>
              <a:rPr lang="en-GB" b="1" dirty="0">
                <a:solidFill>
                  <a:srgbClr val="000000"/>
                </a:solidFill>
                <a:latin typeface="Times New Roman"/>
              </a:rPr>
              <a:t>Loved and valued God by you</a:t>
            </a:r>
          </a:p>
          <a:p>
            <a:pPr algn="l"/>
            <a:r>
              <a:rPr lang="en-GB" b="1" dirty="0">
                <a:solidFill>
                  <a:srgbClr val="000000"/>
                </a:solidFill>
                <a:latin typeface="Times New Roman"/>
              </a:rPr>
              <a:t>May our lives reveal your kingdom</a:t>
            </a:r>
          </a:p>
          <a:p>
            <a:pPr algn="l"/>
            <a:endParaRPr lang="en-GB" dirty="0">
              <a:latin typeface="Arial Rounded MT Bold" panose="020F0704030504030204" pitchFamily="34"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defRPr/>
            </a:pPr>
            <a:endParaRPr lang="en-GB" sz="2000" b="1" dirty="0">
              <a:solidFill>
                <a:prstClr val="black"/>
              </a:solidFill>
              <a:latin typeface="Arial Rounded MT Bold" panose="020F0704030504030204" pitchFamily="34" charset="0"/>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55689" y="1449091"/>
            <a:ext cx="7482556" cy="50834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635" y="386196"/>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0362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err="1"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Fairtrade</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Fortnight at the beginning of Lent</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251792" y="1505961"/>
            <a:ext cx="11770388" cy="5299556"/>
          </a:xfrm>
        </p:spPr>
        <p:txBody>
          <a:bodyPr>
            <a:normAutofit fontScale="85000" lnSpcReduction="10000"/>
          </a:bodyPr>
          <a:lstStyle/>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algn="l" fontAlgn="base"/>
            <a:endParaRPr lang="en-US" sz="1900" b="1" i="0" dirty="0">
              <a:effectLst/>
              <a:latin typeface="Comic Sans MS" panose="030F0702030302020204" pitchFamily="66" charset="0"/>
            </a:endParaRPr>
          </a:p>
          <a:p>
            <a:pPr algn="l" fontAlgn="base"/>
            <a:endParaRPr kumimoji="0" lang="en-US" sz="1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algn="l" fontAlgn="base">
              <a:lnSpc>
                <a:spcPct val="120000"/>
              </a:lnSpc>
            </a:pPr>
            <a:r>
              <a:rPr kumimoji="0" lang="en-US" sz="190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In </a:t>
            </a:r>
            <a:r>
              <a:rPr kumimoji="0" lang="en-US" sz="1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Fairtrade </a:t>
            </a:r>
            <a:r>
              <a:rPr kumimoji="0" lang="en-US" sz="190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Fortnight, which coincides with the beginning of Lent, </a:t>
            </a:r>
            <a:r>
              <a:rPr kumimoji="0" lang="en-US" sz="1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schools and families across the UK will learn about, and celebrate, the people who grow our food and drink and explore the topic of ‘Climate, Fairtrade and You’. </a:t>
            </a:r>
            <a:r>
              <a:rPr lang="en-US" sz="1900" b="1" dirty="0">
                <a:solidFill>
                  <a:prstClr val="black"/>
                </a:solidFill>
                <a:latin typeface="Comic Sans MS" panose="030F0702030302020204" pitchFamily="66" charset="0"/>
              </a:rPr>
              <a:t>It is an </a:t>
            </a:r>
            <a:r>
              <a:rPr kumimoji="0" lang="en-US" sz="1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opportunity </a:t>
            </a:r>
            <a:r>
              <a:rPr kumimoji="0" lang="en-US" sz="190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this </a:t>
            </a:r>
            <a:r>
              <a:rPr lang="en-US" sz="1900" b="1" dirty="0" smtClean="0">
                <a:solidFill>
                  <a:prstClr val="black"/>
                </a:solidFill>
                <a:latin typeface="Comic Sans MS" panose="030F0702030302020204" pitchFamily="66" charset="0"/>
              </a:rPr>
              <a:t>Lent </a:t>
            </a:r>
            <a:r>
              <a:rPr kumimoji="0" lang="en-US" sz="1900" b="1" i="0" u="none" strike="noStrike" kern="1200" cap="none" spc="0" normalizeH="0" baseline="0" noProof="0" dirty="0" smtClean="0">
                <a:ln>
                  <a:noFill/>
                </a:ln>
                <a:solidFill>
                  <a:prstClr val="black"/>
                </a:solidFill>
                <a:effectLst/>
                <a:uLnTx/>
                <a:uFillTx/>
                <a:latin typeface="Comic Sans MS" panose="030F0702030302020204" pitchFamily="66" charset="0"/>
                <a:ea typeface="+mn-ea"/>
                <a:cs typeface="+mn-cs"/>
              </a:rPr>
              <a:t>to </a:t>
            </a:r>
            <a:r>
              <a:rPr kumimoji="0" lang="en-US" sz="19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discover how our choices as individuals can make a difference to the lives of people around the world and the planet we share. </a:t>
            </a:r>
            <a:r>
              <a:rPr lang="en-US" sz="1900" b="1" i="0" dirty="0">
                <a:effectLst/>
                <a:latin typeface="Comic Sans MS" panose="030F0702030302020204" pitchFamily="66" charset="0"/>
              </a:rPr>
              <a:t>For Fairtrade producers, climate change is one of their biggest challenges. Low prices for their crops mean that they are struggling to fight back. Fairtrade gives them higher income so they can meet their everyday needs and deal with the challenges of climate change.</a:t>
            </a:r>
          </a:p>
          <a:p>
            <a:pPr lvl="0" algn="l">
              <a:lnSpc>
                <a:spcPct val="100000"/>
              </a:lnSpc>
              <a:spcBef>
                <a:spcPts val="600"/>
              </a:spcBef>
              <a:buClr>
                <a:srgbClr val="FE8637"/>
              </a:buClr>
              <a:buSzPct val="70000"/>
            </a:pPr>
            <a:r>
              <a:rPr lang="en-GB" sz="2000" b="1" dirty="0" smtClean="0">
                <a:solidFill>
                  <a:srgbClr val="FF0000"/>
                </a:solidFill>
                <a:latin typeface="Comic Sans MS" pitchFamily="66" charset="0"/>
                <a:cs typeface="Arial" panose="020B0604020202020204" pitchFamily="34" charset="0"/>
              </a:rPr>
              <a:t>What </a:t>
            </a:r>
            <a:r>
              <a:rPr lang="en-GB" sz="2000" b="1" dirty="0">
                <a:solidFill>
                  <a:srgbClr val="FF0000"/>
                </a:solidFill>
                <a:latin typeface="Comic Sans MS" pitchFamily="66" charset="0"/>
                <a:cs typeface="Arial" panose="020B0604020202020204" pitchFamily="34" charset="0"/>
              </a:rPr>
              <a:t>is our mission this week?</a:t>
            </a:r>
          </a:p>
          <a:p>
            <a:pPr algn="l">
              <a:lnSpc>
                <a:spcPct val="100000"/>
              </a:lnSpc>
              <a:spcBef>
                <a:spcPts val="600"/>
              </a:spcBef>
              <a:buClr>
                <a:srgbClr val="FE8637"/>
              </a:buClr>
              <a:buSzPct val="70000"/>
            </a:pPr>
            <a:r>
              <a:rPr lang="en-GB" sz="2000" b="1" dirty="0">
                <a:latin typeface="Comic Sans MS" pitchFamily="66" charset="0"/>
                <a:cs typeface="Arial" panose="020B0604020202020204" pitchFamily="34" charset="0"/>
              </a:rPr>
              <a:t>Our mission this </a:t>
            </a:r>
            <a:r>
              <a:rPr lang="en-GB" sz="2000" b="1" dirty="0" smtClean="0">
                <a:latin typeface="Comic Sans MS" pitchFamily="66" charset="0"/>
                <a:cs typeface="Arial" panose="020B0604020202020204" pitchFamily="34" charset="0"/>
              </a:rPr>
              <a:t>week at the beginning of Lent </a:t>
            </a:r>
            <a:r>
              <a:rPr lang="en-GB" sz="2000" b="1" dirty="0">
                <a:latin typeface="Comic Sans MS" pitchFamily="66" charset="0"/>
                <a:cs typeface="Arial" panose="020B0604020202020204" pitchFamily="34" charset="0"/>
              </a:rPr>
              <a:t>is to get involved in Fairtrade fortnight. </a:t>
            </a:r>
            <a:r>
              <a:rPr lang="en-US" sz="2000" b="1" dirty="0">
                <a:latin typeface="Comic Sans MS" pitchFamily="66" charset="0"/>
                <a:cs typeface="Arial" panose="020B0604020202020204" pitchFamily="34" charset="0"/>
              </a:rPr>
              <a:t>Our choices are powerful. Their effects can reach far beyond us. They can help us shape the world we want. The daily decisions you make about what to eat, drink and wear affect the lives of people around the world – and the health of our planet. This Fairtrade Fortnight, we’re focusing on the choices we all make every day.</a:t>
            </a:r>
            <a:r>
              <a:rPr lang="en-US" sz="2000" b="1" dirty="0">
                <a:latin typeface="Comic Sans MS" panose="030F0702030302020204" pitchFamily="66" charset="0"/>
              </a:rPr>
              <a:t> Think about the </a:t>
            </a:r>
            <a:r>
              <a:rPr lang="en-US" sz="2000" b="1" dirty="0">
                <a:latin typeface="Comic Sans MS" pitchFamily="66" charset="0"/>
                <a:cs typeface="Arial" panose="020B0604020202020204" pitchFamily="34" charset="0"/>
              </a:rPr>
              <a:t>vision of the world you want for farmers and workers worldwide, and the planet we share. </a:t>
            </a:r>
            <a:endParaRPr lang="en-GB" sz="2000" b="1" dirty="0">
              <a:latin typeface="Comic Sans MS" pitchFamily="66" charset="0"/>
              <a:cs typeface="Arial" panose="020B0604020202020204" pitchFamily="34" charset="0"/>
            </a:endParaRPr>
          </a:p>
        </p:txBody>
      </p:sp>
      <p:pic>
        <p:nvPicPr>
          <p:cNvPr id="7" name="Picture 6">
            <a:extLst>
              <a:ext uri="{FF2B5EF4-FFF2-40B4-BE49-F238E27FC236}">
                <a16:creationId xmlns:a16="http://schemas.microsoft.com/office/drawing/2014/main" xmlns="" id="{99D8C778-8094-4E63-8E23-1A178DBA330B}"/>
              </a:ext>
            </a:extLst>
          </p:cNvPr>
          <p:cNvPicPr>
            <a:picLocks noChangeAspect="1"/>
          </p:cNvPicPr>
          <p:nvPr/>
        </p:nvPicPr>
        <p:blipFill>
          <a:blip r:embed="rId5"/>
          <a:stretch>
            <a:fillRect/>
          </a:stretch>
        </p:blipFill>
        <p:spPr>
          <a:xfrm>
            <a:off x="4100623" y="843094"/>
            <a:ext cx="3699070" cy="2080727"/>
          </a:xfrm>
          <a:prstGeom prst="rect">
            <a:avLst/>
          </a:prstGeom>
        </p:spPr>
      </p:pic>
      <p:pic>
        <p:nvPicPr>
          <p:cNvPr id="8" name="Picture 7">
            <a:extLst>
              <a:ext uri="{FF2B5EF4-FFF2-40B4-BE49-F238E27FC236}">
                <a16:creationId xmlns:a16="http://schemas.microsoft.com/office/drawing/2014/main" xmlns="" id="{AE5B555D-F2CA-4A47-AF98-FE8E8BF5746B}"/>
              </a:ext>
            </a:extLst>
          </p:cNvPr>
          <p:cNvPicPr>
            <a:picLocks noChangeAspect="1"/>
          </p:cNvPicPr>
          <p:nvPr/>
        </p:nvPicPr>
        <p:blipFill>
          <a:blip r:embed="rId6"/>
          <a:stretch>
            <a:fillRect/>
          </a:stretch>
        </p:blipFill>
        <p:spPr>
          <a:xfrm>
            <a:off x="9558331" y="791242"/>
            <a:ext cx="2633669" cy="1587479"/>
          </a:xfrm>
          <a:prstGeom prst="rect">
            <a:avLst/>
          </a:prstGeom>
        </p:spPr>
      </p:pic>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146" y="407067"/>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554439" y="2299659"/>
            <a:ext cx="7951608" cy="2862322"/>
          </a:xfrm>
          <a:prstGeom prst="rect">
            <a:avLst/>
          </a:prstGeom>
        </p:spPr>
        <p:txBody>
          <a:bodyPr wrap="square">
            <a:spAutoFit/>
          </a:bodyPr>
          <a:lstStyle/>
          <a:p>
            <a:pPr fontAlgn="base"/>
            <a:r>
              <a:rPr lang="en-GB" b="1" u="sng" dirty="0">
                <a:solidFill>
                  <a:srgbClr val="5553C0"/>
                </a:solidFill>
                <a:latin typeface="Comic Sans MS" panose="030F0702030302020204" pitchFamily="66" charset="0"/>
              </a:rPr>
              <a:t>A reading from St. Mark’s Gospel</a:t>
            </a:r>
          </a:p>
          <a:p>
            <a:pPr fontAlgn="base"/>
            <a:endParaRPr lang="en-US" b="1" dirty="0">
              <a:solidFill>
                <a:srgbClr val="000000"/>
              </a:solidFill>
              <a:latin typeface="Comic Sans MS" panose="030F0702030302020204" pitchFamily="66" charset="0"/>
            </a:endParaRPr>
          </a:p>
          <a:p>
            <a:pPr fontAlgn="base"/>
            <a:r>
              <a:rPr lang="en-US" b="1" dirty="0">
                <a:solidFill>
                  <a:srgbClr val="000000"/>
                </a:solidFill>
                <a:latin typeface="Comic Sans MS" panose="030F0702030302020204" pitchFamily="66" charset="0"/>
              </a:rPr>
              <a:t> At once the Spirit sent Jesus out into the wilderness, and he was in the wilderness forty days, being tempted by Satan. He was with the wild animals, and angels attended him.</a:t>
            </a:r>
          </a:p>
          <a:p>
            <a:pPr fontAlgn="base"/>
            <a:r>
              <a:rPr lang="en-US" b="1" dirty="0">
                <a:solidFill>
                  <a:srgbClr val="000000"/>
                </a:solidFill>
                <a:latin typeface="Comic Sans MS" panose="030F0702030302020204" pitchFamily="66" charset="0"/>
              </a:rPr>
              <a:t>After John was put in prison, Jesus went into Galilee, proclaiming the good news of God. “The time has come,” he said. “The kingdom of God has come near. Repent and believe the good news!”</a:t>
            </a:r>
            <a:endParaRPr lang="en-GB" b="1" dirty="0">
              <a:solidFill>
                <a:srgbClr val="000000"/>
              </a:solidFill>
              <a:latin typeface="Comic Sans MS" panose="030F0702030302020204" pitchFamily="66" charset="0"/>
            </a:endParaRPr>
          </a:p>
          <a:p>
            <a:pPr fontAlgn="base"/>
            <a:endParaRPr lang="en-GB" b="1" dirty="0">
              <a:solidFill>
                <a:srgbClr val="000000"/>
              </a:solidFill>
              <a:latin typeface="Comic Sans MS" panose="030F0702030302020204" pitchFamily="66" charset="0"/>
            </a:endParaRPr>
          </a:p>
          <a:p>
            <a:pPr fontAlgn="base"/>
            <a:r>
              <a:rPr lang="en-GB" b="1" dirty="0">
                <a:solidFill>
                  <a:srgbClr val="000000"/>
                </a:solidFill>
                <a:latin typeface="Comic Sans MS" panose="030F0702030302020204" pitchFamily="66" charset="0"/>
              </a:rPr>
              <a:t>The Word of the Lord          </a:t>
            </a:r>
            <a:r>
              <a:rPr lang="en-GB" b="1" dirty="0">
                <a:solidFill>
                  <a:srgbClr val="FF0000"/>
                </a:solidFill>
                <a:latin typeface="Comic Sans MS" panose="030F0702030302020204" pitchFamily="66" charset="0"/>
              </a:rPr>
              <a:t>Response: Thanks be to God</a:t>
            </a:r>
            <a:endParaRPr lang="en-GB" b="1" i="0" dirty="0">
              <a:solidFill>
                <a:srgbClr val="FF0000"/>
              </a:solidFill>
              <a:effectLst/>
              <a:latin typeface="Comic Sans MS" panose="030F0702030302020204" pitchFamily="66" charset="0"/>
            </a:endParaRPr>
          </a:p>
        </p:txBody>
      </p:sp>
      <p:sp>
        <p:nvSpPr>
          <p:cNvPr id="5" name="TextBox 4"/>
          <p:cNvSpPr txBox="1"/>
          <p:nvPr/>
        </p:nvSpPr>
        <p:spPr>
          <a:xfrm>
            <a:off x="1170993" y="1638579"/>
            <a:ext cx="9659389" cy="461665"/>
          </a:xfrm>
          <a:prstGeom prst="rect">
            <a:avLst/>
          </a:prstGeom>
          <a:noFill/>
        </p:spPr>
        <p:txBody>
          <a:bodyPr wrap="square" rtlCol="0">
            <a:spAutoFit/>
          </a:bodyPr>
          <a:lstStyle/>
          <a:p>
            <a:r>
              <a:rPr lang="en-GB" sz="2400" b="1" u="sng" dirty="0" smtClean="0">
                <a:solidFill>
                  <a:srgbClr val="FF0000"/>
                </a:solidFill>
              </a:rPr>
              <a:t>Gospel </a:t>
            </a:r>
            <a:r>
              <a:rPr lang="en-GB" sz="2400" b="1" u="sng" dirty="0">
                <a:solidFill>
                  <a:srgbClr val="FF0000"/>
                </a:solidFill>
              </a:rPr>
              <a:t>R</a:t>
            </a:r>
            <a:r>
              <a:rPr lang="en-GB" sz="2400" b="1" u="sng" dirty="0" smtClean="0">
                <a:solidFill>
                  <a:srgbClr val="FF0000"/>
                </a:solidFill>
              </a:rPr>
              <a:t>eading</a:t>
            </a:r>
            <a:endParaRPr lang="en-GB" sz="2400" b="1" u="sng" dirty="0">
              <a:solidFill>
                <a:srgbClr val="FF0000"/>
              </a:solidFill>
            </a:endParaRPr>
          </a:p>
        </p:txBody>
      </p:sp>
      <p:pic>
        <p:nvPicPr>
          <p:cNvPr id="8" name="Picture 7"/>
          <p:cNvPicPr>
            <a:picLocks noChangeAspect="1"/>
          </p:cNvPicPr>
          <p:nvPr/>
        </p:nvPicPr>
        <p:blipFill>
          <a:blip r:embed="rId5"/>
          <a:stretch>
            <a:fillRect/>
          </a:stretch>
        </p:blipFill>
        <p:spPr>
          <a:xfrm>
            <a:off x="8717362" y="1374290"/>
            <a:ext cx="3075709" cy="2049191"/>
          </a:xfrm>
          <a:prstGeom prst="rect">
            <a:avLst/>
          </a:prstGeom>
        </p:spPr>
      </p:pic>
      <p:sp>
        <p:nvSpPr>
          <p:cNvPr id="10" name="TextBox 9"/>
          <p:cNvSpPr txBox="1"/>
          <p:nvPr/>
        </p:nvSpPr>
        <p:spPr>
          <a:xfrm>
            <a:off x="153955" y="5731538"/>
            <a:ext cx="10765681" cy="1126462"/>
          </a:xfrm>
          <a:prstGeom prst="rect">
            <a:avLst/>
          </a:prstGeom>
          <a:noFill/>
        </p:spPr>
        <p:txBody>
          <a:bodyPr wrap="square" rtlCol="0">
            <a:spAutoFit/>
          </a:bodyPr>
          <a:lstStyle/>
          <a:p>
            <a:pPr lvl="0">
              <a:spcBef>
                <a:spcPct val="20000"/>
              </a:spcBef>
              <a:buClr>
                <a:srgbClr val="F0A22E"/>
              </a:buClr>
              <a:buSzPct val="70000"/>
            </a:pPr>
            <a:r>
              <a:rPr lang="en-US" sz="1600" b="1" i="1" dirty="0">
                <a:latin typeface="Comic Sans MS" panose="030F0702030302020204" pitchFamily="66" charset="0"/>
              </a:rPr>
              <a:t>As Jesus’ words remind us, “The time has come”. </a:t>
            </a:r>
            <a:r>
              <a:rPr lang="en-GB" sz="1600" b="1" i="1" dirty="0">
                <a:latin typeface="Comic Sans MS" panose="030F0702030302020204" pitchFamily="66" charset="0"/>
              </a:rPr>
              <a:t>In this Fairtrade fortnight, let us pray for a time when our world is fair and just. May our actions create the kind of world that we are proud to be part of.     </a:t>
            </a:r>
          </a:p>
          <a:p>
            <a:pPr lvl="0">
              <a:spcBef>
                <a:spcPct val="20000"/>
              </a:spcBef>
              <a:buClr>
                <a:srgbClr val="F0A22E"/>
              </a:buClr>
              <a:buSzPct val="70000"/>
            </a:pPr>
            <a:r>
              <a:rPr lang="en-GB" sz="1600" b="1" i="1" dirty="0">
                <a:latin typeface="Comic Sans MS" panose="030F0702030302020204" pitchFamily="66" charset="0"/>
              </a:rPr>
              <a:t>Lord, in your mercy….</a:t>
            </a:r>
            <a:r>
              <a:rPr lang="en-GB" sz="1600" b="1" i="1" dirty="0">
                <a:solidFill>
                  <a:srgbClr val="FF0000"/>
                </a:solidFill>
                <a:latin typeface="Comic Sans MS" panose="030F0702030302020204" pitchFamily="66" charset="0"/>
              </a:rPr>
              <a:t>Hear our prayer</a:t>
            </a: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1858" y="514512"/>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324949" y="407324"/>
            <a:ext cx="10867052" cy="628375"/>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Tuesday       The Morning Offering</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443941"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1045198" y="2111411"/>
            <a:ext cx="11221617" cy="3626918"/>
          </a:xfrm>
        </p:spPr>
        <p:txBody>
          <a:bodyPr/>
          <a:lstStyle/>
          <a:p>
            <a:pPr algn="l"/>
            <a:r>
              <a:rPr lang="en-GB" dirty="0">
                <a:latin typeface="Arial Rounded MT Bold" panose="020F0704030504030204" pitchFamily="34" charset="0"/>
              </a:rPr>
              <a:t>Let us say the Morning Offering together:</a:t>
            </a:r>
          </a:p>
          <a:p>
            <a:pPr algn="l"/>
            <a:endParaRPr lang="en-GB" dirty="0">
              <a:latin typeface="Arial Rounded MT Bold" panose="020F0704030504030204" pitchFamily="34" charset="0"/>
            </a:endParaRPr>
          </a:p>
          <a:p>
            <a:pPr algn="l"/>
            <a:r>
              <a:rPr lang="en-GB" dirty="0">
                <a:latin typeface="Arial Rounded MT Bold" panose="020F0704030504030204" pitchFamily="34" charset="0"/>
              </a:rPr>
              <a:t>Loving God, as I begin this day help me to live my life to the best of my ability,</a:t>
            </a:r>
          </a:p>
          <a:p>
            <a:pPr algn="l"/>
            <a:r>
              <a:rPr lang="en-GB" dirty="0">
                <a:latin typeface="Arial Rounded MT Bold" panose="020F0704030504030204" pitchFamily="34" charset="0"/>
              </a:rPr>
              <a:t>To be open to those who need me,</a:t>
            </a:r>
          </a:p>
          <a:p>
            <a:pPr algn="l"/>
            <a:r>
              <a:rPr lang="en-GB" dirty="0">
                <a:latin typeface="Arial Rounded MT Bold" panose="020F0704030504030204" pitchFamily="34" charset="0"/>
              </a:rPr>
              <a:t>To respond to those who love me,</a:t>
            </a:r>
          </a:p>
          <a:p>
            <a:pPr algn="l"/>
            <a:r>
              <a:rPr lang="en-GB" dirty="0">
                <a:latin typeface="Arial Rounded MT Bold" panose="020F0704030504030204" pitchFamily="34" charset="0"/>
              </a:rPr>
              <a:t>To forgive those who hurt me, and,</a:t>
            </a:r>
          </a:p>
          <a:p>
            <a:pPr algn="l"/>
            <a:r>
              <a:rPr lang="en-GB" dirty="0">
                <a:latin typeface="Arial Rounded MT Bold" panose="020F0704030504030204" pitchFamily="34" charset="0"/>
              </a:rPr>
              <a:t>To appreciate the world in which I live.  Amen</a:t>
            </a:r>
          </a:p>
        </p:txBody>
      </p:sp>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20626" t="9039" b="30157"/>
          <a:stretch/>
        </p:blipFill>
        <p:spPr>
          <a:xfrm flipH="1">
            <a:off x="8385109" y="4105469"/>
            <a:ext cx="3806891" cy="2752531"/>
          </a:xfrm>
          <a:prstGeom prst="rect">
            <a:avLst/>
          </a:prstGeom>
          <a:effectLst>
            <a:outerShdw blurRad="50800" dist="38100" algn="l" rotWithShape="0">
              <a:prstClr val="black">
                <a:alpha val="40000"/>
              </a:prstClr>
            </a:outerShdw>
          </a:effectLst>
        </p:spPr>
      </p:pic>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2000" b="1" dirty="0">
              <a:latin typeface="Arial Rounded MT Bold" panose="020F0704030504030204" pitchFamily="34" charset="0"/>
            </a:endParaRPr>
          </a:p>
        </p:txBody>
      </p:sp>
      <p:pic>
        <p:nvPicPr>
          <p:cNvPr id="3" name="Picture 2">
            <a:extLst>
              <a:ext uri="{FF2B5EF4-FFF2-40B4-BE49-F238E27FC236}">
                <a16:creationId xmlns:a16="http://schemas.microsoft.com/office/drawing/2014/main" xmlns="" id="{5C4C12B5-2F70-4D3D-8E38-223F57834D7E}"/>
              </a:ext>
            </a:extLst>
          </p:cNvPr>
          <p:cNvPicPr>
            <a:picLocks noChangeAspect="1"/>
          </p:cNvPicPr>
          <p:nvPr/>
        </p:nvPicPr>
        <p:blipFill>
          <a:blip r:embed="rId6"/>
          <a:stretch>
            <a:fillRect/>
          </a:stretch>
        </p:blipFill>
        <p:spPr>
          <a:xfrm>
            <a:off x="9155929" y="407324"/>
            <a:ext cx="3036071" cy="1828959"/>
          </a:xfrm>
          <a:prstGeom prst="rect">
            <a:avLst/>
          </a:prstGeom>
        </p:spPr>
      </p:pic>
      <p:pic>
        <p:nvPicPr>
          <p:cNvPr id="717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885" y="40732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4495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Reflection on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153957" y="1726076"/>
            <a:ext cx="12238654" cy="3535918"/>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r>
              <a:rPr lang="en-GB" sz="1800" b="1" dirty="0">
                <a:solidFill>
                  <a:prstClr val="black"/>
                </a:solidFill>
                <a:latin typeface="Comic Sans MS" panose="030F0702030302020204" pitchFamily="66" charset="0"/>
              </a:rPr>
              <a:t>Accountability means that we show a </a:t>
            </a:r>
            <a:r>
              <a:rPr lang="en-US" sz="1800" b="1" dirty="0">
                <a:solidFill>
                  <a:prstClr val="black"/>
                </a:solidFill>
                <a:latin typeface="Comic Sans MS" panose="030F0702030302020204" pitchFamily="66" charset="0"/>
              </a:rPr>
              <a:t>willingness to accept responsibility for our own actions. During Fairtrade fortnight we are especially asked to think about how our actions </a:t>
            </a:r>
            <a:r>
              <a:rPr lang="en-GB" sz="1800" b="1" dirty="0">
                <a:solidFill>
                  <a:prstClr val="black"/>
                </a:solidFill>
                <a:latin typeface="Comic Sans MS" panose="030F0702030302020204" pitchFamily="66" charset="0"/>
              </a:rPr>
              <a:t>impact on others. </a:t>
            </a:r>
          </a:p>
          <a:p>
            <a:pPr lvl="0" algn="l">
              <a:lnSpc>
                <a:spcPct val="100000"/>
              </a:lnSpc>
              <a:spcBef>
                <a:spcPts val="0"/>
              </a:spcBef>
            </a:pPr>
            <a:r>
              <a:rPr lang="en-US" sz="1800" b="1" dirty="0">
                <a:solidFill>
                  <a:prstClr val="black"/>
                </a:solidFill>
                <a:latin typeface="Comic Sans MS" panose="030F0702030302020204" pitchFamily="66" charset="0"/>
              </a:rPr>
              <a:t>Climate change is one of the most urgent challenges of all for cocoa farmers. Unpredictable weather can wreak havoc on farming communities, with problems like drought leading to low yields, or too much rain infecting cocoa trees with black pod disease. Fairtrade is supporting farmers to tackle these issues. We can support Fairtrade in this work by buying Fairtrade chocolate and realising that consumers’ choices affect the lives of farmers and workers overseas. </a:t>
            </a:r>
            <a:endParaRPr lang="en-GB" sz="1800" b="1" dirty="0">
              <a:solidFill>
                <a:prstClr val="black"/>
              </a:solidFill>
              <a:latin typeface="Comic Sans MS" panose="030F0702030302020204" pitchFamily="66" charset="0"/>
            </a:endParaRPr>
          </a:p>
          <a:p>
            <a:pPr lvl="0" algn="l">
              <a:lnSpc>
                <a:spcPct val="100000"/>
              </a:lnSpc>
              <a:spcBef>
                <a:spcPts val="0"/>
              </a:spcBef>
            </a:pPr>
            <a:endParaRPr lang="en-GB" sz="1800" b="1" dirty="0">
              <a:solidFill>
                <a:prstClr val="black"/>
              </a:solidFill>
              <a:latin typeface="Comic Sans MS" panose="030F0702030302020204" pitchFamily="66"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14" name="TextBox 13"/>
          <p:cNvSpPr txBox="1"/>
          <p:nvPr/>
        </p:nvSpPr>
        <p:spPr>
          <a:xfrm>
            <a:off x="1812175" y="1099002"/>
            <a:ext cx="9094123" cy="707886"/>
          </a:xfrm>
          <a:prstGeom prst="rect">
            <a:avLst/>
          </a:prstGeom>
          <a:noFill/>
        </p:spPr>
        <p:txBody>
          <a:bodyPr wrap="square" rtlCol="0">
            <a:spAutoFit/>
          </a:bodyPr>
          <a:lstStyle/>
          <a:p>
            <a:r>
              <a:rPr lang="en-GB" sz="4000" b="1" dirty="0"/>
              <a:t>                          </a:t>
            </a:r>
            <a:r>
              <a:rPr lang="en-GB" sz="4000" b="1" u="sng" dirty="0">
                <a:solidFill>
                  <a:srgbClr val="FF0000"/>
                </a:solidFill>
              </a:rPr>
              <a:t>Accountability</a:t>
            </a:r>
          </a:p>
        </p:txBody>
      </p:sp>
      <p:pic>
        <p:nvPicPr>
          <p:cNvPr id="2" name="Picture 1">
            <a:extLst>
              <a:ext uri="{FF2B5EF4-FFF2-40B4-BE49-F238E27FC236}">
                <a16:creationId xmlns:a16="http://schemas.microsoft.com/office/drawing/2014/main" xmlns="" id="{E9A52DBD-3040-42ED-B35E-8064F60699D7}"/>
              </a:ext>
            </a:extLst>
          </p:cNvPr>
          <p:cNvPicPr>
            <a:picLocks noChangeAspect="1"/>
          </p:cNvPicPr>
          <p:nvPr/>
        </p:nvPicPr>
        <p:blipFill>
          <a:blip r:embed="rId5"/>
          <a:stretch>
            <a:fillRect/>
          </a:stretch>
        </p:blipFill>
        <p:spPr>
          <a:xfrm>
            <a:off x="5494777" y="4220962"/>
            <a:ext cx="3938542" cy="2449773"/>
          </a:xfrm>
          <a:prstGeom prst="rect">
            <a:avLst/>
          </a:prstGeom>
        </p:spPr>
      </p:pic>
      <p:pic>
        <p:nvPicPr>
          <p:cNvPr id="5" name="Picture 4">
            <a:extLst>
              <a:ext uri="{FF2B5EF4-FFF2-40B4-BE49-F238E27FC236}">
                <a16:creationId xmlns:a16="http://schemas.microsoft.com/office/drawing/2014/main" xmlns="" id="{BEB7F315-E805-4566-A1A1-521A54028E98}"/>
              </a:ext>
            </a:extLst>
          </p:cNvPr>
          <p:cNvPicPr>
            <a:picLocks noChangeAspect="1"/>
          </p:cNvPicPr>
          <p:nvPr/>
        </p:nvPicPr>
        <p:blipFill>
          <a:blip r:embed="rId6"/>
          <a:stretch>
            <a:fillRect/>
          </a:stretch>
        </p:blipFill>
        <p:spPr>
          <a:xfrm>
            <a:off x="766826" y="4680065"/>
            <a:ext cx="3938542" cy="1627931"/>
          </a:xfrm>
          <a:prstGeom prst="rect">
            <a:avLst/>
          </a:prstGeom>
        </p:spPr>
      </p:pic>
      <p:pic>
        <p:nvPicPr>
          <p:cNvPr id="8195"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9802" y="521884"/>
            <a:ext cx="6699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1054708" y="2021924"/>
            <a:ext cx="10923037" cy="2624955"/>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endParaRPr lang="en-GB" sz="1800" b="1" dirty="0">
              <a:solidFill>
                <a:prstClr val="black"/>
              </a:solidFill>
              <a:latin typeface="Comic Sans MS" panose="030F0702030302020204" pitchFamily="66" charset="0"/>
            </a:endParaRPr>
          </a:p>
          <a:p>
            <a:pPr lvl="0" algn="l">
              <a:lnSpc>
                <a:spcPct val="100000"/>
              </a:lnSpc>
              <a:spcBef>
                <a:spcPts val="0"/>
              </a:spcBef>
            </a:pPr>
            <a:endParaRPr lang="en-GB" sz="1800" b="1" dirty="0">
              <a:solidFill>
                <a:prstClr val="black"/>
              </a:solidFill>
              <a:latin typeface="Comic Sans MS" panose="030F0702030302020204" pitchFamily="66" charset="0"/>
            </a:endParaRPr>
          </a:p>
        </p:txBody>
      </p:sp>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l="20626" t="9039" b="30157"/>
          <a:stretch/>
        </p:blipFill>
        <p:spPr>
          <a:xfrm flipH="1">
            <a:off x="9179804" y="4680065"/>
            <a:ext cx="3012195" cy="2177935"/>
          </a:xfrm>
          <a:prstGeom prst="rect">
            <a:avLst/>
          </a:prstGeom>
          <a:effectLst>
            <a:outerShdw blurRad="50800" dist="38100" algn="l" rotWithShape="0">
              <a:prstClr val="black">
                <a:alpha val="40000"/>
              </a:prstClr>
            </a:outerShdw>
          </a:effectLst>
        </p:spPr>
      </p:pic>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14" name="TextBox 13"/>
          <p:cNvSpPr txBox="1"/>
          <p:nvPr/>
        </p:nvSpPr>
        <p:spPr>
          <a:xfrm>
            <a:off x="1812175" y="1099002"/>
            <a:ext cx="9094123" cy="4493538"/>
          </a:xfrm>
          <a:prstGeom prst="rect">
            <a:avLst/>
          </a:prstGeom>
          <a:noFill/>
        </p:spPr>
        <p:txBody>
          <a:bodyPr wrap="square" rtlCol="0">
            <a:spAutoFit/>
          </a:bodyPr>
          <a:lstStyle/>
          <a:p>
            <a:r>
              <a:rPr lang="en-GB" sz="4000" b="1" dirty="0"/>
              <a:t>                          </a:t>
            </a:r>
            <a:r>
              <a:rPr lang="en-GB" sz="4000" b="1" u="sng" dirty="0">
                <a:solidFill>
                  <a:srgbClr val="FF0000"/>
                </a:solidFill>
              </a:rPr>
              <a:t>Accountability</a:t>
            </a:r>
          </a:p>
          <a:p>
            <a:r>
              <a:rPr lang="en-US" b="1" dirty="0">
                <a:latin typeface="Comic Sans MS" panose="030F0702030302020204" pitchFamily="66" charset="0"/>
              </a:rPr>
              <a:t>Lord, we ask your blessing on all who are involved with Fairtrade,</a:t>
            </a:r>
          </a:p>
          <a:p>
            <a:r>
              <a:rPr lang="en-US" b="1" dirty="0">
                <a:latin typeface="Comic Sans MS" panose="030F0702030302020204" pitchFamily="66" charset="0"/>
              </a:rPr>
              <a:t>those who import and retail Fairtrade goods. </a:t>
            </a:r>
          </a:p>
          <a:p>
            <a:r>
              <a:rPr lang="en-US" b="1" dirty="0">
                <a:latin typeface="Comic Sans MS" panose="030F0702030302020204" pitchFamily="66" charset="0"/>
              </a:rPr>
              <a:t>Grant them, we pray, a genuine commitment to fairer trade for all.</a:t>
            </a:r>
          </a:p>
          <a:p>
            <a:r>
              <a:rPr lang="en-US" b="1" dirty="0">
                <a:latin typeface="Comic Sans MS" panose="030F0702030302020204" pitchFamily="66" charset="0"/>
              </a:rPr>
              <a:t>We pray for all of us who shop where Fairtrade goods are for sale. </a:t>
            </a:r>
          </a:p>
          <a:p>
            <a:r>
              <a:rPr lang="en-US" b="1" dirty="0">
                <a:latin typeface="Comic Sans MS" panose="030F0702030302020204" pitchFamily="66" charset="0"/>
              </a:rPr>
              <a:t>Grant us an understanding of the impact of our choices.</a:t>
            </a:r>
          </a:p>
          <a:p>
            <a:endParaRPr lang="en-US" b="1" dirty="0">
              <a:latin typeface="Comic Sans MS" panose="030F0702030302020204" pitchFamily="66" charset="0"/>
            </a:endParaRPr>
          </a:p>
          <a:p>
            <a:r>
              <a:rPr lang="en-US" b="1" dirty="0">
                <a:latin typeface="Comic Sans MS" panose="030F0702030302020204" pitchFamily="66" charset="0"/>
              </a:rPr>
              <a:t>Lord, in your mercy….</a:t>
            </a:r>
            <a:r>
              <a:rPr lang="en-US" b="1" dirty="0">
                <a:solidFill>
                  <a:srgbClr val="FF0000"/>
                </a:solidFill>
                <a:latin typeface="Comic Sans MS" panose="030F0702030302020204" pitchFamily="66" charset="0"/>
              </a:rPr>
              <a:t>Hear our pray</a:t>
            </a:r>
            <a:endParaRPr lang="en-GB" b="1" dirty="0">
              <a:solidFill>
                <a:srgbClr val="FF0000"/>
              </a:solidFill>
              <a:latin typeface="Comic Sans MS" panose="030F0702030302020204" pitchFamily="66" charset="0"/>
            </a:endParaRPr>
          </a:p>
          <a:p>
            <a:endParaRPr lang="en-GB" sz="4000" b="1" dirty="0"/>
          </a:p>
          <a:p>
            <a:endParaRPr lang="en-GB" sz="4000" b="1" dirty="0"/>
          </a:p>
          <a:p>
            <a:endParaRPr lang="en-GB" sz="4000" b="1" dirty="0"/>
          </a:p>
        </p:txBody>
      </p:sp>
      <p:pic>
        <p:nvPicPr>
          <p:cNvPr id="2" name="Picture 1">
            <a:extLst>
              <a:ext uri="{FF2B5EF4-FFF2-40B4-BE49-F238E27FC236}">
                <a16:creationId xmlns:a16="http://schemas.microsoft.com/office/drawing/2014/main" xmlns="" id="{E9A52DBD-3040-42ED-B35E-8064F60699D7}"/>
              </a:ext>
            </a:extLst>
          </p:cNvPr>
          <p:cNvPicPr>
            <a:picLocks noChangeAspect="1"/>
          </p:cNvPicPr>
          <p:nvPr/>
        </p:nvPicPr>
        <p:blipFill>
          <a:blip r:embed="rId6"/>
          <a:stretch>
            <a:fillRect/>
          </a:stretch>
        </p:blipFill>
        <p:spPr>
          <a:xfrm>
            <a:off x="5534209" y="4164830"/>
            <a:ext cx="3938542" cy="2449773"/>
          </a:xfrm>
          <a:prstGeom prst="rect">
            <a:avLst/>
          </a:prstGeom>
        </p:spPr>
      </p:pic>
      <p:pic>
        <p:nvPicPr>
          <p:cNvPr id="5" name="Picture 4">
            <a:extLst>
              <a:ext uri="{FF2B5EF4-FFF2-40B4-BE49-F238E27FC236}">
                <a16:creationId xmlns:a16="http://schemas.microsoft.com/office/drawing/2014/main" xmlns="" id="{BEB7F315-E805-4566-A1A1-521A54028E98}"/>
              </a:ext>
            </a:extLst>
          </p:cNvPr>
          <p:cNvPicPr>
            <a:picLocks noChangeAspect="1"/>
          </p:cNvPicPr>
          <p:nvPr/>
        </p:nvPicPr>
        <p:blipFill>
          <a:blip r:embed="rId7"/>
          <a:stretch>
            <a:fillRect/>
          </a:stretch>
        </p:blipFill>
        <p:spPr>
          <a:xfrm>
            <a:off x="526474" y="4549498"/>
            <a:ext cx="3938542" cy="1627931"/>
          </a:xfrm>
          <a:prstGeom prst="rect">
            <a:avLst/>
          </a:prstGeom>
        </p:spPr>
      </p:pic>
      <p:pic>
        <p:nvPicPr>
          <p:cNvPr id="921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1796" y="330652"/>
            <a:ext cx="6699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192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a:extLst>
              <a:ext uri="{FF2B5EF4-FFF2-40B4-BE49-F238E27FC236}">
                <a16:creationId xmlns:a16="http://schemas.microsoft.com/office/drawing/2014/main" xmlns="" id="{B197A327-2707-4EC5-A1C0-48434195AF65}"/>
              </a:ext>
            </a:extLst>
          </p:cNvPr>
          <p:cNvPicPr>
            <a:picLocks noChangeAspect="1"/>
          </p:cNvPicPr>
          <p:nvPr/>
        </p:nvPicPr>
        <p:blipFill>
          <a:blip r:embed="rId3"/>
          <a:stretch>
            <a:fillRect/>
          </a:stretch>
        </p:blipFill>
        <p:spPr>
          <a:xfrm>
            <a:off x="8886797" y="3010771"/>
            <a:ext cx="3036071" cy="1828959"/>
          </a:xfrm>
          <a:prstGeom prst="rect">
            <a:avLst/>
          </a:prstGeom>
        </p:spPr>
      </p:pic>
      <p:sp>
        <p:nvSpPr>
          <p:cNvPr id="12" name="TextBox 11">
            <a:extLst>
              <a:ext uri="{FF2B5EF4-FFF2-40B4-BE49-F238E27FC236}">
                <a16:creationId xmlns:a16="http://schemas.microsoft.com/office/drawing/2014/main" xmlns="" id="{07E206DF-DB74-4086-804F-3F709FC1D825}"/>
              </a:ext>
            </a:extLst>
          </p:cNvPr>
          <p:cNvSpPr txBox="1"/>
          <p:nvPr/>
        </p:nvSpPr>
        <p:spPr>
          <a:xfrm>
            <a:off x="1588137" y="1051639"/>
            <a:ext cx="7746931" cy="2677656"/>
          </a:xfrm>
          <a:prstGeom prst="rect">
            <a:avLst/>
          </a:prstGeom>
          <a:noFill/>
        </p:spPr>
        <p:txBody>
          <a:bodyPr wrap="square">
            <a:spAutoFit/>
          </a:bodyPr>
          <a:lstStyle/>
          <a:p>
            <a:r>
              <a:rPr lang="en-US" sz="2400" b="1" dirty="0">
                <a:latin typeface="Comic Sans MS" panose="030F0702030302020204" pitchFamily="66" charset="0"/>
              </a:rPr>
              <a:t>Sha</a:t>
            </a:r>
            <a:r>
              <a:rPr lang="en-US" sz="2400" b="1" dirty="0">
                <a:solidFill>
                  <a:srgbClr val="FF0000"/>
                </a:solidFill>
                <a:latin typeface="Comic Sans MS" panose="030F0702030302020204" pitchFamily="66" charset="0"/>
              </a:rPr>
              <a:t>re your vision of the world you want</a:t>
            </a:r>
          </a:p>
          <a:p>
            <a:endParaRPr lang="en-US" b="1" dirty="0">
              <a:latin typeface="Comic Sans MS" panose="030F0702030302020204" pitchFamily="66" charset="0"/>
            </a:endParaRPr>
          </a:p>
          <a:p>
            <a:r>
              <a:rPr lang="en-US" b="1" dirty="0">
                <a:latin typeface="Comic Sans MS" panose="030F0702030302020204" pitchFamily="66" charset="0"/>
              </a:rPr>
              <a:t>As part of Fairtrade fortnight, young people are being invited to share their vision of the world they want for farmers and workers worldwide and the planet we share. Create your vision for the world you want, for the planet and everything on it, to celebrate Fairtrade Fortnight </a:t>
            </a:r>
            <a:r>
              <a:rPr lang="en-US" b="1" dirty="0" smtClean="0">
                <a:latin typeface="Comic Sans MS" panose="030F0702030302020204" pitchFamily="66" charset="0"/>
              </a:rPr>
              <a:t>2023.</a:t>
            </a:r>
            <a:endParaRPr lang="en-US" b="1" dirty="0">
              <a:latin typeface="Comic Sans MS" panose="030F0702030302020204" pitchFamily="66" charset="0"/>
            </a:endParaRPr>
          </a:p>
          <a:p>
            <a:endParaRPr lang="en-US" b="1" dirty="0">
              <a:latin typeface="Comic Sans MS" panose="030F0702030302020204" pitchFamily="66" charset="0"/>
            </a:endParaRPr>
          </a:p>
          <a:p>
            <a:endParaRPr lang="en-GB" b="1" dirty="0">
              <a:latin typeface="Comic Sans MS" panose="030F0702030302020204" pitchFamily="66" charset="0"/>
            </a:endParaRPr>
          </a:p>
        </p:txBody>
      </p:sp>
      <p:pic>
        <p:nvPicPr>
          <p:cNvPr id="2" name="Picture 1">
            <a:extLst>
              <a:ext uri="{FF2B5EF4-FFF2-40B4-BE49-F238E27FC236}">
                <a16:creationId xmlns:a16="http://schemas.microsoft.com/office/drawing/2014/main" xmlns="" id="{26FF5FB6-D140-4337-8525-178FE2643DFD}"/>
              </a:ext>
            </a:extLst>
          </p:cNvPr>
          <p:cNvPicPr>
            <a:picLocks noChangeAspect="1"/>
          </p:cNvPicPr>
          <p:nvPr/>
        </p:nvPicPr>
        <p:blipFill>
          <a:blip r:embed="rId4"/>
          <a:stretch>
            <a:fillRect/>
          </a:stretch>
        </p:blipFill>
        <p:spPr>
          <a:xfrm>
            <a:off x="2379671" y="3340655"/>
            <a:ext cx="5755709" cy="2998151"/>
          </a:xfrm>
          <a:prstGeom prst="rect">
            <a:avLst/>
          </a:prstGeom>
        </p:spPr>
      </p:pic>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99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05932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a:extLst>
              <a:ext uri="{FF2B5EF4-FFF2-40B4-BE49-F238E27FC236}">
                <a16:creationId xmlns:a16="http://schemas.microsoft.com/office/drawing/2014/main" xmlns="" id="{B197A327-2707-4EC5-A1C0-48434195AF65}"/>
              </a:ext>
            </a:extLst>
          </p:cNvPr>
          <p:cNvPicPr>
            <a:picLocks noChangeAspect="1"/>
          </p:cNvPicPr>
          <p:nvPr/>
        </p:nvPicPr>
        <p:blipFill>
          <a:blip r:embed="rId3"/>
          <a:stretch>
            <a:fillRect/>
          </a:stretch>
        </p:blipFill>
        <p:spPr>
          <a:xfrm>
            <a:off x="9204512" y="378484"/>
            <a:ext cx="3036071" cy="1828959"/>
          </a:xfrm>
          <a:prstGeom prst="rect">
            <a:avLst/>
          </a:prstGeom>
        </p:spPr>
      </p:pic>
      <p:sp>
        <p:nvSpPr>
          <p:cNvPr id="12" name="TextBox 11">
            <a:extLst>
              <a:ext uri="{FF2B5EF4-FFF2-40B4-BE49-F238E27FC236}">
                <a16:creationId xmlns:a16="http://schemas.microsoft.com/office/drawing/2014/main" xmlns="" id="{07E206DF-DB74-4086-804F-3F709FC1D825}"/>
              </a:ext>
            </a:extLst>
          </p:cNvPr>
          <p:cNvSpPr txBox="1"/>
          <p:nvPr/>
        </p:nvSpPr>
        <p:spPr>
          <a:xfrm>
            <a:off x="1794970" y="1315616"/>
            <a:ext cx="7935884" cy="5355312"/>
          </a:xfrm>
          <a:prstGeom prst="rect">
            <a:avLst/>
          </a:prstGeom>
          <a:noFill/>
        </p:spPr>
        <p:txBody>
          <a:bodyPr wrap="square">
            <a:spAutoFit/>
          </a:bodyPr>
          <a:lstStyle/>
          <a:p>
            <a:r>
              <a:rPr lang="en-US" b="1" dirty="0">
                <a:latin typeface="Comic Sans MS" panose="030F0702030302020204" pitchFamily="66" charset="0"/>
              </a:rPr>
              <a:t>Creator God,</a:t>
            </a:r>
          </a:p>
          <a:p>
            <a:r>
              <a:rPr lang="en-US" b="1" dirty="0">
                <a:latin typeface="Comic Sans MS" panose="030F0702030302020204" pitchFamily="66" charset="0"/>
              </a:rPr>
              <a:t>You call us to a neighbourly love</a:t>
            </a:r>
          </a:p>
          <a:p>
            <a:r>
              <a:rPr lang="en-US" b="1" dirty="0">
                <a:latin typeface="Comic Sans MS" panose="030F0702030302020204" pitchFamily="66" charset="0"/>
              </a:rPr>
              <a:t>That is generous in practical ways,</a:t>
            </a:r>
          </a:p>
          <a:p>
            <a:r>
              <a:rPr lang="en-US" b="1" dirty="0">
                <a:latin typeface="Comic Sans MS" panose="030F0702030302020204" pitchFamily="66" charset="0"/>
              </a:rPr>
              <a:t>That doesn’t leave by the roadside</a:t>
            </a:r>
          </a:p>
          <a:p>
            <a:r>
              <a:rPr lang="en-US" b="1" dirty="0">
                <a:latin typeface="Comic Sans MS" panose="030F0702030302020204" pitchFamily="66" charset="0"/>
              </a:rPr>
              <a:t>Those harmed by sin and greed</a:t>
            </a:r>
          </a:p>
          <a:p>
            <a:r>
              <a:rPr lang="en-US" b="1" dirty="0">
                <a:latin typeface="Comic Sans MS" panose="030F0702030302020204" pitchFamily="66" charset="0"/>
              </a:rPr>
              <a:t>But goes out of its way</a:t>
            </a:r>
          </a:p>
          <a:p>
            <a:r>
              <a:rPr lang="en-US" b="1" dirty="0">
                <a:latin typeface="Comic Sans MS" panose="030F0702030302020204" pitchFamily="66" charset="0"/>
              </a:rPr>
              <a:t>To bring healing.</a:t>
            </a:r>
          </a:p>
          <a:p>
            <a:r>
              <a:rPr lang="en-US" b="1" dirty="0">
                <a:latin typeface="Comic Sans MS" panose="030F0702030302020204" pitchFamily="66" charset="0"/>
              </a:rPr>
              <a:t>Help us to see</a:t>
            </a:r>
          </a:p>
          <a:p>
            <a:r>
              <a:rPr lang="en-US" b="1" dirty="0">
                <a:latin typeface="Comic Sans MS" panose="030F0702030302020204" pitchFamily="66" charset="0"/>
              </a:rPr>
              <a:t>How neighbours near and far</a:t>
            </a:r>
          </a:p>
          <a:p>
            <a:r>
              <a:rPr lang="en-US" b="1" dirty="0">
                <a:latin typeface="Comic Sans MS" panose="030F0702030302020204" pitchFamily="66" charset="0"/>
              </a:rPr>
              <a:t>Are suffering, their resources stolen</a:t>
            </a:r>
          </a:p>
          <a:p>
            <a:r>
              <a:rPr lang="en-US" b="1" dirty="0">
                <a:latin typeface="Comic Sans MS" panose="030F0702030302020204" pitchFamily="66" charset="0"/>
              </a:rPr>
              <a:t>By unjust people and systems.</a:t>
            </a:r>
          </a:p>
          <a:p>
            <a:r>
              <a:rPr lang="en-US" b="1" dirty="0">
                <a:latin typeface="Comic Sans MS" panose="030F0702030302020204" pitchFamily="66" charset="0"/>
              </a:rPr>
              <a:t>And fill us, we pray, with your Spirit,</a:t>
            </a:r>
          </a:p>
          <a:p>
            <a:r>
              <a:rPr lang="en-US" b="1" dirty="0">
                <a:latin typeface="Comic Sans MS" panose="030F0702030302020204" pitchFamily="66" charset="0"/>
              </a:rPr>
              <a:t>That we may be inspired</a:t>
            </a:r>
          </a:p>
          <a:p>
            <a:r>
              <a:rPr lang="en-US" b="1" dirty="0">
                <a:latin typeface="Comic Sans MS" panose="030F0702030302020204" pitchFamily="66" charset="0"/>
              </a:rPr>
              <a:t>To go further each day in using our gifts</a:t>
            </a:r>
          </a:p>
          <a:p>
            <a:r>
              <a:rPr lang="en-US" b="1" dirty="0">
                <a:latin typeface="Comic Sans MS" panose="030F0702030302020204" pitchFamily="66" charset="0"/>
              </a:rPr>
              <a:t>Of time and faith and talent</a:t>
            </a:r>
          </a:p>
          <a:p>
            <a:r>
              <a:rPr lang="en-US" b="1" dirty="0">
                <a:latin typeface="Comic Sans MS" panose="030F0702030302020204" pitchFamily="66" charset="0"/>
              </a:rPr>
              <a:t>Lovingly</a:t>
            </a:r>
          </a:p>
          <a:p>
            <a:r>
              <a:rPr lang="en-US" b="1" dirty="0">
                <a:latin typeface="Comic Sans MS" panose="030F0702030302020204" pitchFamily="66" charset="0"/>
              </a:rPr>
              <a:t>In ways that challenge injustice</a:t>
            </a:r>
          </a:p>
          <a:p>
            <a:r>
              <a:rPr lang="en-US" b="1" dirty="0">
                <a:latin typeface="Comic Sans MS" panose="030F0702030302020204" pitchFamily="66" charset="0"/>
              </a:rPr>
              <a:t>And renew life.</a:t>
            </a:r>
          </a:p>
          <a:p>
            <a:r>
              <a:rPr lang="en-US" b="1" dirty="0">
                <a:latin typeface="Comic Sans MS" panose="030F0702030302020204" pitchFamily="66" charset="0"/>
              </a:rPr>
              <a:t>Amen </a:t>
            </a:r>
            <a:endParaRPr lang="en-US" sz="2000" b="1" dirty="0">
              <a:latin typeface="Comic Sans MS" panose="030F0702030302020204" pitchFamily="66" charset="0"/>
            </a:endParaRPr>
          </a:p>
        </p:txBody>
      </p:sp>
      <p:pic>
        <p:nvPicPr>
          <p:cNvPr id="9" name="Picture 8">
            <a:extLst>
              <a:ext uri="{FF2B5EF4-FFF2-40B4-BE49-F238E27FC236}">
                <a16:creationId xmlns:a16="http://schemas.microsoft.com/office/drawing/2014/main" xmlns="" id="{0226D41C-85FE-45E9-A5D1-DC29572F82C8}"/>
              </a:ext>
            </a:extLst>
          </p:cNvPr>
          <p:cNvPicPr>
            <a:picLocks noChangeAspect="1"/>
          </p:cNvPicPr>
          <p:nvPr/>
        </p:nvPicPr>
        <p:blipFill>
          <a:blip r:embed="rId4"/>
          <a:stretch>
            <a:fillRect/>
          </a:stretch>
        </p:blipFill>
        <p:spPr>
          <a:xfrm>
            <a:off x="7493431" y="2833471"/>
            <a:ext cx="4334630" cy="3842012"/>
          </a:xfrm>
          <a:prstGeom prst="rect">
            <a:avLst/>
          </a:prstGeom>
        </p:spPr>
      </p:pic>
      <p:pic>
        <p:nvPicPr>
          <p:cNvPr id="1126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6745" y="467640"/>
            <a:ext cx="6699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1655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9" name="TextBox 8">
            <a:extLst>
              <a:ext uri="{FF2B5EF4-FFF2-40B4-BE49-F238E27FC236}">
                <a16:creationId xmlns:a16="http://schemas.microsoft.com/office/drawing/2014/main" xmlns="" id="{6B8B3792-7CF9-42F1-B08F-156067B879BA}"/>
              </a:ext>
            </a:extLst>
          </p:cNvPr>
          <p:cNvSpPr txBox="1"/>
          <p:nvPr/>
        </p:nvSpPr>
        <p:spPr>
          <a:xfrm>
            <a:off x="1553544" y="3405673"/>
            <a:ext cx="10329763"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i="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Lord, help us to make wise choices in our lives so that our world is a place where everyone has enough for their needs.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Lord, in your mercy….Hear our prayer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Lord, be close to those who struggle to provide for their families because of a world where not all people have equal opportunities. May we always strive to work for justice.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rPr>
              <a:t>Lord, in your mercy….</a:t>
            </a:r>
            <a:r>
              <a:rPr lang="en-GB" b="1" dirty="0">
                <a:solidFill>
                  <a:prstClr val="black"/>
                </a:solidFill>
                <a:latin typeface="Comic Sans MS" panose="030F0702030302020204" pitchFamily="66" charset="0"/>
              </a:rPr>
              <a:t>H</a:t>
            </a:r>
            <a:r>
              <a:rPr kumimoji="0" lang="en-GB" sz="1800" b="1" u="none" strike="noStrike" kern="1200" cap="none" spc="0" normalizeH="0" baseline="0" noProof="0" dirty="0">
                <a:ln>
                  <a:noFill/>
                </a:ln>
                <a:solidFill>
                  <a:prstClr val="black"/>
                </a:solidFill>
                <a:effectLst/>
                <a:uLnTx/>
                <a:uFillTx/>
                <a:latin typeface="Comic Sans MS" panose="030F0702030302020204" pitchFamily="66" charset="0"/>
              </a:rPr>
              <a:t>ear our prayer</a:t>
            </a:r>
          </a:p>
          <a:p>
            <a:endParaRPr lang="en-GB" dirty="0"/>
          </a:p>
        </p:txBody>
      </p:sp>
      <p:pic>
        <p:nvPicPr>
          <p:cNvPr id="2" name="Picture 1">
            <a:extLst>
              <a:ext uri="{FF2B5EF4-FFF2-40B4-BE49-F238E27FC236}">
                <a16:creationId xmlns:a16="http://schemas.microsoft.com/office/drawing/2014/main" xmlns="" id="{4E58E661-BF4A-41DE-AD2F-53D7554CACA3}"/>
              </a:ext>
            </a:extLst>
          </p:cNvPr>
          <p:cNvPicPr>
            <a:picLocks noChangeAspect="1"/>
          </p:cNvPicPr>
          <p:nvPr/>
        </p:nvPicPr>
        <p:blipFill>
          <a:blip r:embed="rId3"/>
          <a:stretch>
            <a:fillRect/>
          </a:stretch>
        </p:blipFill>
        <p:spPr>
          <a:xfrm>
            <a:off x="9191993" y="332509"/>
            <a:ext cx="3036071" cy="1828959"/>
          </a:xfrm>
          <a:prstGeom prst="rect">
            <a:avLst/>
          </a:prstGeom>
        </p:spPr>
      </p:pic>
      <p:pic>
        <p:nvPicPr>
          <p:cNvPr id="4" name="Picture 3">
            <a:extLst>
              <a:ext uri="{FF2B5EF4-FFF2-40B4-BE49-F238E27FC236}">
                <a16:creationId xmlns:a16="http://schemas.microsoft.com/office/drawing/2014/main" xmlns="" id="{65572E33-D773-47D9-B0D4-11724177B1A0}"/>
              </a:ext>
            </a:extLst>
          </p:cNvPr>
          <p:cNvPicPr>
            <a:picLocks noChangeAspect="1"/>
          </p:cNvPicPr>
          <p:nvPr/>
        </p:nvPicPr>
        <p:blipFill>
          <a:blip r:embed="rId4"/>
          <a:stretch>
            <a:fillRect/>
          </a:stretch>
        </p:blipFill>
        <p:spPr>
          <a:xfrm>
            <a:off x="3724981" y="1197033"/>
            <a:ext cx="4778248" cy="2684768"/>
          </a:xfrm>
          <a:prstGeom prst="rect">
            <a:avLst/>
          </a:prstGeom>
        </p:spPr>
      </p:pic>
      <p:sp>
        <p:nvSpPr>
          <p:cNvPr id="3" name="TextBox 2"/>
          <p:cNvSpPr txBox="1"/>
          <p:nvPr/>
        </p:nvSpPr>
        <p:spPr>
          <a:xfrm>
            <a:off x="2161310" y="4039985"/>
            <a:ext cx="8636924" cy="738664"/>
          </a:xfrm>
          <a:prstGeom prst="rect">
            <a:avLst/>
          </a:prstGeom>
          <a:noFill/>
        </p:spPr>
        <p:txBody>
          <a:bodyPr wrap="square" rtlCol="0">
            <a:spAutoFit/>
          </a:bodyPr>
          <a:lstStyle/>
          <a:p>
            <a:r>
              <a:rPr lang="en-GB" sz="1400" b="1" dirty="0" smtClean="0">
                <a:latin typeface="Comic Sans MS" panose="030F0702030302020204" pitchFamily="66" charset="0"/>
              </a:rPr>
              <a:t>Watch this video with lots of ideas of how we can change </a:t>
            </a:r>
            <a:r>
              <a:rPr lang="en-GB" sz="1400" b="1" dirty="0">
                <a:latin typeface="Comic Sans MS" panose="030F0702030302020204" pitchFamily="66" charset="0"/>
              </a:rPr>
              <a:t>the world</a:t>
            </a:r>
            <a:r>
              <a:rPr lang="en-GB" sz="1400" b="1" dirty="0" smtClean="0">
                <a:latin typeface="Comic Sans MS" panose="030F0702030302020204" pitchFamily="66" charset="0"/>
              </a:rPr>
              <a:t>: https</a:t>
            </a:r>
            <a:r>
              <a:rPr lang="en-GB" sz="1400" b="1" dirty="0">
                <a:latin typeface="Comic Sans MS" panose="030F0702030302020204" pitchFamily="66" charset="0"/>
              </a:rPr>
              <a:t>://www.youtube.com/watch?v=sm5oo9KuLQw </a:t>
            </a:r>
            <a:endParaRPr lang="en-GB" sz="1400" b="1" dirty="0" smtClean="0">
              <a:latin typeface="Comic Sans MS" panose="030F0702030302020204" pitchFamily="66" charset="0"/>
            </a:endParaRPr>
          </a:p>
          <a:p>
            <a:endParaRPr lang="en-GB" sz="1400" b="1" dirty="0">
              <a:latin typeface="Comic Sans MS" panose="030F0702030302020204" pitchFamily="66" charset="0"/>
            </a:endParaRPr>
          </a:p>
        </p:txBody>
      </p:sp>
      <p:pic>
        <p:nvPicPr>
          <p:cNvPr id="1229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478638"/>
            <a:ext cx="6699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 Forth</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a:extLst>
              <a:ext uri="{FF2B5EF4-FFF2-40B4-BE49-F238E27FC236}">
                <a16:creationId xmlns:a16="http://schemas.microsoft.com/office/drawing/2014/main" xmlns="" id="{B8CA82B1-8F53-42D6-9C97-2344A607AB6C}"/>
              </a:ext>
            </a:extLst>
          </p:cNvPr>
          <p:cNvPicPr>
            <a:picLocks noChangeAspect="1"/>
          </p:cNvPicPr>
          <p:nvPr/>
        </p:nvPicPr>
        <p:blipFill>
          <a:blip r:embed="rId3"/>
          <a:stretch>
            <a:fillRect/>
          </a:stretch>
        </p:blipFill>
        <p:spPr>
          <a:xfrm>
            <a:off x="9155929" y="348908"/>
            <a:ext cx="3036071" cy="1828959"/>
          </a:xfrm>
          <a:prstGeom prst="rect">
            <a:avLst/>
          </a:prstGeom>
        </p:spPr>
      </p:pic>
      <p:sp>
        <p:nvSpPr>
          <p:cNvPr id="16" name="TextBox 15">
            <a:extLst>
              <a:ext uri="{FF2B5EF4-FFF2-40B4-BE49-F238E27FC236}">
                <a16:creationId xmlns:a16="http://schemas.microsoft.com/office/drawing/2014/main" xmlns="" id="{4E4B22CF-0410-4E16-AD7A-3AB37ADCD315}"/>
              </a:ext>
            </a:extLst>
          </p:cNvPr>
          <p:cNvSpPr txBox="1"/>
          <p:nvPr/>
        </p:nvSpPr>
        <p:spPr>
          <a:xfrm>
            <a:off x="1474583" y="1219420"/>
            <a:ext cx="10358026" cy="5632311"/>
          </a:xfrm>
          <a:prstGeom prst="rect">
            <a:avLst/>
          </a:prstGeom>
          <a:noFill/>
        </p:spPr>
        <p:txBody>
          <a:bodyPr wrap="square">
            <a:spAutoFit/>
          </a:bodyPr>
          <a:lstStyle/>
          <a:p>
            <a:r>
              <a:rPr lang="en-US" b="1" dirty="0">
                <a:latin typeface="Comic Sans MS" panose="030F0702030302020204" pitchFamily="66" charset="0"/>
              </a:rPr>
              <a:t>Celebrities back Fairtrade</a:t>
            </a:r>
          </a:p>
          <a:p>
            <a:endParaRPr lang="en-US" b="1" dirty="0">
              <a:latin typeface="Comic Sans MS" panose="030F0702030302020204" pitchFamily="66" charset="0"/>
            </a:endParaRPr>
          </a:p>
          <a:p>
            <a:r>
              <a:rPr lang="en-US" b="1" dirty="0">
                <a:latin typeface="Comic Sans MS" panose="030F0702030302020204" pitchFamily="66" charset="0"/>
              </a:rPr>
              <a:t>More magical than Hermione Granger, actress and UN Ambassador </a:t>
            </a:r>
          </a:p>
          <a:p>
            <a:r>
              <a:rPr lang="en-US" b="1" dirty="0">
                <a:latin typeface="Comic Sans MS" panose="030F0702030302020204" pitchFamily="66" charset="0"/>
              </a:rPr>
              <a:t>Emma Watson is a real life wizard. She even started up a separate </a:t>
            </a:r>
          </a:p>
          <a:p>
            <a:r>
              <a:rPr lang="en-US" b="1" dirty="0">
                <a:latin typeface="Comic Sans MS" panose="030F0702030302020204" pitchFamily="66" charset="0"/>
              </a:rPr>
              <a:t>Instagram account to follow her sustainable high fashion journey with credentials for all the clothing she wears, especially during a press tour. An advocate for all things sustainable fashion and beauty, Emma Watson shows that fashion to everyday wear can be sourced ethically and fairly and still be stunning. </a:t>
            </a:r>
          </a:p>
          <a:p>
            <a:endParaRPr lang="en-US" b="1" dirty="0">
              <a:latin typeface="Comic Sans MS" panose="030F0702030302020204" pitchFamily="66" charset="0"/>
            </a:endParaRPr>
          </a:p>
          <a:p>
            <a:r>
              <a:rPr lang="en-US" b="1" u="sng" dirty="0" smtClean="0">
                <a:solidFill>
                  <a:srgbClr val="FF0000"/>
                </a:solidFill>
                <a:latin typeface="Comic Sans MS" panose="030F0702030302020204" pitchFamily="66" charset="0"/>
              </a:rPr>
              <a:t>Closing Prayer</a:t>
            </a:r>
            <a:endParaRPr lang="en-US" b="1" u="sng" dirty="0">
              <a:solidFill>
                <a:srgbClr val="FF0000"/>
              </a:solidFill>
              <a:latin typeface="Comic Sans MS" panose="030F0702030302020204" pitchFamily="66" charset="0"/>
            </a:endParaRPr>
          </a:p>
          <a:p>
            <a:endParaRPr lang="en-US" b="1" dirty="0">
              <a:latin typeface="Comic Sans MS" panose="030F0702030302020204" pitchFamily="66" charset="0"/>
            </a:endParaRPr>
          </a:p>
          <a:p>
            <a:r>
              <a:rPr lang="en-US" b="1" dirty="0">
                <a:latin typeface="Comic Sans MS" panose="030F0702030302020204" pitchFamily="66" charset="0"/>
              </a:rPr>
              <a:t>Lord we thank you for this world which you created, which you love.</a:t>
            </a:r>
          </a:p>
          <a:p>
            <a:r>
              <a:rPr lang="en-US" b="1" dirty="0">
                <a:latin typeface="Comic Sans MS" panose="030F0702030302020204" pitchFamily="66" charset="0"/>
              </a:rPr>
              <a:t>In the sweat shops that make our clothes,</a:t>
            </a:r>
          </a:p>
          <a:p>
            <a:r>
              <a:rPr lang="en-US" b="1" dirty="0">
                <a:latin typeface="Comic Sans MS" panose="030F0702030302020204" pitchFamily="66" charset="0"/>
              </a:rPr>
              <a:t>Amongst the poor who produce our chocolate,</a:t>
            </a:r>
          </a:p>
          <a:p>
            <a:r>
              <a:rPr lang="en-US" b="1" dirty="0">
                <a:latin typeface="Comic Sans MS" panose="030F0702030302020204" pitchFamily="66" charset="0"/>
              </a:rPr>
              <a:t>On the plantations that produce our coffee and tea,</a:t>
            </a:r>
          </a:p>
          <a:p>
            <a:r>
              <a:rPr lang="en-US" b="1" dirty="0">
                <a:latin typeface="Comic Sans MS" panose="030F0702030302020204" pitchFamily="66" charset="0"/>
              </a:rPr>
              <a:t>Bring the light of justice and economic fairness,</a:t>
            </a:r>
          </a:p>
          <a:p>
            <a:r>
              <a:rPr lang="en-US" b="1" dirty="0">
                <a:latin typeface="Comic Sans MS" panose="030F0702030302020204" pitchFamily="66" charset="0"/>
              </a:rPr>
              <a:t>By your grace, enable us to live in such a way that may we help </a:t>
            </a:r>
          </a:p>
          <a:p>
            <a:r>
              <a:rPr lang="en-US" b="1" dirty="0">
                <a:latin typeface="Comic Sans MS" panose="030F0702030302020204" pitchFamily="66" charset="0"/>
              </a:rPr>
              <a:t>and not hinder your work of justice in the world.   Amen.</a:t>
            </a:r>
          </a:p>
          <a:p>
            <a:endParaRPr lang="en-US" b="1" dirty="0">
              <a:latin typeface="Comic Sans MS" panose="030F0702030302020204" pitchFamily="66" charset="0"/>
            </a:endParaRPr>
          </a:p>
          <a:p>
            <a:endParaRPr lang="en-GB" b="1" dirty="0">
              <a:latin typeface="Comic Sans MS" panose="030F0702030302020204" pitchFamily="66" charset="0"/>
            </a:endParaRPr>
          </a:p>
        </p:txBody>
      </p:sp>
      <p:pic>
        <p:nvPicPr>
          <p:cNvPr id="5" name="Picture 4">
            <a:extLst>
              <a:ext uri="{FF2B5EF4-FFF2-40B4-BE49-F238E27FC236}">
                <a16:creationId xmlns:a16="http://schemas.microsoft.com/office/drawing/2014/main" xmlns="" id="{0A7C0ADE-807B-40DA-AFA6-24F871A7D289}"/>
              </a:ext>
            </a:extLst>
          </p:cNvPr>
          <p:cNvPicPr>
            <a:picLocks noChangeAspect="1"/>
          </p:cNvPicPr>
          <p:nvPr/>
        </p:nvPicPr>
        <p:blipFill>
          <a:blip r:embed="rId4"/>
          <a:stretch>
            <a:fillRect/>
          </a:stretch>
        </p:blipFill>
        <p:spPr>
          <a:xfrm>
            <a:off x="9463016" y="3268987"/>
            <a:ext cx="2369593" cy="2369593"/>
          </a:xfrm>
          <a:prstGeom prst="rect">
            <a:avLst/>
          </a:prstGeom>
        </p:spPr>
      </p:pic>
      <p:pic>
        <p:nvPicPr>
          <p:cNvPr id="1331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99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74475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440575"/>
            <a:ext cx="10923037" cy="595123"/>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 Forth: Closing Hymn</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257327" cy="2216532"/>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662475" y="1495585"/>
            <a:ext cx="11529526" cy="5114441"/>
          </a:xfrm>
        </p:spPr>
        <p:txBody>
          <a:bodyPr>
            <a:normAutofit fontScale="32500" lnSpcReduction="20000"/>
          </a:bodyPr>
          <a:lstStyle/>
          <a:p>
            <a:pPr algn="l"/>
            <a:r>
              <a:rPr lang="en-GB" b="1" dirty="0">
                <a:solidFill>
                  <a:srgbClr val="000000"/>
                </a:solidFill>
                <a:latin typeface="Times New Roman"/>
              </a:rPr>
              <a:t>Hymn: God the Maker of the Heavens (tune: What a Friend we have in Jesus)</a:t>
            </a:r>
          </a:p>
          <a:p>
            <a:pPr algn="l"/>
            <a:r>
              <a:rPr lang="en-GB" b="1" dirty="0">
                <a:solidFill>
                  <a:srgbClr val="000000"/>
                </a:solidFill>
                <a:latin typeface="Times New Roman"/>
              </a:rPr>
              <a:t>God the Maker of the Heavens</a:t>
            </a:r>
          </a:p>
          <a:p>
            <a:pPr algn="l"/>
            <a:r>
              <a:rPr lang="en-GB" b="1" dirty="0">
                <a:solidFill>
                  <a:srgbClr val="000000"/>
                </a:solidFill>
                <a:latin typeface="Times New Roman"/>
              </a:rPr>
              <a:t>And the planet that we share</a:t>
            </a:r>
          </a:p>
          <a:p>
            <a:pPr algn="l"/>
            <a:r>
              <a:rPr lang="en-GB" b="1" dirty="0">
                <a:solidFill>
                  <a:srgbClr val="000000"/>
                </a:solidFill>
                <a:latin typeface="Times New Roman"/>
              </a:rPr>
              <a:t>Show us how to live like Jesus</a:t>
            </a:r>
          </a:p>
          <a:p>
            <a:pPr algn="l"/>
            <a:r>
              <a:rPr lang="en-GB" b="1" dirty="0">
                <a:solidFill>
                  <a:srgbClr val="000000"/>
                </a:solidFill>
                <a:latin typeface="Times New Roman"/>
              </a:rPr>
              <a:t>Lives in gratitude and care</a:t>
            </a:r>
          </a:p>
          <a:p>
            <a:pPr algn="l"/>
            <a:r>
              <a:rPr lang="en-GB" b="1" dirty="0">
                <a:solidFill>
                  <a:srgbClr val="000000"/>
                </a:solidFill>
                <a:latin typeface="Times New Roman"/>
              </a:rPr>
              <a:t>Make us mindful of the footprints</a:t>
            </a:r>
          </a:p>
          <a:p>
            <a:pPr algn="l"/>
            <a:r>
              <a:rPr lang="en-GB" b="1" dirty="0">
                <a:solidFill>
                  <a:srgbClr val="000000"/>
                </a:solidFill>
                <a:latin typeface="Times New Roman"/>
              </a:rPr>
              <a:t>From the lives that we pursue</a:t>
            </a:r>
          </a:p>
          <a:p>
            <a:pPr algn="l"/>
            <a:r>
              <a:rPr lang="en-GB" b="1" dirty="0">
                <a:solidFill>
                  <a:srgbClr val="000000"/>
                </a:solidFill>
                <a:latin typeface="Times New Roman"/>
              </a:rPr>
              <a:t>Make us partners in your mission</a:t>
            </a:r>
          </a:p>
          <a:p>
            <a:pPr algn="l"/>
            <a:r>
              <a:rPr lang="en-GB" b="1" dirty="0">
                <a:solidFill>
                  <a:srgbClr val="000000"/>
                </a:solidFill>
                <a:latin typeface="Times New Roman"/>
              </a:rPr>
              <a:t>You are making all things new</a:t>
            </a:r>
          </a:p>
          <a:p>
            <a:pPr algn="l"/>
            <a:r>
              <a:rPr lang="en-GB" b="1" dirty="0">
                <a:solidFill>
                  <a:srgbClr val="000000"/>
                </a:solidFill>
                <a:latin typeface="Times New Roman"/>
              </a:rPr>
              <a:t>God the Gardener of Eden</a:t>
            </a:r>
          </a:p>
          <a:p>
            <a:pPr algn="l"/>
            <a:r>
              <a:rPr lang="en-GB" b="1" dirty="0">
                <a:solidFill>
                  <a:srgbClr val="000000"/>
                </a:solidFill>
                <a:latin typeface="Times New Roman"/>
              </a:rPr>
              <a:t>Teach us how to tend this earth</a:t>
            </a:r>
          </a:p>
          <a:p>
            <a:pPr algn="l"/>
            <a:r>
              <a:rPr lang="en-GB" b="1" dirty="0">
                <a:solidFill>
                  <a:srgbClr val="000000"/>
                </a:solidFill>
                <a:latin typeface="Times New Roman"/>
              </a:rPr>
              <a:t>Learning from the changing seasons</a:t>
            </a:r>
          </a:p>
          <a:p>
            <a:pPr algn="l"/>
            <a:r>
              <a:rPr lang="en-GB" b="1" dirty="0">
                <a:solidFill>
                  <a:srgbClr val="000000"/>
                </a:solidFill>
                <a:latin typeface="Times New Roman"/>
              </a:rPr>
              <a:t>Times of fallow and new birth</a:t>
            </a:r>
          </a:p>
          <a:p>
            <a:pPr algn="l"/>
            <a:r>
              <a:rPr lang="en-GB" b="1" dirty="0">
                <a:solidFill>
                  <a:srgbClr val="000000"/>
                </a:solidFill>
                <a:latin typeface="Times New Roman"/>
              </a:rPr>
              <a:t>Lord have mercy when we’re careless</a:t>
            </a:r>
          </a:p>
          <a:p>
            <a:pPr algn="l"/>
            <a:r>
              <a:rPr lang="en-GB" b="1" dirty="0">
                <a:solidFill>
                  <a:srgbClr val="000000"/>
                </a:solidFill>
                <a:latin typeface="Times New Roman"/>
              </a:rPr>
              <a:t>Rich resources we misuse</a:t>
            </a:r>
          </a:p>
          <a:p>
            <a:pPr algn="l"/>
            <a:r>
              <a:rPr lang="en-GB" b="1" dirty="0">
                <a:solidFill>
                  <a:srgbClr val="000000"/>
                </a:solidFill>
                <a:latin typeface="Times New Roman"/>
              </a:rPr>
              <a:t>Use our hands to heal creation</a:t>
            </a:r>
          </a:p>
          <a:p>
            <a:pPr algn="l"/>
            <a:r>
              <a:rPr lang="en-GB" b="1" dirty="0">
                <a:solidFill>
                  <a:srgbClr val="000000"/>
                </a:solidFill>
                <a:latin typeface="Times New Roman"/>
              </a:rPr>
              <a:t>You are making all things new</a:t>
            </a:r>
          </a:p>
          <a:p>
            <a:pPr algn="l"/>
            <a:r>
              <a:rPr lang="en-GB" b="1" dirty="0">
                <a:solidFill>
                  <a:srgbClr val="000000"/>
                </a:solidFill>
                <a:latin typeface="Times New Roman"/>
              </a:rPr>
              <a:t>God of labour and vocation</a:t>
            </a:r>
          </a:p>
          <a:p>
            <a:pPr algn="l"/>
            <a:r>
              <a:rPr lang="en-GB" b="1" dirty="0">
                <a:solidFill>
                  <a:srgbClr val="000000"/>
                </a:solidFill>
                <a:latin typeface="Times New Roman"/>
              </a:rPr>
              <a:t>Lord of science trade and art</a:t>
            </a:r>
          </a:p>
          <a:p>
            <a:pPr algn="l"/>
            <a:r>
              <a:rPr lang="en-GB" b="1" dirty="0">
                <a:solidFill>
                  <a:srgbClr val="000000"/>
                </a:solidFill>
                <a:latin typeface="Times New Roman"/>
              </a:rPr>
              <a:t>Take our efforts and our passions</a:t>
            </a:r>
          </a:p>
          <a:p>
            <a:pPr algn="l"/>
            <a:r>
              <a:rPr lang="en-GB" b="1" dirty="0">
                <a:solidFill>
                  <a:srgbClr val="000000"/>
                </a:solidFill>
                <a:latin typeface="Times New Roman"/>
              </a:rPr>
              <a:t>Make them mirrors of your heart</a:t>
            </a:r>
          </a:p>
          <a:p>
            <a:pPr algn="l"/>
            <a:r>
              <a:rPr lang="en-GB" b="1" dirty="0">
                <a:solidFill>
                  <a:srgbClr val="000000"/>
                </a:solidFill>
                <a:latin typeface="Times New Roman"/>
              </a:rPr>
              <a:t>Every habitat and creature</a:t>
            </a:r>
          </a:p>
          <a:p>
            <a:pPr algn="l"/>
            <a:r>
              <a:rPr lang="en-GB" b="1" dirty="0">
                <a:solidFill>
                  <a:srgbClr val="000000"/>
                </a:solidFill>
                <a:latin typeface="Times New Roman"/>
              </a:rPr>
              <a:t>Loved and valued God by you</a:t>
            </a:r>
          </a:p>
          <a:p>
            <a:pPr algn="l"/>
            <a:r>
              <a:rPr lang="en-GB" b="1" dirty="0">
                <a:solidFill>
                  <a:srgbClr val="000000"/>
                </a:solidFill>
                <a:latin typeface="Times New Roman"/>
              </a:rPr>
              <a:t>May our lives reveal your kingdom</a:t>
            </a:r>
          </a:p>
          <a:p>
            <a:pPr algn="l"/>
            <a:endParaRPr lang="en-GB" dirty="0">
              <a:latin typeface="Arial Rounded MT Bold" panose="020F0704030504030204" pitchFamily="34"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2128" y="2479729"/>
            <a:ext cx="5650651" cy="3179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046" y="452519"/>
            <a:ext cx="669925"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4891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3654</TotalTime>
  <Words>1540</Words>
  <Application>Microsoft Office PowerPoint</Application>
  <PresentationFormat>Custom</PresentationFormat>
  <Paragraphs>200</Paragraphs>
  <Slides>13</Slides>
  <Notes>0</Notes>
  <HiddenSlides>0</HiddenSlides>
  <MMClips>0</MMClips>
  <ScaleCrop>false</ScaleCrop>
  <HeadingPairs>
    <vt:vector size="4" baseType="variant">
      <vt:variant>
        <vt:lpstr>Theme</vt:lpstr>
      </vt:variant>
      <vt:variant>
        <vt:i4>3</vt:i4>
      </vt:variant>
      <vt:variant>
        <vt:lpstr>Slide Titles</vt:lpstr>
      </vt:variant>
      <vt:variant>
        <vt:i4>13</vt:i4>
      </vt:variant>
    </vt:vector>
  </HeadingPairs>
  <TitlesOfParts>
    <vt:vector size="16" baseType="lpstr">
      <vt:lpstr>Office Theme</vt:lpstr>
      <vt:lpstr>1_Office Theme</vt:lpstr>
      <vt:lpstr>2_Office Theme</vt:lpstr>
      <vt:lpstr>Gather: Fairtrade Collective Worship  27th February 2023  </vt:lpstr>
      <vt:lpstr>Gather: Fairtrade Collective Worship -   Opening Prayer</vt:lpstr>
      <vt:lpstr>Gather: Opening Hymn</vt:lpstr>
      <vt:lpstr>Fairtrade Fortnight at the beginning of Lent</vt:lpstr>
      <vt:lpstr>            The Word of the Lord</vt:lpstr>
      <vt:lpstr>Tuesday       The Morning Offering</vt:lpstr>
      <vt:lpstr>Reflection on the Word of God</vt:lpstr>
      <vt:lpstr>Response to the Word of God</vt:lpstr>
      <vt:lpstr>We Reflect Together </vt:lpstr>
      <vt:lpstr> We Reflect Together </vt:lpstr>
      <vt:lpstr>Response: We Reflect Together </vt:lpstr>
      <vt:lpstr>Go Forth</vt:lpstr>
      <vt:lpstr>Go Forth: Closing Hymn</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302</cp:revision>
  <dcterms:created xsi:type="dcterms:W3CDTF">2019-09-03T07:58:14Z</dcterms:created>
  <dcterms:modified xsi:type="dcterms:W3CDTF">2023-01-07T18:16:43Z</dcterms:modified>
</cp:coreProperties>
</file>