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17"/>
  </p:notesMasterIdLst>
  <p:sldIdLst>
    <p:sldId id="261" r:id="rId4"/>
    <p:sldId id="302" r:id="rId5"/>
    <p:sldId id="303" r:id="rId6"/>
    <p:sldId id="257" r:id="rId7"/>
    <p:sldId id="258" r:id="rId8"/>
    <p:sldId id="291" r:id="rId9"/>
    <p:sldId id="297" r:id="rId10"/>
    <p:sldId id="283" r:id="rId11"/>
    <p:sldId id="300" r:id="rId12"/>
    <p:sldId id="298" r:id="rId13"/>
    <p:sldId id="301" r:id="rId14"/>
    <p:sldId id="305" r:id="rId15"/>
    <p:sldId id="304"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rah McPhee" initials="SM" lastIdx="1" clrIdx="0">
    <p:extLst>
      <p:ext uri="{19B8F6BF-5375-455C-9EA6-DF929625EA0E}">
        <p15:presenceInfo xmlns:p15="http://schemas.microsoft.com/office/powerpoint/2012/main" xmlns="" userId="6b88580a154bf786"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B388E"/>
    <a:srgbClr val="5553C0"/>
    <a:srgbClr val="CC0498"/>
    <a:srgbClr val="293181"/>
    <a:srgbClr val="FCE7AA"/>
    <a:srgbClr val="5E7AF1"/>
    <a:srgbClr val="FDEDBF"/>
    <a:srgbClr val="FFFF99"/>
    <a:srgbClr val="FBE0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99020E-4FFF-4559-B8E4-87E1D476973C}" v="9" dt="2021-03-02T14:49:51.94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4660"/>
  </p:normalViewPr>
  <p:slideViewPr>
    <p:cSldViewPr snapToGrid="0">
      <p:cViewPr>
        <p:scale>
          <a:sx n="123" d="100"/>
          <a:sy n="123" d="100"/>
        </p:scale>
        <p:origin x="-126"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commentAuthors" Target="commentAuthors.xml"/><Relationship Id="rId3" Type="http://schemas.openxmlformats.org/officeDocument/2006/relationships/slideMaster" Target="slideMasters/slideMaster3.xml"/><Relationship Id="rId21"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ableStyles" Target="tableStyles.xml"/><Relationship Id="rId3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FCB450-98CE-4C70-8E8C-FB500F652FA2}" type="datetimeFigureOut">
              <a:rPr lang="en-GB" smtClean="0"/>
              <a:t>07/01/2023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CB0005-CA7C-48F0-A1C2-DAA07A84A0F4}" type="slidenum">
              <a:rPr lang="en-GB" smtClean="0"/>
              <a:t>‹#›</a:t>
            </a:fld>
            <a:endParaRPr lang="en-GB"/>
          </a:p>
        </p:txBody>
      </p:sp>
    </p:spTree>
    <p:extLst>
      <p:ext uri="{BB962C8B-B14F-4D97-AF65-F5344CB8AC3E}">
        <p14:creationId xmlns:p14="http://schemas.microsoft.com/office/powerpoint/2010/main" val="7413836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315899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67208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2142312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510096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t>07/01/2023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13388356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t>07/01/2023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8067229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t>07/01/2023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70371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81092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89566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1808595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4448596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405010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445458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33218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1109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672458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477474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335613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702676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584236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131963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376669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4050102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445458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332184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11096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6724589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4774745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3356130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702676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5842366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1319639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376669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t>07/01/2023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t>‹#›</a:t>
            </a:fld>
            <a:endParaRPr lang="en-GB"/>
          </a:p>
        </p:txBody>
      </p:sp>
    </p:spTree>
    <p:extLst>
      <p:ext uri="{BB962C8B-B14F-4D97-AF65-F5344CB8AC3E}">
        <p14:creationId xmlns:p14="http://schemas.microsoft.com/office/powerpoint/2010/main" val="1755551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420376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4203761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3.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8.pn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9.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82147" y="1626781"/>
            <a:ext cx="9772262" cy="4329173"/>
          </a:xfrm>
        </p:spPr>
        <p:txBody>
          <a:bodyPr/>
          <a:lstStyle/>
          <a:p>
            <a:pPr marL="342900" indent="-342900" algn="l">
              <a:buFont typeface="Wingdings" panose="05000000000000000000" pitchFamily="2" charset="2"/>
              <a:buChar char="v"/>
            </a:pPr>
            <a:r>
              <a:rPr lang="en-GB" dirty="0">
                <a:latin typeface="Arial Rounded MT Bold" panose="020F0704030504030204" pitchFamily="34" charset="0"/>
              </a:rPr>
              <a:t>We gather as one … … </a:t>
            </a:r>
            <a:r>
              <a:rPr lang="en-GB" dirty="0" smtClean="0">
                <a:latin typeface="Arial Rounded MT Bold" panose="020F0704030504030204" pitchFamily="34" charset="0"/>
              </a:rPr>
              <a:t>…</a:t>
            </a:r>
            <a:endParaRPr lang="en-GB" dirty="0">
              <a:latin typeface="Arial Rounded MT Bold" panose="020F0704030504030204" pitchFamily="34" charset="0"/>
            </a:endParaRPr>
          </a:p>
          <a:p>
            <a:pPr marL="342900" indent="-342900" algn="l">
              <a:buFont typeface="Wingdings" panose="05000000000000000000" pitchFamily="2" charset="2"/>
              <a:buChar char="v"/>
            </a:pPr>
            <a:r>
              <a:rPr lang="en-GB" dirty="0">
                <a:latin typeface="Arial Rounded MT Bold" panose="020F0704030504030204" pitchFamily="34" charset="0"/>
              </a:rPr>
              <a:t>Let us join our hands and make the sign of the cross</a:t>
            </a:r>
            <a:r>
              <a:rPr lang="en-GB" dirty="0" smtClean="0">
                <a:latin typeface="Arial Rounded MT Bold" panose="020F0704030504030204" pitchFamily="34" charset="0"/>
              </a:rPr>
              <a:t>.</a:t>
            </a:r>
            <a:endParaRPr lang="en-GB" dirty="0">
              <a:latin typeface="Arial Rounded MT Bold" panose="020F0704030504030204" pitchFamily="34" charset="0"/>
            </a:endParaRPr>
          </a:p>
          <a:p>
            <a:pPr marL="342900" indent="-342900" algn="l">
              <a:buFont typeface="Wingdings" panose="05000000000000000000" pitchFamily="2" charset="2"/>
              <a:buChar char="v"/>
            </a:pPr>
            <a:r>
              <a:rPr lang="en-GB" dirty="0">
                <a:latin typeface="Arial Rounded MT Bold" panose="020F0704030504030204" pitchFamily="34" charset="0"/>
              </a:rPr>
              <a:t>‘ In the name of the Father and of the Son and of the Holy Spirit. Amen’</a:t>
            </a:r>
          </a:p>
        </p:txBody>
      </p:sp>
      <p:sp>
        <p:nvSpPr>
          <p:cNvPr id="6" name="Title 5"/>
          <p:cNvSpPr>
            <a:spLocks noGrp="1"/>
          </p:cNvSpPr>
          <p:nvPr>
            <p:ph type="ctrTitle"/>
          </p:nvPr>
        </p:nvSpPr>
        <p:spPr>
          <a:xfrm>
            <a:off x="0" y="390698"/>
            <a:ext cx="12192000" cy="586812"/>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anchor="ctr">
            <a:normAutofit fontScale="90000"/>
          </a:bodyPr>
          <a:lstStyle/>
          <a:p>
            <a:pPr algn="l"/>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4400" b="1" u="sng" dirty="0">
                <a:ln>
                  <a:solidFill>
                    <a:srgbClr val="FFC000">
                      <a:lumMod val="50000"/>
                    </a:srgbClr>
                  </a:solidFill>
                </a:ln>
                <a:solidFill>
                  <a:srgbClr val="FF0000"/>
                </a:solidFill>
                <a:effectLst>
                  <a:outerShdw blurRad="50800" dist="38100" dir="5400000" algn="t" rotWithShape="0">
                    <a:prstClr val="black">
                      <a:alpha val="25000"/>
                    </a:prstClr>
                  </a:outerShdw>
                </a:effectLst>
                <a:latin typeface="Arial Rounded MT Bold" panose="020F0704030504030204" pitchFamily="34" charset="0"/>
              </a:rPr>
              <a:t>Gather: </a:t>
            </a:r>
            <a:r>
              <a:rPr lang="en-GB" sz="44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Reconciliation - </a:t>
            </a:r>
            <a:r>
              <a:rPr lang="en-GB" sz="4400" dirty="0">
                <a:ln>
                  <a:solidFill>
                    <a:srgbClr val="FFC000">
                      <a:lumMod val="50000"/>
                    </a:srgbClr>
                  </a:solidFill>
                </a:ln>
                <a:solidFill>
                  <a:srgbClr val="CC0498"/>
                </a:solidFill>
                <a:effectLst>
                  <a:outerShdw blurRad="50800" dist="38100" dir="5400000" algn="t" rotWithShape="0">
                    <a:prstClr val="black">
                      <a:alpha val="25000"/>
                    </a:prstClr>
                  </a:outerShdw>
                </a:effectLst>
                <a:latin typeface="Arial Rounded MT Bold" panose="020F0704030504030204" pitchFamily="34" charset="0"/>
              </a:rPr>
              <a:t>Lent </a:t>
            </a:r>
            <a:endParaRPr lang="en-GB" sz="4400" dirty="0">
              <a:ln>
                <a:solidFill>
                  <a:schemeClr val="accent4">
                    <a:lumMod val="50000"/>
                  </a:schemeClr>
                </a:solidFill>
              </a:ln>
              <a:solidFill>
                <a:srgbClr val="CC0498"/>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7"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88976" y="3036147"/>
            <a:ext cx="4571999" cy="3431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5804" y="395604"/>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67150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57422" y="1572537"/>
            <a:ext cx="6214978" cy="4329173"/>
          </a:xfrm>
        </p:spPr>
        <p:txBody>
          <a:bodyPr/>
          <a:lstStyle/>
          <a:p>
            <a:pPr algn="l"/>
            <a:r>
              <a:rPr lang="en-GB" b="1" u="sng" dirty="0" smtClean="0">
                <a:solidFill>
                  <a:srgbClr val="293181"/>
                </a:solidFill>
                <a:latin typeface="Arial Rounded MT Bold" panose="020F0704030504030204" pitchFamily="34" charset="0"/>
              </a:rPr>
              <a:t>Opening Prayer</a:t>
            </a:r>
            <a:endParaRPr lang="en-GB" b="1" u="sng" dirty="0">
              <a:solidFill>
                <a:srgbClr val="293181"/>
              </a:solidFill>
              <a:latin typeface="Arial Rounded MT Bold" panose="020F0704030504030204" pitchFamily="34" charset="0"/>
            </a:endParaRPr>
          </a:p>
        </p:txBody>
      </p:sp>
      <p:sp>
        <p:nvSpPr>
          <p:cNvPr id="6" name="Title 5"/>
          <p:cNvSpPr>
            <a:spLocks noGrp="1"/>
          </p:cNvSpPr>
          <p:nvPr>
            <p:ph type="ctrTitle"/>
          </p:nvPr>
        </p:nvSpPr>
        <p:spPr>
          <a:xfrm>
            <a:off x="0" y="390698"/>
            <a:ext cx="12192000" cy="586812"/>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anchor="ctr">
            <a:normAutofit fontScale="90000"/>
          </a:bodyPr>
          <a:lstStyle/>
          <a:p>
            <a:pPr algn="l"/>
            <a:r>
              <a:rPr lang="en-GB" sz="4400" b="1" u="sng" dirty="0">
                <a:ln>
                  <a:solidFill>
                    <a:srgbClr val="FFC000">
                      <a:lumMod val="50000"/>
                    </a:srgbClr>
                  </a:solidFill>
                </a:ln>
                <a:solidFill>
                  <a:srgbClr val="FF0000"/>
                </a:solidFill>
                <a:effectLst>
                  <a:outerShdw blurRad="50800" dist="38100" dir="5400000" algn="t" rotWithShape="0">
                    <a:prstClr val="black">
                      <a:alpha val="25000"/>
                    </a:prstClr>
                  </a:outerShdw>
                </a:effectLst>
                <a:latin typeface="Arial Rounded MT Bold" panose="020F0704030504030204" pitchFamily="34" charset="0"/>
              </a:rPr>
              <a:t>Gather: </a:t>
            </a:r>
            <a:r>
              <a:rPr lang="en-GB" sz="44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Reconciliation - Lent </a:t>
            </a:r>
            <a:endPar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7"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2" name="Rectangle 1"/>
          <p:cNvSpPr/>
          <p:nvPr/>
        </p:nvSpPr>
        <p:spPr>
          <a:xfrm>
            <a:off x="1854630" y="2134554"/>
            <a:ext cx="6096000" cy="2585323"/>
          </a:xfrm>
          <a:prstGeom prst="rect">
            <a:avLst/>
          </a:prstGeom>
        </p:spPr>
        <p:txBody>
          <a:bodyPr>
            <a:spAutoFit/>
          </a:bodyPr>
          <a:lstStyle/>
          <a:p>
            <a:r>
              <a:rPr lang="en-GB" b="1" u="sng" dirty="0">
                <a:solidFill>
                  <a:srgbClr val="E83269"/>
                </a:solidFill>
                <a:latin typeface="Poppins"/>
              </a:rPr>
              <a:t>Prayer for Reconciliation to God</a:t>
            </a:r>
          </a:p>
          <a:p>
            <a:r>
              <a:rPr lang="en-GB" b="1" dirty="0">
                <a:latin typeface="Poppins"/>
              </a:rPr>
              <a:t>Holy Lord, who sent your only Son to save us, I pray today to be reconciled to you. For if anyone is in Christ, he is a new creation. The old has gone, the new has come. I pray to live in Christ, to let go of my worldly desires and instead follow where Jesus leads. May I be made new in Christ, to be reconciled to you, O Father, and be forgiven of my sins through your great mercy and grace. Amen.</a:t>
            </a:r>
            <a:endParaRPr lang="en-GB" b="1" i="0" dirty="0">
              <a:effectLst/>
              <a:latin typeface="Poppins"/>
            </a:endParaRPr>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70183" y="4325080"/>
            <a:ext cx="4113213" cy="23136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342" y="395604"/>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88542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82147" y="1626781"/>
            <a:ext cx="9772262" cy="4329173"/>
          </a:xfrm>
        </p:spPr>
        <p:txBody>
          <a:bodyPr/>
          <a:lstStyle/>
          <a:p>
            <a:pPr algn="l"/>
            <a:r>
              <a:rPr lang="en-GB" b="1" u="sng" dirty="0" smtClean="0">
                <a:solidFill>
                  <a:srgbClr val="2B388E"/>
                </a:solidFill>
                <a:latin typeface="Arial Rounded MT Bold" panose="020F0704030504030204" pitchFamily="34" charset="0"/>
              </a:rPr>
              <a:t>Opening Hymn</a:t>
            </a:r>
            <a:r>
              <a:rPr lang="en-GB" dirty="0" smtClean="0">
                <a:latin typeface="Arial Rounded MT Bold" panose="020F0704030504030204" pitchFamily="34" charset="0"/>
              </a:rPr>
              <a:t>: Raise me up on eagle wings</a:t>
            </a:r>
          </a:p>
          <a:p>
            <a:pPr algn="l"/>
            <a:endParaRPr lang="en-GB" dirty="0">
              <a:latin typeface="Arial Rounded MT Bold" panose="020F0704030504030204" pitchFamily="34" charset="0"/>
            </a:endParaRPr>
          </a:p>
        </p:txBody>
      </p:sp>
      <p:sp>
        <p:nvSpPr>
          <p:cNvPr id="6" name="Title 5"/>
          <p:cNvSpPr>
            <a:spLocks noGrp="1"/>
          </p:cNvSpPr>
          <p:nvPr>
            <p:ph type="ctrTitle"/>
          </p:nvPr>
        </p:nvSpPr>
        <p:spPr>
          <a:xfrm>
            <a:off x="0" y="390698"/>
            <a:ext cx="12192000" cy="586812"/>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anchor="ctr">
            <a:normAutofit fontScale="90000"/>
          </a:bodyPr>
          <a:lstStyle/>
          <a:p>
            <a:pPr algn="l"/>
            <a:r>
              <a:rPr lang="en-GB" sz="4400" b="1" u="sng" dirty="0" smtClean="0">
                <a:ln>
                  <a:solidFill>
                    <a:schemeClr val="accent4">
                      <a:lumMod val="50000"/>
                    </a:schemeClr>
                  </a:solidFill>
                </a:ln>
                <a:solidFill>
                  <a:srgbClr val="FF0000"/>
                </a:solidFill>
                <a:effectLst>
                  <a:outerShdw blurRad="50800" dist="38100" dir="5400000" algn="t" rotWithShape="0">
                    <a:prstClr val="black">
                      <a:alpha val="25000"/>
                    </a:prstClr>
                  </a:outerShdw>
                </a:effectLst>
                <a:latin typeface="Arial Rounded MT Bold" panose="020F0704030504030204" pitchFamily="34" charset="0"/>
              </a:rPr>
              <a:t>Gather: </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Reconciliation - Lent</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endPar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7"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4353" y="2100019"/>
            <a:ext cx="4557497" cy="4557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1099" y="320675"/>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88542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170993" y="274320"/>
            <a:ext cx="11021008" cy="516922"/>
          </a:xfrm>
          <a:gradFill flip="none" rotWithShape="1">
            <a:gsLst>
              <a:gs pos="100000">
                <a:srgbClr val="5553C0"/>
              </a:gs>
              <a:gs pos="0">
                <a:srgbClr val="5E7AF1"/>
              </a:gs>
            </a:gsLst>
            <a:lin ang="5400000" scaled="0"/>
            <a:tileRect/>
          </a:gradFill>
          <a:ln w="19050">
            <a:solidFill>
              <a:schemeClr val="bg1"/>
            </a:solidFill>
          </a:ln>
          <a:effectLst>
            <a:outerShdw blurRad="50800" dist="38100" dir="5400000" algn="t" rotWithShape="0">
              <a:prstClr val="black">
                <a:alpha val="25000"/>
              </a:prstClr>
            </a:outerShdw>
          </a:effectLst>
        </p:spPr>
        <p:txBody>
          <a:bodyPr lIns="900000" anchor="ctr">
            <a:normAutofit fontScale="90000"/>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Gather</a:t>
            </a:r>
            <a:endParaRPr lang="en-GB" sz="3200" dirty="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endParaRPr>
          </a:p>
        </p:txBody>
      </p:sp>
      <p:pic>
        <p:nvPicPr>
          <p:cNvPr id="10" name="Picture 9"/>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0" y="0"/>
            <a:ext cx="2341985" cy="2080727"/>
          </a:xfrm>
          <a:prstGeom prst="rect">
            <a:avLst/>
          </a:prstGeom>
          <a:effectLst>
            <a:outerShdw blurRad="50800" dist="38100" dir="2700000" algn="tl" rotWithShape="0">
              <a:prstClr val="black">
                <a:alpha val="40000"/>
              </a:prstClr>
            </a:outerShdw>
          </a:effectLst>
        </p:spPr>
      </p:pic>
      <p:sp>
        <p:nvSpPr>
          <p:cNvPr id="3" name="Subtitle 2"/>
          <p:cNvSpPr>
            <a:spLocks noGrp="1"/>
          </p:cNvSpPr>
          <p:nvPr>
            <p:ph type="subTitle" idx="1"/>
          </p:nvPr>
        </p:nvSpPr>
        <p:spPr>
          <a:xfrm>
            <a:off x="251792" y="1505961"/>
            <a:ext cx="11770388" cy="5299556"/>
          </a:xfrm>
        </p:spPr>
        <p:txBody>
          <a:bodyPr>
            <a:normAutofit/>
          </a:bodyPr>
          <a:lstStyle/>
          <a:p>
            <a:pPr lvl="0" algn="l">
              <a:lnSpc>
                <a:spcPct val="100000"/>
              </a:lnSpc>
              <a:spcBef>
                <a:spcPts val="600"/>
              </a:spcBef>
              <a:buClr>
                <a:srgbClr val="FE8637"/>
              </a:buClr>
              <a:buSzPct val="70000"/>
            </a:pPr>
            <a:endParaRPr lang="en-GB" sz="2000" b="1" dirty="0">
              <a:solidFill>
                <a:prstClr val="black"/>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GB" sz="2000" b="1" dirty="0">
              <a:solidFill>
                <a:srgbClr val="FF0000"/>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US" sz="2000" b="1" dirty="0">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US" sz="2000" b="1" dirty="0">
              <a:latin typeface="Comic Sans MS" pitchFamily="66" charset="0"/>
              <a:cs typeface="Arial" panose="020B0604020202020204" pitchFamily="34" charset="0"/>
            </a:endParaRPr>
          </a:p>
          <a:p>
            <a:pPr algn="l" fontAlgn="base">
              <a:lnSpc>
                <a:spcPct val="120000"/>
              </a:lnSpc>
            </a:pPr>
            <a:endParaRPr kumimoji="0" lang="en-GB" sz="2000" b="1" i="0" u="none" strike="noStrike" kern="1200" cap="none" spc="0" normalizeH="0" baseline="0" noProof="0" dirty="0" smtClean="0">
              <a:ln>
                <a:noFill/>
              </a:ln>
              <a:solidFill>
                <a:prstClr val="black"/>
              </a:solidFill>
              <a:effectLst/>
              <a:uLnTx/>
              <a:uFillTx/>
              <a:latin typeface="Comic Sans MS" panose="030F0702030302020204" pitchFamily="66" charset="0"/>
            </a:endParaRPr>
          </a:p>
          <a:p>
            <a:pPr algn="l" fontAlgn="base">
              <a:lnSpc>
                <a:spcPct val="120000"/>
              </a:lnSpc>
            </a:pPr>
            <a:r>
              <a:rPr kumimoji="0" lang="en-GB" sz="2000" b="1" i="0" u="none" strike="noStrike" kern="1200" cap="none" spc="0" normalizeH="0" baseline="0" noProof="0" dirty="0" smtClean="0">
                <a:ln>
                  <a:noFill/>
                </a:ln>
                <a:solidFill>
                  <a:prstClr val="black"/>
                </a:solidFill>
                <a:effectLst/>
                <a:uLnTx/>
                <a:uFillTx/>
                <a:latin typeface="Comic Sans MS" panose="030F0702030302020204" pitchFamily="66" charset="0"/>
              </a:rPr>
              <a:t>As </a:t>
            </a: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rPr>
              <a:t>we continue to journey through Lent, we are asked this week to think about the need for reconciliation in our lives and in our world. Reconciliation means </a:t>
            </a:r>
            <a:r>
              <a:rPr kumimoji="0" lang="en-GB" sz="2000" b="1" i="0" u="none" strike="noStrike" kern="1200" cap="none" spc="0" normalizeH="0" baseline="0" noProof="0" dirty="0">
                <a:ln>
                  <a:noFill/>
                </a:ln>
                <a:solidFill>
                  <a:srgbClr val="2B388E"/>
                </a:solidFill>
                <a:effectLst/>
                <a:uLnTx/>
                <a:uFillTx/>
                <a:latin typeface="Comic Sans MS" panose="030F0702030302020204" pitchFamily="66" charset="0"/>
              </a:rPr>
              <a:t>‘to be at peace again’. </a:t>
            </a:r>
            <a:r>
              <a:rPr kumimoji="0" lang="en-US" sz="2000" b="1" i="0" u="none" strike="noStrike" kern="1200" cap="none" spc="0" normalizeH="0" baseline="0" noProof="0" dirty="0">
                <a:ln>
                  <a:noFill/>
                </a:ln>
                <a:solidFill>
                  <a:prstClr val="black"/>
                </a:solidFill>
                <a:effectLst/>
                <a:uLnTx/>
                <a:uFillTx/>
                <a:latin typeface="Comic Sans MS" panose="030F0702030302020204" pitchFamily="66" charset="0"/>
              </a:rPr>
              <a:t>The Catholic sacrament of reconciliation offers the opportunity to find God’s forgiveness. In turn, those who receive it, are called to forgive others</a:t>
            </a:r>
            <a:r>
              <a:rPr kumimoji="0" lang="en-US" sz="2000" b="1" i="0" u="none" strike="noStrike" kern="1200" cap="none" spc="0" normalizeH="0" baseline="0" noProof="0" dirty="0" smtClean="0">
                <a:ln>
                  <a:noFill/>
                </a:ln>
                <a:solidFill>
                  <a:prstClr val="black"/>
                </a:solidFill>
                <a:effectLst/>
                <a:uLnTx/>
                <a:uFillTx/>
                <a:latin typeface="Comic Sans MS" panose="030F0702030302020204" pitchFamily="66" charset="0"/>
              </a:rPr>
              <a:t>. </a:t>
            </a:r>
            <a:endParaRPr lang="en-GB" sz="2000" b="1" dirty="0">
              <a:solidFill>
                <a:srgbClr val="FF0000"/>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r>
              <a:rPr lang="en-GB" sz="2000" b="1" dirty="0" smtClean="0">
                <a:solidFill>
                  <a:srgbClr val="FF0000"/>
                </a:solidFill>
                <a:latin typeface="Comic Sans MS" pitchFamily="66" charset="0"/>
                <a:cs typeface="Arial" panose="020B0604020202020204" pitchFamily="34" charset="0"/>
              </a:rPr>
              <a:t>What </a:t>
            </a:r>
            <a:r>
              <a:rPr lang="en-GB" sz="2000" b="1" dirty="0">
                <a:solidFill>
                  <a:srgbClr val="FF0000"/>
                </a:solidFill>
                <a:latin typeface="Comic Sans MS" pitchFamily="66" charset="0"/>
                <a:cs typeface="Arial" panose="020B0604020202020204" pitchFamily="34" charset="0"/>
              </a:rPr>
              <a:t>is our mission this week?</a:t>
            </a:r>
          </a:p>
          <a:p>
            <a:pPr algn="l">
              <a:lnSpc>
                <a:spcPct val="100000"/>
              </a:lnSpc>
              <a:spcBef>
                <a:spcPts val="600"/>
              </a:spcBef>
              <a:buClr>
                <a:srgbClr val="FE8637"/>
              </a:buClr>
              <a:buSzPct val="70000"/>
            </a:pPr>
            <a:r>
              <a:rPr lang="en-GB" sz="2000" b="1" dirty="0">
                <a:latin typeface="Comic Sans MS" pitchFamily="66" charset="0"/>
                <a:cs typeface="Arial" panose="020B0604020202020204" pitchFamily="34" charset="0"/>
              </a:rPr>
              <a:t>Our mission this week is to</a:t>
            </a:r>
            <a:r>
              <a:rPr lang="en-US" sz="2000" b="1" dirty="0">
                <a:latin typeface="Comic Sans MS" pitchFamily="66" charset="0"/>
                <a:cs typeface="Arial" panose="020B0604020202020204" pitchFamily="34" charset="0"/>
              </a:rPr>
              <a:t> think about the need for reconciliation in areas of our own lives and in our world. How can we be peacemakers at home, at school and in our world? What can we do to show that we are prepared to forgive those who might have hurt us and be forgiven by those we might have hurt</a:t>
            </a:r>
            <a:r>
              <a:rPr lang="en-US" sz="2000" b="1" dirty="0" smtClean="0">
                <a:latin typeface="Comic Sans MS" pitchFamily="66" charset="0"/>
                <a:cs typeface="Arial" panose="020B0604020202020204" pitchFamily="34" charset="0"/>
              </a:rPr>
              <a:t>? </a:t>
            </a:r>
            <a:endParaRPr lang="en-GB" sz="2000" b="1" dirty="0">
              <a:latin typeface="Comic Sans MS" pitchFamily="66" charset="0"/>
              <a:cs typeface="Arial" panose="020B0604020202020204" pitchFamily="34" charset="0"/>
            </a:endParaRPr>
          </a:p>
        </p:txBody>
      </p:sp>
      <p:pic>
        <p:nvPicPr>
          <p:cNvPr id="7" name="Picture 6">
            <a:extLst>
              <a:ext uri="{FF2B5EF4-FFF2-40B4-BE49-F238E27FC236}">
                <a16:creationId xmlns:a16="http://schemas.microsoft.com/office/drawing/2014/main" xmlns="" id="{C115ABD8-2160-4E89-BC9A-E93DDEF1D4BA}"/>
              </a:ext>
            </a:extLst>
          </p:cNvPr>
          <p:cNvPicPr>
            <a:picLocks noChangeAspect="1"/>
          </p:cNvPicPr>
          <p:nvPr/>
        </p:nvPicPr>
        <p:blipFill>
          <a:blip r:embed="rId5"/>
          <a:stretch>
            <a:fillRect/>
          </a:stretch>
        </p:blipFill>
        <p:spPr>
          <a:xfrm>
            <a:off x="3934239" y="993844"/>
            <a:ext cx="3121091" cy="2080727"/>
          </a:xfrm>
          <a:prstGeom prst="rect">
            <a:avLst/>
          </a:prstGeom>
        </p:spPr>
      </p:pic>
      <p:pic>
        <p:nvPicPr>
          <p:cNvPr id="512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2387" y="272013"/>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71332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990233" y="431868"/>
            <a:ext cx="11201768" cy="81997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88000" tIns="0" bIns="0" anchor="ctr">
            <a:normAutofit/>
          </a:bodyPr>
          <a:lstStyle/>
          <a:p>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The Word of the Lord</a:t>
            </a: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sp>
        <p:nvSpPr>
          <p:cNvPr id="3" name="Rectangle 2"/>
          <p:cNvSpPr/>
          <p:nvPr/>
        </p:nvSpPr>
        <p:spPr>
          <a:xfrm>
            <a:off x="578105" y="2085928"/>
            <a:ext cx="7951608" cy="3354765"/>
          </a:xfrm>
          <a:prstGeom prst="rect">
            <a:avLst/>
          </a:prstGeom>
        </p:spPr>
        <p:txBody>
          <a:bodyPr wrap="square">
            <a:spAutoFit/>
          </a:bodyPr>
          <a:lstStyle/>
          <a:p>
            <a:pPr fontAlgn="base"/>
            <a:endParaRPr lang="en-GB" sz="1600" b="1" dirty="0">
              <a:solidFill>
                <a:srgbClr val="000000"/>
              </a:solidFill>
              <a:latin typeface="Comic Sans MS" panose="030F0702030302020204" pitchFamily="66" charset="0"/>
            </a:endParaRPr>
          </a:p>
          <a:p>
            <a:pPr fontAlgn="base"/>
            <a:r>
              <a:rPr lang="en-US" sz="1400" b="1" dirty="0">
                <a:solidFill>
                  <a:srgbClr val="000000"/>
                </a:solidFill>
                <a:latin typeface="Comic Sans MS" panose="030F0702030302020204" pitchFamily="66" charset="0"/>
              </a:rPr>
              <a:t>A reading from St. John’s Gospel</a:t>
            </a:r>
          </a:p>
          <a:p>
            <a:pPr fontAlgn="base"/>
            <a:endParaRPr lang="en-US" sz="1400" b="1" dirty="0">
              <a:solidFill>
                <a:srgbClr val="000000"/>
              </a:solidFill>
              <a:latin typeface="Comic Sans MS" panose="030F0702030302020204" pitchFamily="66" charset="0"/>
            </a:endParaRPr>
          </a:p>
          <a:p>
            <a:pPr fontAlgn="base"/>
            <a:r>
              <a:rPr lang="en-US" sz="1400" b="1" dirty="0">
                <a:solidFill>
                  <a:srgbClr val="000000"/>
                </a:solidFill>
                <a:latin typeface="Comic Sans MS" panose="030F0702030302020204" pitchFamily="66" charset="0"/>
              </a:rPr>
              <a:t> For God so loved the world that he gave his one and only Son, that whoever believes in him shall not perish but have eternal life. For God did not send his Son into the world to condemn the world, but to save the world through him. Whoever believes in him is not condemned, but whoever does not believe stands condemned already because they have not believed in the name of God’s one and only Son. This is the verdict: Light has come into the world, but people loved darkness instead of light because their deeds were evil. Everyone who does evil hates the light, and will not come into the light for fear that their deeds will be exposed. But whoever lives by the truth comes into the light, so that it may be seen plainly that what they have done has been done in the sight of God.</a:t>
            </a:r>
          </a:p>
          <a:p>
            <a:pPr fontAlgn="base"/>
            <a:endParaRPr lang="en-US" sz="1400" b="1" dirty="0">
              <a:solidFill>
                <a:srgbClr val="000000"/>
              </a:solidFill>
              <a:latin typeface="Comic Sans MS" panose="030F0702030302020204" pitchFamily="66" charset="0"/>
            </a:endParaRPr>
          </a:p>
          <a:p>
            <a:pPr fontAlgn="base"/>
            <a:r>
              <a:rPr lang="en-GB" sz="1400" b="1" dirty="0">
                <a:solidFill>
                  <a:srgbClr val="000000"/>
                </a:solidFill>
                <a:latin typeface="Comic Sans MS" panose="030F0702030302020204" pitchFamily="66" charset="0"/>
              </a:rPr>
              <a:t>The Word of the Lord          </a:t>
            </a:r>
            <a:r>
              <a:rPr lang="en-GB" sz="1400" b="1" dirty="0">
                <a:solidFill>
                  <a:srgbClr val="FF0000"/>
                </a:solidFill>
                <a:latin typeface="Comic Sans MS" panose="030F0702030302020204" pitchFamily="66" charset="0"/>
              </a:rPr>
              <a:t>Response: Thanks be to God</a:t>
            </a:r>
            <a:endParaRPr lang="en-GB" sz="1400" b="1" i="0" dirty="0">
              <a:solidFill>
                <a:srgbClr val="FF0000"/>
              </a:solidFill>
              <a:effectLst/>
              <a:latin typeface="Comic Sans MS" panose="030F0702030302020204" pitchFamily="66" charset="0"/>
            </a:endParaRPr>
          </a:p>
        </p:txBody>
      </p:sp>
      <p:sp>
        <p:nvSpPr>
          <p:cNvPr id="5" name="TextBox 4"/>
          <p:cNvSpPr txBox="1"/>
          <p:nvPr/>
        </p:nvSpPr>
        <p:spPr>
          <a:xfrm>
            <a:off x="1170993" y="1638579"/>
            <a:ext cx="9659389" cy="461665"/>
          </a:xfrm>
          <a:prstGeom prst="rect">
            <a:avLst/>
          </a:prstGeom>
          <a:noFill/>
        </p:spPr>
        <p:txBody>
          <a:bodyPr wrap="square" rtlCol="0">
            <a:spAutoFit/>
          </a:bodyPr>
          <a:lstStyle/>
          <a:p>
            <a:r>
              <a:rPr lang="en-GB" sz="2400" b="1" dirty="0" smtClean="0">
                <a:solidFill>
                  <a:srgbClr val="FF0000"/>
                </a:solidFill>
              </a:rPr>
              <a:t>Gospel </a:t>
            </a:r>
            <a:r>
              <a:rPr lang="en-GB" sz="2400" b="1" dirty="0">
                <a:solidFill>
                  <a:srgbClr val="FF0000"/>
                </a:solidFill>
              </a:rPr>
              <a:t>R</a:t>
            </a:r>
            <a:r>
              <a:rPr lang="en-GB" sz="2400" b="1" dirty="0" smtClean="0">
                <a:solidFill>
                  <a:srgbClr val="FF0000"/>
                </a:solidFill>
              </a:rPr>
              <a:t>eading</a:t>
            </a:r>
            <a:endParaRPr lang="en-GB" sz="2400" b="1" dirty="0">
              <a:solidFill>
                <a:srgbClr val="FF0000"/>
              </a:solidFill>
            </a:endParaRPr>
          </a:p>
        </p:txBody>
      </p:sp>
      <p:pic>
        <p:nvPicPr>
          <p:cNvPr id="8" name="Picture 7"/>
          <p:cNvPicPr>
            <a:picLocks noChangeAspect="1"/>
          </p:cNvPicPr>
          <p:nvPr/>
        </p:nvPicPr>
        <p:blipFill>
          <a:blip r:embed="rId5"/>
          <a:stretch>
            <a:fillRect/>
          </a:stretch>
        </p:blipFill>
        <p:spPr>
          <a:xfrm>
            <a:off x="8717362" y="1374290"/>
            <a:ext cx="3075709" cy="2049191"/>
          </a:xfrm>
          <a:prstGeom prst="rect">
            <a:avLst/>
          </a:prstGeom>
        </p:spPr>
      </p:pic>
      <p:sp>
        <p:nvSpPr>
          <p:cNvPr id="10" name="TextBox 9"/>
          <p:cNvSpPr txBox="1"/>
          <p:nvPr/>
        </p:nvSpPr>
        <p:spPr>
          <a:xfrm>
            <a:off x="153955" y="5731538"/>
            <a:ext cx="10765681" cy="1126462"/>
          </a:xfrm>
          <a:prstGeom prst="rect">
            <a:avLst/>
          </a:prstGeom>
          <a:noFill/>
        </p:spPr>
        <p:txBody>
          <a:bodyPr wrap="square" rtlCol="0">
            <a:spAutoFit/>
          </a:bodyPr>
          <a:lstStyle/>
          <a:p>
            <a:pPr lvl="0">
              <a:spcBef>
                <a:spcPct val="20000"/>
              </a:spcBef>
              <a:buClr>
                <a:srgbClr val="F0A22E"/>
              </a:buClr>
              <a:buSzPct val="70000"/>
            </a:pPr>
            <a:r>
              <a:rPr lang="en-GB" sz="1600" b="1" i="1" dirty="0">
                <a:latin typeface="Comic Sans MS" panose="030F0702030302020204" pitchFamily="66" charset="0"/>
              </a:rPr>
              <a:t>Lord Jesus, as we go about our daily routines this week, help us to lead lives that reflect Your light and truth. Give us the courage to forgive those who may have hurt us and to ask forgiveness of those we may have hurt. May our actions and words bring Your peace to the world.</a:t>
            </a:r>
          </a:p>
          <a:p>
            <a:pPr lvl="0">
              <a:spcBef>
                <a:spcPct val="20000"/>
              </a:spcBef>
              <a:buClr>
                <a:srgbClr val="F0A22E"/>
              </a:buClr>
              <a:buSzPct val="70000"/>
            </a:pPr>
            <a:r>
              <a:rPr lang="en-GB" sz="1600" b="1" i="1" dirty="0">
                <a:latin typeface="Comic Sans MS" panose="030F0702030302020204" pitchFamily="66" charset="0"/>
              </a:rPr>
              <a:t> Lord, in your mercy….</a:t>
            </a:r>
            <a:r>
              <a:rPr lang="en-GB" sz="1600" b="1" i="1" dirty="0">
                <a:solidFill>
                  <a:srgbClr val="FF0000"/>
                </a:solidFill>
                <a:latin typeface="Comic Sans MS" panose="030F0702030302020204" pitchFamily="66" charset="0"/>
              </a:rPr>
              <a:t>Hear our prayer</a:t>
            </a:r>
          </a:p>
        </p:txBody>
      </p:sp>
      <p:pic>
        <p:nvPicPr>
          <p:cNvPr id="614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5635" y="381479"/>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06804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268963" y="399011"/>
            <a:ext cx="10923037" cy="636687"/>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90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Response to the Word of God</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sp>
        <p:nvSpPr>
          <p:cNvPr id="8" name="Subtitle 2"/>
          <p:cNvSpPr>
            <a:spLocks noGrp="1"/>
          </p:cNvSpPr>
          <p:nvPr>
            <p:ph type="subTitle" idx="1"/>
          </p:nvPr>
        </p:nvSpPr>
        <p:spPr>
          <a:xfrm>
            <a:off x="153957" y="1726076"/>
            <a:ext cx="12238654" cy="3535918"/>
          </a:xfrm>
        </p:spPr>
        <p:txBody>
          <a:bodyPr>
            <a:normAutofit/>
          </a:bodyPr>
          <a:lstStyle/>
          <a:p>
            <a:pPr lvl="0" algn="l">
              <a:lnSpc>
                <a:spcPct val="100000"/>
              </a:lnSpc>
              <a:spcBef>
                <a:spcPts val="0"/>
              </a:spcBef>
            </a:pPr>
            <a:endParaRPr lang="en-GB" sz="1800" b="1" dirty="0">
              <a:solidFill>
                <a:prstClr val="black"/>
              </a:solidFill>
            </a:endParaRPr>
          </a:p>
          <a:p>
            <a:pPr lvl="0" algn="l">
              <a:lnSpc>
                <a:spcPct val="100000"/>
              </a:lnSpc>
              <a:spcBef>
                <a:spcPts val="0"/>
              </a:spcBef>
            </a:pPr>
            <a:r>
              <a:rPr lang="en-GB" sz="1800" b="1" dirty="0">
                <a:solidFill>
                  <a:prstClr val="black"/>
                </a:solidFill>
                <a:latin typeface="Comic Sans MS" panose="030F0702030302020204" pitchFamily="66" charset="0"/>
              </a:rPr>
              <a:t> </a:t>
            </a:r>
          </a:p>
        </p:txBody>
      </p:sp>
      <p:sp>
        <p:nvSpPr>
          <p:cNvPr id="12" name="Subtitle 2"/>
          <p:cNvSpPr txBox="1">
            <a:spLocks/>
          </p:cNvSpPr>
          <p:nvPr/>
        </p:nvSpPr>
        <p:spPr>
          <a:xfrm>
            <a:off x="795815" y="5181181"/>
            <a:ext cx="7893699" cy="9552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000" b="1" i="0" u="none" strike="noStrike" kern="1200" cap="none" spc="0" normalizeH="0" baseline="0" noProof="0" dirty="0">
              <a:ln>
                <a:noFill/>
              </a:ln>
              <a:solidFill>
                <a:prstClr val="black"/>
              </a:solidFill>
              <a:effectLst/>
              <a:uLnTx/>
              <a:uFillTx/>
              <a:latin typeface="Arial Rounded MT Bold" panose="020F0704030504030204" pitchFamily="34" charset="0"/>
              <a:ea typeface="+mn-ea"/>
              <a:cs typeface="+mn-cs"/>
            </a:endParaRPr>
          </a:p>
        </p:txBody>
      </p:sp>
      <p:sp>
        <p:nvSpPr>
          <p:cNvPr id="14" name="TextBox 13"/>
          <p:cNvSpPr txBox="1"/>
          <p:nvPr/>
        </p:nvSpPr>
        <p:spPr>
          <a:xfrm>
            <a:off x="1812175" y="1099002"/>
            <a:ext cx="9094123" cy="707886"/>
          </a:xfrm>
          <a:prstGeom prst="rect">
            <a:avLst/>
          </a:prstGeom>
          <a:noFill/>
        </p:spPr>
        <p:txBody>
          <a:bodyPr wrap="square" rtlCol="0">
            <a:spAutoFit/>
          </a:bodyPr>
          <a:lstStyle/>
          <a:p>
            <a:r>
              <a:rPr lang="en-GB" sz="4000" b="1" dirty="0"/>
              <a:t>                          </a:t>
            </a:r>
            <a:r>
              <a:rPr lang="en-GB" sz="4000" b="1" u="sng" dirty="0">
                <a:solidFill>
                  <a:srgbClr val="FF0000"/>
                </a:solidFill>
              </a:rPr>
              <a:t>Peace</a:t>
            </a:r>
          </a:p>
        </p:txBody>
      </p:sp>
      <p:sp>
        <p:nvSpPr>
          <p:cNvPr id="4" name="TextBox 3"/>
          <p:cNvSpPr txBox="1"/>
          <p:nvPr/>
        </p:nvSpPr>
        <p:spPr>
          <a:xfrm>
            <a:off x="637675" y="1726076"/>
            <a:ext cx="10750762" cy="1754326"/>
          </a:xfrm>
          <a:prstGeom prst="rect">
            <a:avLst/>
          </a:prstGeom>
          <a:noFill/>
        </p:spPr>
        <p:txBody>
          <a:bodyPr wrap="square" rtlCol="0">
            <a:spAutoFit/>
          </a:bodyPr>
          <a:lstStyle/>
          <a:p>
            <a:pPr lvl="0"/>
            <a:r>
              <a:rPr lang="en-GB" b="1" dirty="0">
                <a:solidFill>
                  <a:prstClr val="black"/>
                </a:solidFill>
                <a:latin typeface="Comic Sans MS" panose="030F0702030302020204" pitchFamily="66" charset="0"/>
              </a:rPr>
              <a:t>We focus today on the value of peace. </a:t>
            </a:r>
            <a:r>
              <a:rPr lang="en-US" b="1" dirty="0">
                <a:solidFill>
                  <a:prstClr val="black"/>
                </a:solidFill>
                <a:latin typeface="Comic Sans MS" panose="030F0702030302020204" pitchFamily="66" charset="0"/>
              </a:rPr>
              <a:t>Peace in the Bible has to do with ending hostility between people and forging new relationships of unity. Jesus is our peace in the sense that he mends broken relationships.</a:t>
            </a:r>
          </a:p>
          <a:p>
            <a:pPr lvl="0"/>
            <a:r>
              <a:rPr lang="en-US" b="1" dirty="0">
                <a:solidFill>
                  <a:prstClr val="black"/>
                </a:solidFill>
                <a:latin typeface="Comic Sans MS" panose="030F0702030302020204" pitchFamily="66" charset="0"/>
              </a:rPr>
              <a:t>St. Paul says, </a:t>
            </a:r>
            <a:r>
              <a:rPr lang="en-US" b="1" dirty="0">
                <a:solidFill>
                  <a:srgbClr val="5553C0"/>
                </a:solidFill>
                <a:latin typeface="Comic Sans MS" panose="030F0702030302020204" pitchFamily="66" charset="0"/>
              </a:rPr>
              <a:t>"Christ is the source of our peace." Jesus is the one who keeps the peace. If we wish to live without conflict among people, if we wish to live peaceful lives in community with others, then we must live by following the example of Jesus</a:t>
            </a:r>
            <a:r>
              <a:rPr lang="en-US" b="1" dirty="0" smtClean="0">
                <a:solidFill>
                  <a:srgbClr val="5553C0"/>
                </a:solidFill>
                <a:latin typeface="Comic Sans MS" panose="030F0702030302020204" pitchFamily="66" charset="0"/>
              </a:rPr>
              <a:t>.”</a:t>
            </a:r>
            <a:r>
              <a:rPr lang="en-GB" b="1" dirty="0" smtClean="0">
                <a:solidFill>
                  <a:srgbClr val="5553C0"/>
                </a:solidFill>
                <a:latin typeface="Comic Sans MS" panose="030F0702030302020204" pitchFamily="66" charset="0"/>
              </a:rPr>
              <a:t> </a:t>
            </a:r>
            <a:endParaRPr lang="en-GB" b="1" dirty="0">
              <a:solidFill>
                <a:srgbClr val="5553C0"/>
              </a:solidFill>
              <a:latin typeface="Comic Sans MS" panose="030F0702030302020204" pitchFamily="66" charset="0"/>
            </a:endParaRPr>
          </a:p>
        </p:txBody>
      </p:sp>
      <p:sp>
        <p:nvSpPr>
          <p:cNvPr id="10" name="TextBox 9"/>
          <p:cNvSpPr txBox="1"/>
          <p:nvPr/>
        </p:nvSpPr>
        <p:spPr>
          <a:xfrm>
            <a:off x="324197" y="5359273"/>
            <a:ext cx="9476509" cy="1323439"/>
          </a:xfrm>
          <a:prstGeom prst="rect">
            <a:avLst/>
          </a:prstGeom>
          <a:noFill/>
        </p:spPr>
        <p:txBody>
          <a:bodyPr wrap="square" rtlCol="0">
            <a:spAutoFit/>
          </a:bodyPr>
          <a:lstStyle/>
          <a:p>
            <a:r>
              <a:rPr lang="en-US" sz="1600" b="1" i="1" dirty="0">
                <a:latin typeface="Comic Sans MS" panose="030F0702030302020204" pitchFamily="66" charset="0"/>
              </a:rPr>
              <a:t>Lord Jesus Christ, you are our peace. You have come to bring peace among people, to erase hostility, to enable human beings to live together with love, justice, and peace. May we live today in your peace, seeking to be a peacemaker in all of our relationships, bringing peace to our world.</a:t>
            </a:r>
          </a:p>
          <a:p>
            <a:r>
              <a:rPr lang="en-US" sz="1600" b="1" i="1" dirty="0">
                <a:latin typeface="Comic Sans MS" panose="030F0702030302020204" pitchFamily="66" charset="0"/>
              </a:rPr>
              <a:t>Lord, in your mercy….</a:t>
            </a:r>
            <a:r>
              <a:rPr lang="en-US" sz="1600" b="1" i="1" dirty="0">
                <a:solidFill>
                  <a:srgbClr val="FF0000"/>
                </a:solidFill>
                <a:latin typeface="Comic Sans MS" panose="030F0702030302020204" pitchFamily="66" charset="0"/>
              </a:rPr>
              <a:t>Hear our prayer</a:t>
            </a:r>
            <a:endParaRPr lang="en-GB" sz="1600" b="1" i="1" dirty="0">
              <a:solidFill>
                <a:srgbClr val="FF0000"/>
              </a:solidFill>
              <a:latin typeface="Comic Sans MS" panose="030F0702030302020204" pitchFamily="66" charset="0"/>
            </a:endParaRPr>
          </a:p>
        </p:txBody>
      </p:sp>
      <p:pic>
        <p:nvPicPr>
          <p:cNvPr id="2" name="Picture 1">
            <a:extLst>
              <a:ext uri="{FF2B5EF4-FFF2-40B4-BE49-F238E27FC236}">
                <a16:creationId xmlns:a16="http://schemas.microsoft.com/office/drawing/2014/main" xmlns="" id="{00A9F297-7868-4115-8FAA-D57F0A20C67C}"/>
              </a:ext>
            </a:extLst>
          </p:cNvPr>
          <p:cNvPicPr>
            <a:picLocks noChangeAspect="1"/>
          </p:cNvPicPr>
          <p:nvPr/>
        </p:nvPicPr>
        <p:blipFill>
          <a:blip r:embed="rId5"/>
          <a:stretch>
            <a:fillRect/>
          </a:stretch>
        </p:blipFill>
        <p:spPr>
          <a:xfrm>
            <a:off x="3383253" y="3577681"/>
            <a:ext cx="4715376" cy="1713637"/>
          </a:xfrm>
          <a:prstGeom prst="rect">
            <a:avLst/>
          </a:prstGeom>
        </p:spPr>
      </p:pic>
      <p:pic>
        <p:nvPicPr>
          <p:cNvPr id="717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4197" y="390261"/>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33384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F0000"/>
                </a:solidFill>
                <a:effectLst>
                  <a:outerShdw blurRad="50800" dist="38100" dir="5400000" algn="t" rotWithShape="0">
                    <a:prstClr val="black">
                      <a:alpha val="25000"/>
                    </a:prstClr>
                  </a:outerShdw>
                </a:effectLst>
                <a:latin typeface="Arial Rounded MT Bold" panose="020F0704030504030204" pitchFamily="34" charset="0"/>
              </a:rPr>
              <a:t>Response to the Word:</a:t>
            </a:r>
            <a:r>
              <a:rPr lang="en-GB" sz="3200" dirty="0" smtClean="0">
                <a:ln>
                  <a:solidFill>
                    <a:schemeClr val="accent4">
                      <a:lumMod val="50000"/>
                    </a:schemeClr>
                  </a:solidFill>
                </a:ln>
                <a:solidFill>
                  <a:srgbClr val="FF0000"/>
                </a:solidFill>
                <a:effectLst>
                  <a:outerShdw blurRad="50800" dist="38100" dir="5400000" algn="t" rotWithShape="0">
                    <a:prstClr val="black">
                      <a:alpha val="25000"/>
                    </a:prstClr>
                  </a:outerShdw>
                </a:effectLst>
                <a:latin typeface="Arial Rounded MT Bold" panose="020F0704030504030204" pitchFamily="34" charset="0"/>
              </a:rPr>
              <a:t>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We Reflect Together </a:t>
            </a:r>
          </a:p>
        </p:txBody>
      </p:sp>
      <p:sp>
        <p:nvSpPr>
          <p:cNvPr id="8" name="Subtitle 2"/>
          <p:cNvSpPr>
            <a:spLocks noGrp="1"/>
          </p:cNvSpPr>
          <p:nvPr>
            <p:ph type="subTitle" idx="1"/>
          </p:nvPr>
        </p:nvSpPr>
        <p:spPr>
          <a:xfrm>
            <a:off x="1722842" y="1315616"/>
            <a:ext cx="10248334" cy="5299785"/>
          </a:xfrm>
        </p:spPr>
        <p:txBody>
          <a:bodyPr>
            <a:normAutofit fontScale="85000" lnSpcReduction="20000"/>
          </a:bodyPr>
          <a:lstStyle/>
          <a:p>
            <a:pPr lvl="0" algn="l">
              <a:lnSpc>
                <a:spcPct val="100000"/>
              </a:lnSpc>
              <a:spcBef>
                <a:spcPts val="600"/>
              </a:spcBef>
              <a:buClr>
                <a:srgbClr val="FE8637"/>
              </a:buClr>
              <a:buSzPct val="70000"/>
            </a:pPr>
            <a:endParaRPr lang="en-GB" sz="34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r>
              <a:rPr lang="en-GB" sz="1900" b="1" dirty="0">
                <a:solidFill>
                  <a:prstClr val="black"/>
                </a:solidFill>
                <a:latin typeface="Comic Sans MS" panose="030F0702030302020204" pitchFamily="66" charset="0"/>
              </a:rPr>
              <a:t> </a:t>
            </a: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0"/>
              </a:spcBef>
              <a:buClr>
                <a:srgbClr val="F0A22E"/>
              </a:buClr>
              <a:buSzPct val="70000"/>
            </a:pPr>
            <a:r>
              <a:rPr lang="en-GB" sz="1900" b="1" dirty="0">
                <a:latin typeface="Comic Sans MS" panose="030F0702030302020204" pitchFamily="66" charset="0"/>
              </a:rPr>
              <a:t/>
            </a:r>
            <a:br>
              <a:rPr lang="en-GB" sz="1900" b="1" dirty="0">
                <a:latin typeface="Comic Sans MS" panose="030F0702030302020204" pitchFamily="66" charset="0"/>
              </a:rPr>
            </a:br>
            <a:endParaRPr lang="en-GB" sz="1800" b="1" dirty="0">
              <a:latin typeface="Comic Sans MS" panose="030F0702030302020204" pitchFamily="66"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2" name="TextBox 11">
            <a:extLst>
              <a:ext uri="{FF2B5EF4-FFF2-40B4-BE49-F238E27FC236}">
                <a16:creationId xmlns:a16="http://schemas.microsoft.com/office/drawing/2014/main" xmlns="" id="{07E206DF-DB74-4086-804F-3F709FC1D825}"/>
              </a:ext>
            </a:extLst>
          </p:cNvPr>
          <p:cNvSpPr txBox="1"/>
          <p:nvPr/>
        </p:nvSpPr>
        <p:spPr>
          <a:xfrm>
            <a:off x="1619786" y="1657184"/>
            <a:ext cx="6828528" cy="2585323"/>
          </a:xfrm>
          <a:prstGeom prst="rect">
            <a:avLst/>
          </a:prstGeom>
          <a:noFill/>
        </p:spPr>
        <p:txBody>
          <a:bodyPr wrap="square">
            <a:spAutoFit/>
          </a:bodyPr>
          <a:lstStyle/>
          <a:p>
            <a:r>
              <a:rPr lang="en-US" b="1" dirty="0">
                <a:latin typeface="Comic Sans MS" panose="030F0702030302020204" pitchFamily="66" charset="0"/>
              </a:rPr>
              <a:t>The message this year from Pope Francis focuses on the need for us to care for each other if we want to build a peaceful world and “combat the culture of indifference, waste and confrontation”. </a:t>
            </a:r>
          </a:p>
          <a:p>
            <a:r>
              <a:rPr lang="en-US" b="1" dirty="0">
                <a:latin typeface="Comic Sans MS" panose="030F0702030302020204" pitchFamily="66" charset="0"/>
              </a:rPr>
              <a:t>This idea of justice, love and care is found in the Bible, in the life of Jesus and in Church teaching. The Pope calls on us to live out these values and to be “peacemakers …prepared to work boldly and creatively” towards reconciliation.</a:t>
            </a:r>
          </a:p>
        </p:txBody>
      </p:sp>
      <p:sp>
        <p:nvSpPr>
          <p:cNvPr id="17" name="TextBox 16"/>
          <p:cNvSpPr txBox="1"/>
          <p:nvPr/>
        </p:nvSpPr>
        <p:spPr>
          <a:xfrm>
            <a:off x="1911417" y="1101714"/>
            <a:ext cx="7517170" cy="461665"/>
          </a:xfrm>
          <a:prstGeom prst="rect">
            <a:avLst/>
          </a:prstGeom>
          <a:noFill/>
        </p:spPr>
        <p:txBody>
          <a:bodyPr wrap="square" rtlCol="0">
            <a:spAutoFit/>
          </a:bodyPr>
          <a:lstStyle/>
          <a:p>
            <a:pPr algn="ctr"/>
            <a:r>
              <a:rPr lang="en-US" sz="2400" b="1" u="sng" dirty="0">
                <a:solidFill>
                  <a:srgbClr val="2B388E"/>
                </a:solidFill>
              </a:rPr>
              <a:t>Pope Francis’ World Peace Day Message </a:t>
            </a:r>
            <a:endParaRPr lang="en-GB" sz="2400" b="1" u="sng" dirty="0">
              <a:solidFill>
                <a:srgbClr val="2B388E"/>
              </a:solidFill>
            </a:endParaRPr>
          </a:p>
        </p:txBody>
      </p:sp>
      <p:sp>
        <p:nvSpPr>
          <p:cNvPr id="19" name="TextBox 18"/>
          <p:cNvSpPr txBox="1"/>
          <p:nvPr/>
        </p:nvSpPr>
        <p:spPr>
          <a:xfrm>
            <a:off x="1553544" y="4440491"/>
            <a:ext cx="10114482" cy="2031325"/>
          </a:xfrm>
          <a:prstGeom prst="rect">
            <a:avLst/>
          </a:prstGeom>
          <a:noFill/>
        </p:spPr>
        <p:txBody>
          <a:bodyPr wrap="square" rtlCol="0">
            <a:spAutoFit/>
          </a:bodyPr>
          <a:lstStyle/>
          <a:p>
            <a:r>
              <a:rPr lang="en-US" b="1" i="1" dirty="0">
                <a:latin typeface="Comic Sans MS" panose="030F0702030302020204" pitchFamily="66" charset="0"/>
              </a:rPr>
              <a:t>Lord, </a:t>
            </a:r>
          </a:p>
          <a:p>
            <a:r>
              <a:rPr lang="en-US" b="1" i="1" dirty="0">
                <a:latin typeface="Comic Sans MS" panose="030F0702030302020204" pitchFamily="66" charset="0"/>
              </a:rPr>
              <a:t>May we all work together and play our part in creating a world of compassion, peace and justice. </a:t>
            </a:r>
          </a:p>
          <a:p>
            <a:r>
              <a:rPr lang="en-US" b="1" i="1" dirty="0">
                <a:latin typeface="Comic Sans MS" panose="030F0702030302020204" pitchFamily="66" charset="0"/>
              </a:rPr>
              <a:t>May we always remember that everyone we meet is our brother or sister.  May we learn how to care for them and show that we accept them for who they are. </a:t>
            </a:r>
          </a:p>
          <a:p>
            <a:r>
              <a:rPr lang="en-US" b="1" i="1" dirty="0">
                <a:latin typeface="Comic Sans MS" panose="030F0702030302020204" pitchFamily="66" charset="0"/>
              </a:rPr>
              <a:t>Grant us the courage to challenge injustice and become peacemakers.</a:t>
            </a:r>
          </a:p>
          <a:p>
            <a:r>
              <a:rPr lang="en-US" b="1" i="1" dirty="0">
                <a:latin typeface="Comic Sans MS" panose="030F0702030302020204" pitchFamily="66" charset="0"/>
              </a:rPr>
              <a:t>Lord, in your mercy…</a:t>
            </a:r>
            <a:r>
              <a:rPr lang="en-US" b="1" i="1" dirty="0">
                <a:solidFill>
                  <a:srgbClr val="FF0000"/>
                </a:solidFill>
                <a:latin typeface="Comic Sans MS" panose="030F0702030302020204" pitchFamily="66" charset="0"/>
              </a:rPr>
              <a:t>Hear our prayer</a:t>
            </a:r>
          </a:p>
        </p:txBody>
      </p:sp>
      <p:pic>
        <p:nvPicPr>
          <p:cNvPr id="4" name="Picture 3">
            <a:extLst>
              <a:ext uri="{FF2B5EF4-FFF2-40B4-BE49-F238E27FC236}">
                <a16:creationId xmlns:a16="http://schemas.microsoft.com/office/drawing/2014/main" xmlns="" id="{B8E023EA-FEF8-4310-BC9F-72A55BAF18F3}"/>
              </a:ext>
            </a:extLst>
          </p:cNvPr>
          <p:cNvPicPr>
            <a:picLocks noChangeAspect="1"/>
          </p:cNvPicPr>
          <p:nvPr/>
        </p:nvPicPr>
        <p:blipFill>
          <a:blip r:embed="rId3"/>
          <a:stretch>
            <a:fillRect/>
          </a:stretch>
        </p:blipFill>
        <p:spPr>
          <a:xfrm>
            <a:off x="8539566" y="1332546"/>
            <a:ext cx="3613070" cy="3285949"/>
          </a:xfrm>
          <a:prstGeom prst="rect">
            <a:avLst/>
          </a:prstGeom>
        </p:spPr>
      </p:pic>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6597" y="460241"/>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305932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a:ln>
                  <a:solidFill>
                    <a:srgbClr val="FFC000">
                      <a:lumMod val="50000"/>
                    </a:srgbClr>
                  </a:solidFill>
                </a:ln>
                <a:solidFill>
                  <a:srgbClr val="FF0000"/>
                </a:solidFill>
                <a:effectLst>
                  <a:outerShdw blurRad="50800" dist="38100" dir="5400000" algn="t" rotWithShape="0">
                    <a:prstClr val="black">
                      <a:alpha val="25000"/>
                    </a:prstClr>
                  </a:outerShdw>
                </a:effectLst>
                <a:latin typeface="Arial Rounded MT Bold" panose="020F0704030504030204" pitchFamily="34" charset="0"/>
              </a:rPr>
              <a:t>Response to the Word: </a:t>
            </a:r>
            <a:r>
              <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We Reflect Together </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0" name="TextBox 9"/>
          <p:cNvSpPr txBox="1"/>
          <p:nvPr/>
        </p:nvSpPr>
        <p:spPr>
          <a:xfrm>
            <a:off x="2468880" y="1197033"/>
            <a:ext cx="7032567" cy="523220"/>
          </a:xfrm>
          <a:prstGeom prst="rect">
            <a:avLst/>
          </a:prstGeom>
          <a:noFill/>
        </p:spPr>
        <p:txBody>
          <a:bodyPr wrap="square" rtlCol="0">
            <a:spAutoFit/>
          </a:bodyPr>
          <a:lstStyle/>
          <a:p>
            <a:pPr algn="ctr"/>
            <a:endParaRPr lang="en-GB" sz="2800" b="1" dirty="0"/>
          </a:p>
        </p:txBody>
      </p:sp>
      <p:sp>
        <p:nvSpPr>
          <p:cNvPr id="9" name="TextBox 8">
            <a:extLst>
              <a:ext uri="{FF2B5EF4-FFF2-40B4-BE49-F238E27FC236}">
                <a16:creationId xmlns:a16="http://schemas.microsoft.com/office/drawing/2014/main" xmlns="" id="{6B8B3792-7CF9-42F1-B08F-156067B879BA}"/>
              </a:ext>
            </a:extLst>
          </p:cNvPr>
          <p:cNvSpPr txBox="1"/>
          <p:nvPr/>
        </p:nvSpPr>
        <p:spPr>
          <a:xfrm>
            <a:off x="1553544" y="3919138"/>
            <a:ext cx="10329763" cy="286232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This slide shows German and British soldiers in World War 1 in No Man's Land, on the Western Front. </a:t>
            </a:r>
            <a:r>
              <a:rPr lang="en-US" b="1" dirty="0">
                <a:solidFill>
                  <a:prstClr val="black"/>
                </a:solidFill>
                <a:latin typeface="Comic Sans MS" panose="030F0702030302020204" pitchFamily="66" charset="0"/>
              </a:rPr>
              <a:t>O</a:t>
            </a:r>
            <a:r>
              <a:rPr kumimoji="0" lang="en-US" sz="1800" b="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n a frosty Christmas Eve 1914, when soldiers were thinking of family at home, something amazing happened. It is described by a British soldier writing a letter on Christmas Day to a friend: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“Last night the Germans lit up their trenches and started calling across merry Christmas. We responded in the same way and then we started singing songs to one another, carols etc. All shooting had stopped. We walked about the tops of the trenches and called out to one another. Then some of our chaps walked out and met some of the Germans half way, wishing each other a merry Christmas, shook hands and said they would not fight today.” </a:t>
            </a:r>
            <a:endParaRPr lang="en-GB" b="1" dirty="0"/>
          </a:p>
        </p:txBody>
      </p:sp>
      <p:pic>
        <p:nvPicPr>
          <p:cNvPr id="4" name="Picture 3">
            <a:extLst>
              <a:ext uri="{FF2B5EF4-FFF2-40B4-BE49-F238E27FC236}">
                <a16:creationId xmlns:a16="http://schemas.microsoft.com/office/drawing/2014/main" xmlns="" id="{AE8E1172-4567-4199-8282-539B5479821B}"/>
              </a:ext>
            </a:extLst>
          </p:cNvPr>
          <p:cNvPicPr>
            <a:picLocks noChangeAspect="1"/>
          </p:cNvPicPr>
          <p:nvPr/>
        </p:nvPicPr>
        <p:blipFill>
          <a:blip r:embed="rId3"/>
          <a:stretch>
            <a:fillRect/>
          </a:stretch>
        </p:blipFill>
        <p:spPr>
          <a:xfrm>
            <a:off x="3114261" y="1050003"/>
            <a:ext cx="6171272" cy="2869135"/>
          </a:xfrm>
          <a:prstGeom prst="rect">
            <a:avLst/>
          </a:prstGeom>
        </p:spPr>
      </p:pic>
      <p:pic>
        <p:nvPicPr>
          <p:cNvPr id="921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5804" y="428683"/>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37042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Thursday: We Reflect Together </a:t>
            </a: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0" name="TextBox 9"/>
          <p:cNvSpPr txBox="1"/>
          <p:nvPr/>
        </p:nvSpPr>
        <p:spPr>
          <a:xfrm>
            <a:off x="2468880" y="1197033"/>
            <a:ext cx="7032567" cy="523220"/>
          </a:xfrm>
          <a:prstGeom prst="rect">
            <a:avLst/>
          </a:prstGeom>
          <a:noFill/>
        </p:spPr>
        <p:txBody>
          <a:bodyPr wrap="square" rtlCol="0">
            <a:spAutoFit/>
          </a:bodyPr>
          <a:lstStyle/>
          <a:p>
            <a:pPr algn="ctr"/>
            <a:endParaRPr lang="en-GB" sz="2800" b="1" dirty="0"/>
          </a:p>
        </p:txBody>
      </p:sp>
      <p:sp>
        <p:nvSpPr>
          <p:cNvPr id="9" name="TextBox 8">
            <a:extLst>
              <a:ext uri="{FF2B5EF4-FFF2-40B4-BE49-F238E27FC236}">
                <a16:creationId xmlns:a16="http://schemas.microsoft.com/office/drawing/2014/main" xmlns="" id="{6B8B3792-7CF9-42F1-B08F-156067B879BA}"/>
              </a:ext>
            </a:extLst>
          </p:cNvPr>
          <p:cNvSpPr txBox="1"/>
          <p:nvPr/>
        </p:nvSpPr>
        <p:spPr>
          <a:xfrm>
            <a:off x="1553544" y="3054450"/>
            <a:ext cx="10329763" cy="369331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i="1" dirty="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i="1" dirty="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Lord, help us to</a:t>
            </a:r>
            <a:r>
              <a:rPr kumimoji="0" lang="en-US" sz="1800" b="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think about reaching out across divides. Give us the courage to be a friend to someone who needs us, for when</a:t>
            </a:r>
            <a:r>
              <a:rPr lang="en-US" b="1" dirty="0">
                <a:solidFill>
                  <a:prstClr val="black"/>
                </a:solidFill>
                <a:latin typeface="Comic Sans MS" panose="030F0702030302020204" pitchFamily="66" charset="0"/>
              </a:rPr>
              <a:t> </a:t>
            </a:r>
            <a:r>
              <a:rPr kumimoji="0" lang="en-US" sz="1800" b="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we do this sort of thing we are building peace. </a:t>
            </a:r>
            <a:endParaRPr kumimoji="0" lang="en-GB" sz="1800" b="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solidFill>
                  <a:prstClr val="black"/>
                </a:solidFill>
                <a:latin typeface="Comic Sans MS" panose="030F0702030302020204" pitchFamily="66" charset="0"/>
              </a:rPr>
              <a:t>Lord, in your mercy….Hear our prayer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u="none" strike="noStrike" kern="1200" cap="none" spc="0" normalizeH="0" baseline="0" noProof="0" dirty="0">
              <a:ln>
                <a:noFill/>
              </a:ln>
              <a:solidFill>
                <a:prstClr val="black"/>
              </a:solidFill>
              <a:effectLst/>
              <a:uLnTx/>
              <a:uFillTx/>
              <a:latin typeface="Comic Sans MS" panose="030F0702030302020204" pitchFamily="66" charset="0"/>
            </a:endParaRPr>
          </a:p>
          <a:p>
            <a:pPr lvl="0">
              <a:defRPr/>
            </a:pPr>
            <a:r>
              <a:rPr lang="en-GB" b="1" dirty="0">
                <a:solidFill>
                  <a:prstClr val="black"/>
                </a:solidFill>
                <a:latin typeface="Comic Sans MS" panose="030F0702030302020204" pitchFamily="66" charset="0"/>
              </a:rPr>
              <a:t>Lord, may our words and actions </a:t>
            </a:r>
            <a:r>
              <a:rPr kumimoji="0" lang="en-US" sz="1800" b="1" u="none" strike="noStrike" kern="1200" cap="none" spc="0" normalizeH="0" baseline="0" noProof="0" dirty="0">
                <a:ln>
                  <a:noFill/>
                </a:ln>
                <a:solidFill>
                  <a:prstClr val="black"/>
                </a:solidFill>
                <a:effectLst/>
                <a:uLnTx/>
                <a:uFillTx/>
                <a:latin typeface="Comic Sans MS" panose="030F0702030302020204" pitchFamily="66" charset="0"/>
              </a:rPr>
              <a:t>promote friendship, respect and peace between all faiths and all people in our world.</a:t>
            </a:r>
          </a:p>
          <a:p>
            <a:pPr lvl="0">
              <a:defRPr/>
            </a:pPr>
            <a:r>
              <a:rPr kumimoji="0" lang="en-US" sz="1800" b="1" u="none" strike="noStrike" kern="1200" cap="none" spc="0" normalizeH="0" baseline="0" noProof="0" dirty="0">
                <a:ln>
                  <a:noFill/>
                </a:ln>
                <a:solidFill>
                  <a:prstClr val="black"/>
                </a:solidFill>
                <a:effectLst/>
                <a:uLnTx/>
                <a:uFillTx/>
                <a:latin typeface="Comic Sans MS" panose="030F0702030302020204" pitchFamily="66" charset="0"/>
              </a:rPr>
              <a:t>L</a:t>
            </a:r>
            <a:r>
              <a:rPr kumimoji="0" lang="en-GB" sz="1800" b="1" u="none" strike="noStrike" kern="1200" cap="none" spc="0" normalizeH="0" baseline="0" noProof="0" dirty="0" err="1">
                <a:ln>
                  <a:noFill/>
                </a:ln>
                <a:solidFill>
                  <a:prstClr val="black"/>
                </a:solidFill>
                <a:effectLst/>
                <a:uLnTx/>
                <a:uFillTx/>
                <a:latin typeface="Comic Sans MS" panose="030F0702030302020204" pitchFamily="66" charset="0"/>
              </a:rPr>
              <a:t>ord</a:t>
            </a:r>
            <a:r>
              <a:rPr kumimoji="0" lang="en-GB" sz="1800" b="1" u="none" strike="noStrike" kern="1200" cap="none" spc="0" normalizeH="0" baseline="0" noProof="0" dirty="0">
                <a:ln>
                  <a:noFill/>
                </a:ln>
                <a:solidFill>
                  <a:prstClr val="black"/>
                </a:solidFill>
                <a:effectLst/>
                <a:uLnTx/>
                <a:uFillTx/>
                <a:latin typeface="Comic Sans MS" panose="030F0702030302020204" pitchFamily="66" charset="0"/>
              </a:rPr>
              <a:t>, in your mercy….</a:t>
            </a:r>
            <a:r>
              <a:rPr lang="en-GB" b="1" dirty="0">
                <a:solidFill>
                  <a:prstClr val="black"/>
                </a:solidFill>
                <a:latin typeface="Comic Sans MS" panose="030F0702030302020204" pitchFamily="66" charset="0"/>
              </a:rPr>
              <a:t>H</a:t>
            </a:r>
            <a:r>
              <a:rPr kumimoji="0" lang="en-GB" sz="1800" b="1" u="none" strike="noStrike" kern="1200" cap="none" spc="0" normalizeH="0" baseline="0" noProof="0" dirty="0">
                <a:ln>
                  <a:noFill/>
                </a:ln>
                <a:solidFill>
                  <a:prstClr val="black"/>
                </a:solidFill>
                <a:effectLst/>
                <a:uLnTx/>
                <a:uFillTx/>
                <a:latin typeface="Comic Sans MS" panose="030F0702030302020204" pitchFamily="66" charset="0"/>
              </a:rPr>
              <a:t>ear our prayer</a:t>
            </a:r>
          </a:p>
          <a:p>
            <a:endParaRPr lang="en-GB" dirty="0"/>
          </a:p>
        </p:txBody>
      </p:sp>
      <p:pic>
        <p:nvPicPr>
          <p:cNvPr id="2" name="Picture 1">
            <a:extLst>
              <a:ext uri="{FF2B5EF4-FFF2-40B4-BE49-F238E27FC236}">
                <a16:creationId xmlns:a16="http://schemas.microsoft.com/office/drawing/2014/main" xmlns="" id="{EEA28BC1-5EA4-4CC1-B32F-98432552612D}"/>
              </a:ext>
            </a:extLst>
          </p:cNvPr>
          <p:cNvPicPr>
            <a:picLocks noChangeAspect="1"/>
          </p:cNvPicPr>
          <p:nvPr/>
        </p:nvPicPr>
        <p:blipFill>
          <a:blip r:embed="rId3"/>
          <a:stretch>
            <a:fillRect/>
          </a:stretch>
        </p:blipFill>
        <p:spPr>
          <a:xfrm>
            <a:off x="9942381" y="332509"/>
            <a:ext cx="2249619" cy="1487553"/>
          </a:xfrm>
          <a:prstGeom prst="rect">
            <a:avLst/>
          </a:prstGeom>
        </p:spPr>
      </p:pic>
      <p:pic>
        <p:nvPicPr>
          <p:cNvPr id="4" name="Picture 3">
            <a:extLst>
              <a:ext uri="{FF2B5EF4-FFF2-40B4-BE49-F238E27FC236}">
                <a16:creationId xmlns:a16="http://schemas.microsoft.com/office/drawing/2014/main" xmlns="" id="{AE8E1172-4567-4199-8282-539B5479821B}"/>
              </a:ext>
            </a:extLst>
          </p:cNvPr>
          <p:cNvPicPr>
            <a:picLocks noChangeAspect="1"/>
          </p:cNvPicPr>
          <p:nvPr/>
        </p:nvPicPr>
        <p:blipFill>
          <a:blip r:embed="rId4"/>
          <a:stretch>
            <a:fillRect/>
          </a:stretch>
        </p:blipFill>
        <p:spPr>
          <a:xfrm>
            <a:off x="2468879" y="1098294"/>
            <a:ext cx="7032567" cy="3269567"/>
          </a:xfrm>
          <a:prstGeom prst="rect">
            <a:avLst/>
          </a:prstGeom>
        </p:spPr>
      </p:pic>
      <p:pic>
        <p:nvPicPr>
          <p:cNvPr id="1024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858" y="428683"/>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00028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Friday: We Reflect Together </a:t>
            </a:r>
          </a:p>
        </p:txBody>
      </p:sp>
      <p:sp>
        <p:nvSpPr>
          <p:cNvPr id="8" name="Subtitle 2"/>
          <p:cNvSpPr>
            <a:spLocks noGrp="1"/>
          </p:cNvSpPr>
          <p:nvPr>
            <p:ph type="subTitle" idx="1"/>
          </p:nvPr>
        </p:nvSpPr>
        <p:spPr>
          <a:xfrm>
            <a:off x="1722842" y="1315616"/>
            <a:ext cx="10248334" cy="5299785"/>
          </a:xfrm>
        </p:spPr>
        <p:txBody>
          <a:bodyPr>
            <a:normAutofit fontScale="85000" lnSpcReduction="20000"/>
          </a:bodyPr>
          <a:lstStyle/>
          <a:p>
            <a:pPr lvl="0" algn="l">
              <a:lnSpc>
                <a:spcPct val="100000"/>
              </a:lnSpc>
              <a:spcBef>
                <a:spcPts val="600"/>
              </a:spcBef>
              <a:buClr>
                <a:srgbClr val="FE8637"/>
              </a:buClr>
              <a:buSzPct val="70000"/>
            </a:pPr>
            <a:endParaRPr lang="en-GB" sz="34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r>
              <a:rPr lang="en-GB" sz="1900" b="1" dirty="0">
                <a:solidFill>
                  <a:prstClr val="black"/>
                </a:solidFill>
                <a:latin typeface="Comic Sans MS" panose="030F0702030302020204" pitchFamily="66" charset="0"/>
              </a:rPr>
              <a:t> </a:t>
            </a: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0"/>
              </a:spcBef>
              <a:buClr>
                <a:srgbClr val="F0A22E"/>
              </a:buClr>
              <a:buSzPct val="70000"/>
            </a:pPr>
            <a:r>
              <a:rPr lang="en-GB" sz="1900" b="1" dirty="0">
                <a:latin typeface="Comic Sans MS" panose="030F0702030302020204" pitchFamily="66" charset="0"/>
              </a:rPr>
              <a:t/>
            </a:r>
            <a:br>
              <a:rPr lang="en-GB" sz="1900" b="1" dirty="0">
                <a:latin typeface="Comic Sans MS" panose="030F0702030302020204" pitchFamily="66" charset="0"/>
              </a:rPr>
            </a:br>
            <a:endParaRPr lang="en-GB" sz="1800" b="1" dirty="0">
              <a:latin typeface="Comic Sans MS" panose="030F0702030302020204" pitchFamily="66"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pic>
        <p:nvPicPr>
          <p:cNvPr id="7" name="Picture 6">
            <a:extLst>
              <a:ext uri="{FF2B5EF4-FFF2-40B4-BE49-F238E27FC236}">
                <a16:creationId xmlns:a16="http://schemas.microsoft.com/office/drawing/2014/main" xmlns="" id="{56189D76-065A-4242-AE87-154E8D9A2ECA}"/>
              </a:ext>
            </a:extLst>
          </p:cNvPr>
          <p:cNvPicPr>
            <a:picLocks noChangeAspect="1"/>
          </p:cNvPicPr>
          <p:nvPr/>
        </p:nvPicPr>
        <p:blipFill>
          <a:blip r:embed="rId3"/>
          <a:stretch>
            <a:fillRect/>
          </a:stretch>
        </p:blipFill>
        <p:spPr>
          <a:xfrm>
            <a:off x="9942381" y="332509"/>
            <a:ext cx="2249619" cy="1487553"/>
          </a:xfrm>
          <a:prstGeom prst="rect">
            <a:avLst/>
          </a:prstGeom>
        </p:spPr>
      </p:pic>
      <p:sp>
        <p:nvSpPr>
          <p:cNvPr id="10" name="TextBox 9">
            <a:extLst>
              <a:ext uri="{FF2B5EF4-FFF2-40B4-BE49-F238E27FC236}">
                <a16:creationId xmlns:a16="http://schemas.microsoft.com/office/drawing/2014/main" xmlns="" id="{FC969B8C-5483-49FC-9218-39302D4B49C5}"/>
              </a:ext>
            </a:extLst>
          </p:cNvPr>
          <p:cNvSpPr txBox="1"/>
          <p:nvPr/>
        </p:nvSpPr>
        <p:spPr>
          <a:xfrm>
            <a:off x="1502018" y="3789060"/>
            <a:ext cx="10159895" cy="2862322"/>
          </a:xfrm>
          <a:prstGeom prst="rect">
            <a:avLst/>
          </a:prstGeom>
          <a:noFill/>
        </p:spPr>
        <p:txBody>
          <a:bodyPr wrap="square" rtlCol="0">
            <a:spAutoFit/>
          </a:bodyPr>
          <a:lstStyle/>
          <a:p>
            <a:r>
              <a:rPr lang="en-US" b="1" dirty="0">
                <a:latin typeface="Comic Sans MS" panose="030F0702030302020204" pitchFamily="66" charset="0"/>
              </a:rPr>
              <a:t>Peace can only come about when we learn to treat each other as brothers and sisters and recognise our shared vocation as children of God. Martin Luther King’s words still ring true today: ”We must all learn to live together as brothers and sisters or we will all perish together as fools. Whatever affects one directly affects all indirectly. For some strange reason I can never be what I ought to be until you are what you ought to be. And you can never be what you ought to be until I am what I ought to be. This is the way God’s universe is made; this is the way it is structured.</a:t>
            </a:r>
          </a:p>
          <a:p>
            <a:r>
              <a:rPr lang="en-US" b="1" dirty="0">
                <a:latin typeface="Comic Sans MS" panose="030F0702030302020204" pitchFamily="66" charset="0"/>
              </a:rPr>
              <a:t>To return hate for hate does nothing but intensify the existence of evil in the universe. Someone must have sense enough and religion enough to cut off the chain of hate and evil, and this can only be done through love.”</a:t>
            </a:r>
            <a:endParaRPr lang="en-GB" b="1" dirty="0">
              <a:latin typeface="Comic Sans MS" panose="030F0702030302020204" pitchFamily="66" charset="0"/>
            </a:endParaRPr>
          </a:p>
        </p:txBody>
      </p:sp>
      <p:pic>
        <p:nvPicPr>
          <p:cNvPr id="11" name="Picture 10">
            <a:extLst>
              <a:ext uri="{FF2B5EF4-FFF2-40B4-BE49-F238E27FC236}">
                <a16:creationId xmlns:a16="http://schemas.microsoft.com/office/drawing/2014/main" xmlns="" id="{8A56828E-BFBC-4E86-BF57-99E69D56AA96}"/>
              </a:ext>
            </a:extLst>
          </p:cNvPr>
          <p:cNvPicPr>
            <a:picLocks noChangeAspect="1"/>
          </p:cNvPicPr>
          <p:nvPr/>
        </p:nvPicPr>
        <p:blipFill>
          <a:blip r:embed="rId4"/>
          <a:stretch>
            <a:fillRect/>
          </a:stretch>
        </p:blipFill>
        <p:spPr>
          <a:xfrm>
            <a:off x="3934735" y="1270310"/>
            <a:ext cx="4322529" cy="2431423"/>
          </a:xfrm>
          <a:prstGeom prst="rect">
            <a:avLst/>
          </a:prstGeom>
        </p:spPr>
      </p:pic>
      <p:pic>
        <p:nvPicPr>
          <p:cNvPr id="1126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5804" y="395604"/>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955134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a:ln>
                  <a:solidFill>
                    <a:srgbClr val="FFC000">
                      <a:lumMod val="50000"/>
                    </a:srgbClr>
                  </a:solidFill>
                </a:ln>
                <a:solidFill>
                  <a:srgbClr val="FF0000"/>
                </a:solidFill>
                <a:effectLst>
                  <a:outerShdw blurRad="50800" dist="38100" dir="5400000" algn="t" rotWithShape="0">
                    <a:prstClr val="black">
                      <a:alpha val="25000"/>
                    </a:prstClr>
                  </a:outerShdw>
                </a:effectLst>
                <a:latin typeface="Arial Rounded MT Bold" panose="020F0704030504030204" pitchFamily="34" charset="0"/>
              </a:rPr>
              <a:t>Response to the Word: </a:t>
            </a:r>
            <a:r>
              <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We Reflect Together </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8" name="Subtitle 2"/>
          <p:cNvSpPr>
            <a:spLocks noGrp="1"/>
          </p:cNvSpPr>
          <p:nvPr>
            <p:ph type="subTitle" idx="1"/>
          </p:nvPr>
        </p:nvSpPr>
        <p:spPr>
          <a:xfrm>
            <a:off x="1722842" y="1315616"/>
            <a:ext cx="10248334" cy="5299785"/>
          </a:xfrm>
        </p:spPr>
        <p:txBody>
          <a:bodyPr>
            <a:normAutofit fontScale="85000" lnSpcReduction="20000"/>
          </a:bodyPr>
          <a:lstStyle/>
          <a:p>
            <a:pPr lvl="0" algn="l">
              <a:lnSpc>
                <a:spcPct val="100000"/>
              </a:lnSpc>
              <a:spcBef>
                <a:spcPts val="600"/>
              </a:spcBef>
              <a:buClr>
                <a:srgbClr val="FE8637"/>
              </a:buClr>
              <a:buSzPct val="70000"/>
            </a:pPr>
            <a:endParaRPr lang="en-GB" sz="34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r>
              <a:rPr lang="en-GB" sz="1900" b="1" dirty="0">
                <a:solidFill>
                  <a:prstClr val="black"/>
                </a:solidFill>
                <a:latin typeface="Comic Sans MS" panose="030F0702030302020204" pitchFamily="66" charset="0"/>
              </a:rPr>
              <a:t> </a:t>
            </a: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0"/>
              </a:spcBef>
              <a:buClr>
                <a:srgbClr val="F0A22E"/>
              </a:buClr>
              <a:buSzPct val="70000"/>
            </a:pPr>
            <a:r>
              <a:rPr lang="en-GB" sz="1900" b="1" dirty="0">
                <a:latin typeface="Comic Sans MS" panose="030F0702030302020204" pitchFamily="66" charset="0"/>
              </a:rPr>
              <a:t/>
            </a:r>
            <a:br>
              <a:rPr lang="en-GB" sz="1900" b="1" dirty="0">
                <a:latin typeface="Comic Sans MS" panose="030F0702030302020204" pitchFamily="66" charset="0"/>
              </a:rPr>
            </a:br>
            <a:endParaRPr lang="en-GB" sz="1800" b="1" dirty="0">
              <a:latin typeface="Comic Sans MS" panose="030F0702030302020204" pitchFamily="66"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0" name="TextBox 9">
            <a:extLst>
              <a:ext uri="{FF2B5EF4-FFF2-40B4-BE49-F238E27FC236}">
                <a16:creationId xmlns:a16="http://schemas.microsoft.com/office/drawing/2014/main" xmlns="" id="{FC969B8C-5483-49FC-9218-39302D4B49C5}"/>
              </a:ext>
            </a:extLst>
          </p:cNvPr>
          <p:cNvSpPr txBox="1"/>
          <p:nvPr/>
        </p:nvSpPr>
        <p:spPr>
          <a:xfrm>
            <a:off x="1553544" y="4296403"/>
            <a:ext cx="10159895" cy="2308324"/>
          </a:xfrm>
          <a:prstGeom prst="rect">
            <a:avLst/>
          </a:prstGeom>
          <a:noFill/>
        </p:spPr>
        <p:txBody>
          <a:bodyPr wrap="square" rtlCol="0">
            <a:spAutoFit/>
          </a:bodyPr>
          <a:lstStyle/>
          <a:p>
            <a:r>
              <a:rPr lang="en-US" b="1" dirty="0">
                <a:latin typeface="Comic Sans MS" panose="030F0702030302020204" pitchFamily="66" charset="0"/>
              </a:rPr>
              <a:t>We pray for all those who seek peace, reconciliation and fullness of life for all people.</a:t>
            </a:r>
          </a:p>
          <a:p>
            <a:r>
              <a:rPr lang="en-US" b="1" dirty="0">
                <a:latin typeface="Comic Sans MS" panose="030F0702030302020204" pitchFamily="66" charset="0"/>
              </a:rPr>
              <a:t>Grant them courage and determination to work for your peace, relying on your Spirit and power. We pray for ourselves that your peace may become more present in us.</a:t>
            </a:r>
          </a:p>
          <a:p>
            <a:r>
              <a:rPr lang="en-US" b="1" dirty="0">
                <a:latin typeface="Comic Sans MS" panose="030F0702030302020204" pitchFamily="66" charset="0"/>
              </a:rPr>
              <a:t>Lord, in your mercy…..</a:t>
            </a:r>
            <a:r>
              <a:rPr lang="en-US" b="1" dirty="0">
                <a:solidFill>
                  <a:srgbClr val="FF0000"/>
                </a:solidFill>
                <a:latin typeface="Comic Sans MS" panose="030F0702030302020204" pitchFamily="66" charset="0"/>
              </a:rPr>
              <a:t>Hear our prayer </a:t>
            </a:r>
          </a:p>
          <a:p>
            <a:endParaRPr lang="en-US" b="1" dirty="0">
              <a:latin typeface="Comic Sans MS" panose="030F0702030302020204" pitchFamily="66" charset="0"/>
            </a:endParaRPr>
          </a:p>
          <a:p>
            <a:r>
              <a:rPr lang="en-US" b="1" dirty="0">
                <a:latin typeface="Comic Sans MS" panose="030F0702030302020204" pitchFamily="66" charset="0"/>
              </a:rPr>
              <a:t>We pray that we can show through the way we live, through our actions and words,</a:t>
            </a:r>
          </a:p>
          <a:p>
            <a:r>
              <a:rPr lang="en-US" b="1" dirty="0">
                <a:latin typeface="Comic Sans MS" panose="030F0702030302020204" pitchFamily="66" charset="0"/>
              </a:rPr>
              <a:t>that peace is possible.  </a:t>
            </a:r>
          </a:p>
          <a:p>
            <a:r>
              <a:rPr lang="en-US" b="1" dirty="0">
                <a:latin typeface="Comic Sans MS" panose="030F0702030302020204" pitchFamily="66" charset="0"/>
              </a:rPr>
              <a:t>Lord, in your mercy….</a:t>
            </a:r>
            <a:r>
              <a:rPr lang="en-US" b="1" dirty="0">
                <a:solidFill>
                  <a:srgbClr val="FF0000"/>
                </a:solidFill>
                <a:latin typeface="Comic Sans MS" panose="030F0702030302020204" pitchFamily="66" charset="0"/>
              </a:rPr>
              <a:t>Hear our prayer</a:t>
            </a:r>
          </a:p>
        </p:txBody>
      </p:sp>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804" y="395604"/>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48753" y="1039968"/>
            <a:ext cx="3046252" cy="31695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198091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82147" y="1626781"/>
            <a:ext cx="9772262" cy="4329173"/>
          </a:xfrm>
        </p:spPr>
        <p:txBody>
          <a:bodyPr/>
          <a:lstStyle/>
          <a:p>
            <a:pPr algn="l"/>
            <a:r>
              <a:rPr lang="en-GB" b="1" u="sng" dirty="0" smtClean="0">
                <a:solidFill>
                  <a:srgbClr val="2B388E"/>
                </a:solidFill>
                <a:latin typeface="Arial Rounded MT Bold" panose="020F0704030504030204" pitchFamily="34" charset="0"/>
              </a:rPr>
              <a:t>Closing Prayer</a:t>
            </a:r>
            <a:r>
              <a:rPr lang="en-GB" dirty="0" smtClean="0">
                <a:latin typeface="Arial Rounded MT Bold" panose="020F0704030504030204" pitchFamily="34" charset="0"/>
              </a:rPr>
              <a:t>: </a:t>
            </a:r>
            <a:endParaRPr lang="en-GB" dirty="0">
              <a:latin typeface="Arial Rounded MT Bold" panose="020F0704030504030204" pitchFamily="34" charset="0"/>
            </a:endParaRPr>
          </a:p>
        </p:txBody>
      </p:sp>
      <p:sp>
        <p:nvSpPr>
          <p:cNvPr id="6" name="Title 5"/>
          <p:cNvSpPr>
            <a:spLocks noGrp="1"/>
          </p:cNvSpPr>
          <p:nvPr>
            <p:ph type="ctrTitle"/>
          </p:nvPr>
        </p:nvSpPr>
        <p:spPr>
          <a:xfrm>
            <a:off x="0" y="390698"/>
            <a:ext cx="12192000" cy="586812"/>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anchor="ctr">
            <a:normAutofit fontScale="90000"/>
          </a:bodyPr>
          <a:lstStyle/>
          <a:p>
            <a:pPr algn="l"/>
            <a:r>
              <a:rPr lang="en-GB" sz="4400" b="1" u="sng" dirty="0" smtClean="0">
                <a:ln>
                  <a:solidFill>
                    <a:schemeClr val="accent4">
                      <a:lumMod val="50000"/>
                    </a:schemeClr>
                  </a:solidFill>
                </a:ln>
                <a:solidFill>
                  <a:srgbClr val="FF0000"/>
                </a:solidFill>
                <a:effectLst>
                  <a:outerShdw blurRad="50800" dist="38100" dir="5400000" algn="t" rotWithShape="0">
                    <a:prstClr val="black">
                      <a:alpha val="25000"/>
                    </a:prstClr>
                  </a:outerShdw>
                </a:effectLst>
                <a:latin typeface="Arial Rounded MT Bold" panose="020F0704030504030204" pitchFamily="34" charset="0"/>
              </a:rPr>
              <a:t>Go Forth: </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Reconciliation - Lent</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endPar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7"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69763" y="2127062"/>
            <a:ext cx="7570922" cy="4486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5804" y="395604"/>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121577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82147" y="1626781"/>
            <a:ext cx="9772262" cy="4329173"/>
          </a:xfrm>
        </p:spPr>
        <p:txBody>
          <a:bodyPr/>
          <a:lstStyle/>
          <a:p>
            <a:pPr algn="l"/>
            <a:r>
              <a:rPr lang="en-GB" b="1" u="sng" dirty="0" smtClean="0">
                <a:solidFill>
                  <a:srgbClr val="2B388E"/>
                </a:solidFill>
                <a:latin typeface="Arial Rounded MT Bold" panose="020F0704030504030204" pitchFamily="34" charset="0"/>
              </a:rPr>
              <a:t>Opening Hymn</a:t>
            </a:r>
            <a:r>
              <a:rPr lang="en-GB" dirty="0" smtClean="0">
                <a:latin typeface="Arial Rounded MT Bold" panose="020F0704030504030204" pitchFamily="34" charset="0"/>
              </a:rPr>
              <a:t>: Raise me up on eagle wings</a:t>
            </a:r>
          </a:p>
          <a:p>
            <a:pPr algn="l"/>
            <a:endParaRPr lang="en-GB" dirty="0">
              <a:latin typeface="Arial Rounded MT Bold" panose="020F0704030504030204" pitchFamily="34" charset="0"/>
            </a:endParaRPr>
          </a:p>
        </p:txBody>
      </p:sp>
      <p:sp>
        <p:nvSpPr>
          <p:cNvPr id="6" name="Title 5"/>
          <p:cNvSpPr>
            <a:spLocks noGrp="1"/>
          </p:cNvSpPr>
          <p:nvPr>
            <p:ph type="ctrTitle"/>
          </p:nvPr>
        </p:nvSpPr>
        <p:spPr>
          <a:xfrm>
            <a:off x="0" y="390698"/>
            <a:ext cx="12192000" cy="586812"/>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anchor="ctr">
            <a:normAutofit fontScale="90000"/>
          </a:bodyPr>
          <a:lstStyle/>
          <a:p>
            <a:pPr algn="l"/>
            <a:r>
              <a:rPr lang="en-GB" sz="4400" b="1" u="sng" dirty="0" smtClean="0">
                <a:ln>
                  <a:solidFill>
                    <a:schemeClr val="accent4">
                      <a:lumMod val="50000"/>
                    </a:schemeClr>
                  </a:solidFill>
                </a:ln>
                <a:solidFill>
                  <a:srgbClr val="FF0000"/>
                </a:solidFill>
                <a:effectLst>
                  <a:outerShdw blurRad="50800" dist="38100" dir="5400000" algn="t" rotWithShape="0">
                    <a:prstClr val="black">
                      <a:alpha val="25000"/>
                    </a:prstClr>
                  </a:outerShdw>
                </a:effectLst>
                <a:latin typeface="Arial Rounded MT Bold" panose="020F0704030504030204" pitchFamily="34" charset="0"/>
              </a:rPr>
              <a:t>Gather: </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Reconciliation - Lent</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endPar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7"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4353" y="2100019"/>
            <a:ext cx="4557497" cy="4557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338" y="395604"/>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121577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4026</TotalTime>
  <Words>1367</Words>
  <Application>Microsoft Office PowerPoint</Application>
  <PresentationFormat>Custom</PresentationFormat>
  <Paragraphs>123</Paragraphs>
  <Slides>13</Slides>
  <Notes>0</Notes>
  <HiddenSlides>0</HiddenSlides>
  <MMClips>0</MMClips>
  <ScaleCrop>false</ScaleCrop>
  <HeadingPairs>
    <vt:vector size="4" baseType="variant">
      <vt:variant>
        <vt:lpstr>Theme</vt:lpstr>
      </vt:variant>
      <vt:variant>
        <vt:i4>3</vt:i4>
      </vt:variant>
      <vt:variant>
        <vt:lpstr>Slide Titles</vt:lpstr>
      </vt:variant>
      <vt:variant>
        <vt:i4>13</vt:i4>
      </vt:variant>
    </vt:vector>
  </HeadingPairs>
  <TitlesOfParts>
    <vt:vector size="16" baseType="lpstr">
      <vt:lpstr>Office Theme</vt:lpstr>
      <vt:lpstr>1_Office Theme</vt:lpstr>
      <vt:lpstr>2_Office Theme</vt:lpstr>
      <vt:lpstr>   Gather: Reconciliation - Lent </vt:lpstr>
      <vt:lpstr>Gather: Reconciliation - Lent </vt:lpstr>
      <vt:lpstr>Gather: Reconciliation - Lent    </vt:lpstr>
      <vt:lpstr>Gather</vt:lpstr>
      <vt:lpstr>  The Word of the Lord</vt:lpstr>
      <vt:lpstr>Response to the Word of God</vt:lpstr>
      <vt:lpstr>Response to the Word: We Reflect Together </vt:lpstr>
      <vt:lpstr>Response to the Word: We Reflect Together </vt:lpstr>
      <vt:lpstr>Thursday: We Reflect Together </vt:lpstr>
      <vt:lpstr>Friday: We Reflect Together </vt:lpstr>
      <vt:lpstr>Response to the Word: We Reflect Together </vt:lpstr>
      <vt:lpstr>Go Forth: Reconciliation - Lent    </vt:lpstr>
      <vt:lpstr>Gather: Reconciliation - Lent    </vt:lpstr>
    </vt:vector>
  </TitlesOfParts>
  <Company>St Thomas More Catholic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Morning Prayer</dc:title>
  <dc:creator>James Churm</dc:creator>
  <cp:lastModifiedBy>Dawn</cp:lastModifiedBy>
  <cp:revision>338</cp:revision>
  <dcterms:created xsi:type="dcterms:W3CDTF">2019-09-03T07:58:14Z</dcterms:created>
  <dcterms:modified xsi:type="dcterms:W3CDTF">2023-01-07T21:20:28Z</dcterms:modified>
</cp:coreProperties>
</file>