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6"/>
  </p:notesMasterIdLst>
  <p:sldIdLst>
    <p:sldId id="288" r:id="rId6"/>
    <p:sldId id="289" r:id="rId7"/>
    <p:sldId id="291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29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02" autoAdjust="0"/>
    <p:restoredTop sz="84077" autoAdjust="0"/>
  </p:normalViewPr>
  <p:slideViewPr>
    <p:cSldViewPr snapToGrid="0">
      <p:cViewPr varScale="1">
        <p:scale>
          <a:sx n="69" d="100"/>
          <a:sy n="69" d="100"/>
        </p:scale>
        <p:origin x="128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D27C5-9730-4522-97F0-BF11BC6ABD84}" type="datetimeFigureOut">
              <a:rPr lang="en-US"/>
              <a:t>4/23/2024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5366C-5F8C-42CA-9C4D-03125D9DB2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0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571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848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52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241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6324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47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226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4695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009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9181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3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2596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835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6304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4469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45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4220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026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9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771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85999" y="2116800"/>
            <a:ext cx="5884983" cy="1323439"/>
          </a:xfrm>
        </p:spPr>
        <p:txBody>
          <a:bodyPr wrap="square"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4860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35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4800" y="2116800"/>
            <a:ext cx="5608800" cy="1323439"/>
          </a:xfrm>
        </p:spPr>
        <p:txBody>
          <a:bodyPr/>
          <a:lstStyle>
            <a:lvl1pPr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948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7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93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9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E84E-E248-4528-BBAA-120DF610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84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108900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9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269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810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74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28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45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81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Box 2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4550874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4246427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57671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AF46-C57D-4982-BFAE-3CE62740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08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55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6B0B3-DE56-41B8-BF63-E55B60D3E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4514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B7D7-9F2A-45E8-B552-FAE2315F9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7200" y="2278800"/>
            <a:ext cx="10890000" cy="22464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" y="329271"/>
            <a:ext cx="2707578" cy="27333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5" r:id="rId3"/>
    <p:sldLayoutId id="2147483666" r:id="rId4"/>
    <p:sldLayoutId id="2147483667" r:id="rId5"/>
    <p:sldLayoutId id="2147483650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1" r:id="rId17"/>
    <p:sldLayoutId id="2147483678" r:id="rId18"/>
    <p:sldLayoutId id="2147483679" r:id="rId19"/>
    <p:sldLayoutId id="2147483654" r:id="rId20"/>
    <p:sldLayoutId id="2147483655" r:id="rId21"/>
  </p:sldLayoutIdLst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i="0" kern="1200">
          <a:solidFill>
            <a:srgbClr val="112643"/>
          </a:solidFill>
          <a:latin typeface="Arial Black" charset="0"/>
          <a:ea typeface="Arial Black" charset="0"/>
          <a:cs typeface="Arial Black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1pPr>
      <a:lvl2pPr marL="762000" indent="-3048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Wingdings" charset="2"/>
        <a:buChar char="ü"/>
        <a:tabLst/>
        <a:defRPr sz="2000" kern="1200">
          <a:solidFill>
            <a:srgbClr val="11264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969988A-DAD8-9A4A-9AC4-2561F3723218}"/>
              </a:ext>
            </a:extLst>
          </p:cNvPr>
          <p:cNvSpPr txBox="1">
            <a:spLocks/>
          </p:cNvSpPr>
          <p:nvPr/>
        </p:nvSpPr>
        <p:spPr>
          <a:xfrm>
            <a:off x="377494" y="1579651"/>
            <a:ext cx="4558317" cy="18493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1pPr>
            <a:lvl2pPr marL="762000" indent="-3048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Wingdings" charset="2"/>
              <a:buChar char="ü"/>
              <a:tabLst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73D57A73-F019-4B7D-8F39-48B0BC0842BF}"/>
              </a:ext>
            </a:extLst>
          </p:cNvPr>
          <p:cNvSpPr txBox="1"/>
          <p:nvPr/>
        </p:nvSpPr>
        <p:spPr>
          <a:xfrm>
            <a:off x="516652" y="1939337"/>
            <a:ext cx="48885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>
                <a:latin typeface="Twinkl Cursive Unlooped" panose="02000000000000000000" pitchFamily="2" charset="0"/>
              </a:rPr>
              <a:t>Catholic Social Teaching prayers for Primary schools</a:t>
            </a:r>
            <a:endParaRPr lang="en-GB" sz="4800" dirty="0">
              <a:latin typeface="Twinkl Cursive Unlooped" panose="02000000000000000000" pitchFamily="2" charset="0"/>
            </a:endParaRPr>
          </a:p>
        </p:txBody>
      </p:sp>
      <p:pic>
        <p:nvPicPr>
          <p:cNvPr id="5" name="Picture 4" descr="A picture containing engineering drawing&#10;&#10;Description automatically generated">
            <a:extLst>
              <a:ext uri="{FF2B5EF4-FFF2-40B4-BE49-F238E27FC236}">
                <a16:creationId xmlns:a16="http://schemas.microsoft.com/office/drawing/2014/main" id="{295161B4-A3AF-4F9C-9149-464F453025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070" y="898071"/>
            <a:ext cx="5959929" cy="5959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926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16879"/>
            <a:ext cx="6095999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Twinkl Cursive Unlooped" panose="02000000000000000000" pitchFamily="2" charset="0"/>
              </a:rPr>
              <a:t>We believe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Everyone is special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(Human Dignity)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48EC0136-653C-4A81-808C-817A58F3EF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050" y="1024467"/>
            <a:ext cx="3795749" cy="5833532"/>
          </a:xfrm>
          <a:prstGeom prst="rect">
            <a:avLst/>
          </a:prstGeom>
        </p:spPr>
      </p:pic>
      <p:sp>
        <p:nvSpPr>
          <p:cNvPr id="8" name="Text Box 3">
            <a:extLst>
              <a:ext uri="{FF2B5EF4-FFF2-40B4-BE49-F238E27FC236}">
                <a16:creationId xmlns:a16="http://schemas.microsoft.com/office/drawing/2014/main" id="{33C474AD-06A0-4714-A702-5821709E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2144" y="2569103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Luc the Deer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48EC0136-653C-4A81-808C-817A58F3EF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066" y="1024467"/>
            <a:ext cx="3243269" cy="4984447"/>
          </a:xfrm>
          <a:prstGeom prst="rect">
            <a:avLst/>
          </a:prstGeom>
        </p:spPr>
      </p:pic>
      <p:sp>
        <p:nvSpPr>
          <p:cNvPr id="8" name="Text Box 3">
            <a:extLst>
              <a:ext uri="{FF2B5EF4-FFF2-40B4-BE49-F238E27FC236}">
                <a16:creationId xmlns:a16="http://schemas.microsoft.com/office/drawing/2014/main" id="{33C474AD-06A0-4714-A702-5821709E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2758" y="2590271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Luc the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Deer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408213" y="1602131"/>
            <a:ext cx="5687787" cy="4262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that each person is special because God made us all.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Help us try to make sure all people are treated with respect and have what they need because God made them too.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8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9388" y="5864836"/>
            <a:ext cx="513193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Everyone is special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(Human Dignity)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676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DB6E96F-1897-4747-A68A-C3661E143A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061" y="1028700"/>
            <a:ext cx="3368635" cy="5913288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" y="1249537"/>
            <a:ext cx="6089066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Twinkl Cursive Unlooped" panose="02000000000000000000" pitchFamily="2" charset="0"/>
              </a:rPr>
              <a:t>We believe in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33C474AD-06A0-4714-A702-5821709E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68867" y="2275855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 err="1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Chikondi</a:t>
            </a: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Giraffe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3B2CACC-40C5-4DC5-9AD1-FE4675FA4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3" y="3429000"/>
            <a:ext cx="6089068" cy="16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5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Thinking of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800" dirty="0">
                <a:solidFill>
                  <a:srgbClr val="000000"/>
                </a:solidFill>
                <a:latin typeface="Twinkl Cursive Unlooped" panose="02000000000000000000" pitchFamily="2" charset="0"/>
              </a:rPr>
              <a:t>e</a:t>
            </a:r>
            <a:r>
              <a:rPr kumimoji="0" lang="en-US" altLang="en-US" sz="5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veryone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(The Common Good)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689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9C1D68A-6D1E-4CCC-8FD2-B86EF8D64A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215" y="1008046"/>
            <a:ext cx="2983682" cy="52375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391887" y="1602131"/>
            <a:ext cx="5704114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that we are all brothers and sisters.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Help us to think about what is good for everyone, not just ourselves.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8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821930"/>
            <a:ext cx="6457949" cy="207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Thinking of </a:t>
            </a:r>
            <a:r>
              <a:rPr lang="en-US" altLang="en-US" sz="3200" dirty="0">
                <a:solidFill>
                  <a:srgbClr val="000000"/>
                </a:solidFill>
                <a:latin typeface="Twinkl Cursive Unlooped" panose="02000000000000000000" pitchFamily="2" charset="0"/>
              </a:rPr>
              <a:t>e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veryone</a:t>
            </a:r>
            <a:b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(The Common Good)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27062EF5-3559-4639-804A-8D7BF5A00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2197" y="1932955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 err="1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Chikondi</a:t>
            </a: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Giraffe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913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5F337C0F-DC54-4CCC-94AA-BD2331000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134" y="1091758"/>
            <a:ext cx="4545495" cy="5761614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1241774"/>
            <a:ext cx="6096001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Twinkl Cursive Unlooped" panose="02000000000000000000" pitchFamily="2" charset="0"/>
              </a:rPr>
              <a:t>We believe in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33C474AD-06A0-4714-A702-5821709E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5800" y="1249537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 err="1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Patariki</a:t>
            </a: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Penguin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3B2CACC-40C5-4DC5-9AD1-FE4675FA4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3396343"/>
            <a:ext cx="6091135" cy="16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Taking part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(Participation)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669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clipart&#10;&#10;Description automatically generated">
            <a:extLst>
              <a:ext uri="{FF2B5EF4-FFF2-40B4-BE49-F238E27FC236}">
                <a16:creationId xmlns:a16="http://schemas.microsoft.com/office/drawing/2014/main" id="{DEB46B7C-84BB-4E40-AAD7-5E5FBEC115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844" y="1377884"/>
            <a:ext cx="3285181" cy="41641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457200" y="1602131"/>
            <a:ext cx="5638801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that everyone has special gifts and talents.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Thank you for the gifts you have given us.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Help us to make sure everyone can use the talents you gave them.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8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1" y="5480116"/>
            <a:ext cx="6457949" cy="207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Taking part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(Participation) </a:t>
            </a: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27062EF5-3559-4639-804A-8D7BF5A00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2197" y="1932955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BDE93772-F75A-4A45-8CFB-E1D444F910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5800" y="1139088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 err="1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Patariki</a:t>
            </a: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Penguin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770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>
            <a:extLst>
              <a:ext uri="{FF2B5EF4-FFF2-40B4-BE49-F238E27FC236}">
                <a16:creationId xmlns:a16="http://schemas.microsoft.com/office/drawing/2014/main" id="{66653D4C-75F4-4C37-9D63-4BD7CCA10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" t="3223" r="6320" b="7957"/>
          <a:stretch>
            <a:fillRect/>
          </a:stretch>
        </p:blipFill>
        <p:spPr bwMode="auto">
          <a:xfrm>
            <a:off x="7020297" y="1049226"/>
            <a:ext cx="4020884" cy="5808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156" y="1265866"/>
            <a:ext cx="5301911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Twinkl Cursive Unlooped" panose="02000000000000000000" pitchFamily="2" charset="0"/>
              </a:rPr>
              <a:t>We believe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3B2CACC-40C5-4DC5-9AD1-FE4675FA4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67666"/>
            <a:ext cx="6096000" cy="16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Everyone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5800" kern="1400" dirty="0">
                <a:solidFill>
                  <a:srgbClr val="000000"/>
                </a:solidFill>
                <a:latin typeface="Twinkl Cursive Unlooped" panose="02000000000000000000" pitchFamily="2" charset="0"/>
              </a:rPr>
              <a:t>s</a:t>
            </a:r>
            <a:r>
              <a:rPr lang="en-GB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hould have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a say</a:t>
            </a:r>
            <a:endParaRPr lang="en-GB" sz="5800" kern="1400" dirty="0">
              <a:solidFill>
                <a:srgbClr val="000000"/>
              </a:solidFill>
              <a:latin typeface="Twinkl Cursive Unlooped" panose="02000000000000000000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dirty="0">
                <a:latin typeface="Twinkl Cursive Unlooped" panose="02000000000000000000" pitchFamily="2" charset="0"/>
              </a:rPr>
              <a:t>(Subsidiarity) </a:t>
            </a: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US" sz="2200" kern="140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6ED12CB4-C36B-4598-B07A-C8238F79A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22347" y="1049226"/>
            <a:ext cx="2462212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Sid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Sheep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477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>
            <a:extLst>
              <a:ext uri="{FF2B5EF4-FFF2-40B4-BE49-F238E27FC236}">
                <a16:creationId xmlns:a16="http://schemas.microsoft.com/office/drawing/2014/main" id="{21BD77A3-6B89-4ECA-AC09-7D152FF20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" t="3223" r="6320" b="7957"/>
          <a:stretch>
            <a:fillRect/>
          </a:stretch>
        </p:blipFill>
        <p:spPr bwMode="auto">
          <a:xfrm>
            <a:off x="7392271" y="974183"/>
            <a:ext cx="3087089" cy="4459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375557" y="1602131"/>
            <a:ext cx="5720444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that people </a:t>
            </a:r>
            <a:r>
              <a:rPr lang="en-AU" sz="2500" dirty="0">
                <a:latin typeface="Twinkl Cursive Unlooped" panose="02000000000000000000" pitchFamily="2" charset="0"/>
              </a:rPr>
              <a:t>who make decisions should listen to everyone.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Help us make sure everyone is treated fairly and can have a say.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7072" y="5245804"/>
            <a:ext cx="7097486" cy="207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Everyone should </a:t>
            </a:r>
            <a:br>
              <a:rPr lang="en-GB" sz="3200" kern="1400" dirty="0">
                <a:solidFill>
                  <a:srgbClr val="000000"/>
                </a:solidFill>
                <a:latin typeface="Twinkl Cursive Unlooped" panose="02000000000000000000" pitchFamily="2" charset="0"/>
              </a:rPr>
            </a:br>
            <a:r>
              <a:rPr lang="en-GB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have a say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  <a:r>
              <a:rPr lang="en-GB" dirty="0">
                <a:latin typeface="Twinkl Cursive Unlooped" panose="02000000000000000000" pitchFamily="2" charset="0"/>
              </a:rPr>
              <a:t>(Subsidiarity) </a:t>
            </a:r>
            <a:endParaRPr lang="en-US" kern="140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27062EF5-3559-4639-804A-8D7BF5A00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2197" y="1932955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2098AB27-ACE6-43F8-8B2F-BE811CD06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22347" y="1049226"/>
            <a:ext cx="2462212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Sid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Sheep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610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913E9B33-4CF6-490A-BB79-BAD64BBAA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8" t="7909" r="6999" b="3615"/>
          <a:stretch>
            <a:fillRect/>
          </a:stretch>
        </p:blipFill>
        <p:spPr bwMode="auto">
          <a:xfrm>
            <a:off x="6889671" y="1049226"/>
            <a:ext cx="3968829" cy="5819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65866"/>
            <a:ext cx="60960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Twinkl Cursive Unlooped" panose="02000000000000000000" pitchFamily="2" charset="0"/>
              </a:rPr>
              <a:t>We believe in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3B2CACC-40C5-4DC5-9AD1-FE4675FA4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429000"/>
            <a:ext cx="6096001" cy="16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Caring for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God’s gifts</a:t>
            </a:r>
            <a:endParaRPr lang="en-US" sz="5800" kern="1400" dirty="0">
              <a:solidFill>
                <a:srgbClr val="000000"/>
              </a:solidFill>
              <a:latin typeface="Twinkl Cursive Unlooped" panose="02000000000000000000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(Stewardship)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US" sz="2200" kern="140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6ED12CB4-C36B-4598-B07A-C8238F79A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2293" y="1102409"/>
            <a:ext cx="2462212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Sofia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Sloth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564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440871" y="1602131"/>
            <a:ext cx="565513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that the world is for everyone.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thank you for the gift of Creation.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Help us to take care of the planet and all people who live on it.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7324" y="5508992"/>
            <a:ext cx="7097486" cy="207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Caring for God’s gifts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(Stewardship)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BBEB3C4B-82F6-41FC-B316-F7EF9E527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8" t="7909" r="6999" b="3615"/>
          <a:stretch>
            <a:fillRect/>
          </a:stretch>
        </p:blipFill>
        <p:spPr bwMode="auto">
          <a:xfrm>
            <a:off x="6988627" y="991852"/>
            <a:ext cx="3126358" cy="4584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9" name="Text Box 4">
            <a:extLst>
              <a:ext uri="{FF2B5EF4-FFF2-40B4-BE49-F238E27FC236}">
                <a16:creationId xmlns:a16="http://schemas.microsoft.com/office/drawing/2014/main" id="{F607C65B-33BA-4EF5-A192-62D527747C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2293" y="1102409"/>
            <a:ext cx="2462212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Sofia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Sloth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6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052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086911C-3803-4A0C-BDE6-BE22599DA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850" y="1043895"/>
            <a:ext cx="3965193" cy="5692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1249536"/>
            <a:ext cx="60960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Century Gothic" panose="020B0502020202020204" pitchFamily="34" charset="0"/>
              </a:rPr>
              <a:t>We believe in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Century Gothic" panose="020B0502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3B2CACC-40C5-4DC5-9AD1-FE4675FA4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59779"/>
            <a:ext cx="6096000" cy="16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Putting people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in most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need first</a:t>
            </a:r>
            <a:endParaRPr lang="en-GB" sz="5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(Option for the Poor) 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US" sz="22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AC840897-4812-48D3-81CA-2329F3FC98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5534" y="869330"/>
            <a:ext cx="295116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Poppy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the</a:t>
            </a:r>
            <a:endParaRPr kumimoji="0" lang="en-GB" altLang="en-US" sz="3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P</a:t>
            </a:r>
            <a:r>
              <a:rPr kumimoji="0" lang="en-GB" altLang="en-US" sz="3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ō</a:t>
            </a:r>
            <a: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pokotea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568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ACB9E19-60EC-4B5A-B238-0EA0D7AF2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769" y="1015773"/>
            <a:ext cx="3184073" cy="4570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530679" y="1602131"/>
            <a:ext cx="5565322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that when we serve the poor we serve you.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Help us to take special care of those people most in need.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5062" y="5255869"/>
            <a:ext cx="7097486" cy="207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Putting people </a:t>
            </a:r>
            <a:br>
              <a:rPr lang="en-GB" sz="3200" kern="1400" dirty="0">
                <a:solidFill>
                  <a:srgbClr val="000000"/>
                </a:solidFill>
                <a:latin typeface="Twinkl Cursive Unlooped" panose="02000000000000000000" pitchFamily="2" charset="0"/>
              </a:rPr>
            </a:br>
            <a:r>
              <a:rPr lang="en-GB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in most need first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(Option for the Poor)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21A40A03-598D-437D-A11E-9FC2AB5CA9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0261" y="966787"/>
            <a:ext cx="295116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Poppy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P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ō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pokotea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662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6D607194-F295-4680-96B3-05848CEEF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4" t="5872" r="4036" b="4160"/>
          <a:stretch>
            <a:fillRect/>
          </a:stretch>
        </p:blipFill>
        <p:spPr bwMode="auto">
          <a:xfrm>
            <a:off x="7106104" y="963386"/>
            <a:ext cx="4070192" cy="5673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82194"/>
            <a:ext cx="60960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Twinkl Cursive Unlooped" panose="02000000000000000000" pitchFamily="2" charset="0"/>
              </a:rPr>
              <a:t>We believe in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3B2CACC-40C5-4DC5-9AD1-FE4675FA4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429000"/>
            <a:ext cx="6096000" cy="16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Showing we care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(Solidarity) 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US" sz="2200" kern="140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AC728875-7EEB-4876-AF32-0A2F9F96D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8689" y="1107168"/>
            <a:ext cx="23352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Shristi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Sun bear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686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83A2B395-7F29-4857-AE63-4B4FC4A4E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4" t="5872" r="4036" b="4160"/>
          <a:stretch>
            <a:fillRect/>
          </a:stretch>
        </p:blipFill>
        <p:spPr bwMode="auto">
          <a:xfrm>
            <a:off x="7106104" y="963386"/>
            <a:ext cx="3350489" cy="4669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473529" y="1602131"/>
            <a:ext cx="5622471" cy="4601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that we are one big human family.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Help us to reach out to people who are suffering or sad, showing them the love you have shown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to us.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7324" y="5508992"/>
            <a:ext cx="7097486" cy="207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Showing we care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(Solidarity) 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ADF50B83-DBD4-4C85-A42F-035413E18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6467" y="1224643"/>
            <a:ext cx="23352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Shristi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Sun bear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7313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F3451D44-0275-4EEA-A299-E7998A5A1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935" y="1355324"/>
            <a:ext cx="6210065" cy="5458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333954"/>
            <a:ext cx="60960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Twinkl Cursive Unlooped" panose="02000000000000000000" pitchFamily="2" charset="0"/>
              </a:rPr>
              <a:t>We believe in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3B2CACC-40C5-4DC5-9AD1-FE4675FA4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3429000"/>
            <a:ext cx="6096000" cy="16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5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Sharing fairly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(Distributive Justice)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US" sz="2200" kern="140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AC728875-7EEB-4876-AF32-0A2F9F96D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5889" y="2184854"/>
            <a:ext cx="23352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41898233-5D1F-4E69-8989-B0863477B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0375" y="1079274"/>
            <a:ext cx="284162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DJ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Dolphin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3052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>
            <a:extLst>
              <a:ext uri="{FF2B5EF4-FFF2-40B4-BE49-F238E27FC236}">
                <a16:creationId xmlns:a16="http://schemas.microsoft.com/office/drawing/2014/main" id="{43AE718C-79BD-49C3-A868-02E6F7A19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532" y="1020141"/>
            <a:ext cx="5683468" cy="4995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408215" y="1602131"/>
            <a:ext cx="5687786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that the gifts of the world should be shared fairly.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Help us to always be grateful for what we have and share generously with others.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3469" y="5433949"/>
            <a:ext cx="7097486" cy="207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Sharing fairly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(Distributive Justice)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6EF264E5-1281-4AE3-A03F-3DEE68F06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3275" y="1079274"/>
            <a:ext cx="284162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DJ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Dolphin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6108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48E1278D-D6D7-46A3-A571-D7B85E0B1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" t="4976" r="2591"/>
          <a:stretch>
            <a:fillRect/>
          </a:stretch>
        </p:blipFill>
        <p:spPr bwMode="auto">
          <a:xfrm>
            <a:off x="5991731" y="1094260"/>
            <a:ext cx="5014209" cy="5778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DCB7A61D-DB1F-470E-87CB-6FFD7B125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97292"/>
            <a:ext cx="6095999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dirty="0">
                <a:latin typeface="Twinkl Cursive Unlooped" panose="02000000000000000000" pitchFamily="2" charset="0"/>
              </a:rPr>
              <a:t>We believe in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dirty="0"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3B2CACC-40C5-4DC5-9AD1-FE4675FA4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3429000"/>
            <a:ext cx="6095999" cy="16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5800" kern="1400" dirty="0">
                <a:solidFill>
                  <a:srgbClr val="000000"/>
                </a:solidFill>
                <a:latin typeface="Twinkl Cursive Unlooped" panose="02000000000000000000" pitchFamily="2" charset="0"/>
              </a:rPr>
              <a:t>Being peacemakers</a:t>
            </a:r>
            <a:endParaRPr lang="en-US" sz="5800" kern="140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(Promoting Peace)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US" sz="2200" kern="140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AC728875-7EEB-4876-AF32-0A2F9F96D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5889" y="2184854"/>
            <a:ext cx="23352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293376ED-61F0-4152-A36B-7155CEE88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6222" y="1952285"/>
            <a:ext cx="284162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Daisy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Dove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1697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23F81634-DDA7-4AB1-871A-30855CC24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" t="4976" r="2591"/>
          <a:stretch>
            <a:fillRect/>
          </a:stretch>
        </p:blipFill>
        <p:spPr bwMode="auto">
          <a:xfrm>
            <a:off x="6520543" y="1079274"/>
            <a:ext cx="4354621" cy="501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391886" y="1602131"/>
            <a:ext cx="5704115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believe you want to bring your peace to </a:t>
            </a:r>
            <a:r>
              <a:rPr lang="en-GB" sz="2500" dirty="0">
                <a:latin typeface="Twinkl Cursive Unlooped" panose="02000000000000000000" pitchFamily="2" charset="0"/>
              </a:rPr>
              <a:t>our homes, our communities and our world.</a:t>
            </a:r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Twinkl Cursive Unlooped" panose="02000000000000000000" pitchFamily="2" charset="0"/>
              </a:rPr>
              <a:t>Help us to be peacemakers, listening to and loving each other.</a:t>
            </a:r>
          </a:p>
          <a:p>
            <a:endParaRPr lang="en-GB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Twinkl Cursive Unlooped" panose="02000000000000000000" pitchFamily="2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Twinkl Cursive Unlooped" panose="02000000000000000000" pitchFamily="2" charset="0"/>
                <a:cs typeface="Calibri" panose="020F0502020204030204" pitchFamily="34" charset="0"/>
              </a:rPr>
              <a:t>		Hear our prayer</a:t>
            </a:r>
          </a:p>
          <a:p>
            <a:endParaRPr lang="en-AU" sz="25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endParaRPr lang="en-AU" sz="1800" dirty="0"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1458" y="5584631"/>
            <a:ext cx="7097486" cy="207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200" kern="1400" dirty="0">
                <a:solidFill>
                  <a:srgbClr val="000000"/>
                </a:solidFill>
                <a:latin typeface="Twinkl Cursive Unlooped" panose="02000000000000000000" pitchFamily="2" charset="0"/>
              </a:rPr>
              <a:t>Being peacemakers</a:t>
            </a:r>
            <a:endParaRPr lang="en-US" sz="3200" kern="1400" dirty="0">
              <a:ln>
                <a:noFill/>
              </a:ln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(Promoting Peace)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6EF264E5-1281-4AE3-A03F-3DEE68F06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3275" y="1079274"/>
            <a:ext cx="284162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3">
            <a:extLst>
              <a:ext uri="{FF2B5EF4-FFF2-40B4-BE49-F238E27FC236}">
                <a16:creationId xmlns:a16="http://schemas.microsoft.com/office/drawing/2014/main" id="{D05F3F88-BCBE-47FE-8B15-A4A568DF3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3275" y="1811111"/>
            <a:ext cx="284162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Daisy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the Dove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2421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>
            <a:extLst>
              <a:ext uri="{FF2B5EF4-FFF2-40B4-BE49-F238E27FC236}">
                <a16:creationId xmlns:a16="http://schemas.microsoft.com/office/drawing/2014/main" id="{60C3AE04-6890-4289-A12E-CBA22E1D3460}"/>
              </a:ext>
            </a:extLst>
          </p:cNvPr>
          <p:cNvSpPr txBox="1"/>
          <p:nvPr/>
        </p:nvSpPr>
        <p:spPr>
          <a:xfrm>
            <a:off x="489857" y="1383578"/>
            <a:ext cx="498021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400" dirty="0">
                <a:latin typeface="Twinkl Cursive Unlooped" panose="02000000000000000000" pitchFamily="2" charset="0"/>
              </a:rPr>
              <a:t>We believe in</a:t>
            </a:r>
          </a:p>
          <a:p>
            <a:pPr algn="ctr"/>
            <a:endParaRPr lang="en-US" sz="5400" dirty="0">
              <a:latin typeface="Twinkl Cursive Unlooped" panose="02000000000000000000" pitchFamily="2" charset="0"/>
            </a:endParaRPr>
          </a:p>
          <a:p>
            <a:pPr algn="ctr"/>
            <a:r>
              <a:rPr lang="en-US" sz="6000" dirty="0">
                <a:latin typeface="Twinkl Cursive Unlooped" panose="02000000000000000000" pitchFamily="2" charset="0"/>
              </a:rPr>
              <a:t>Catholic Social Teaching</a:t>
            </a:r>
            <a:endParaRPr lang="en-GB" sz="6000" dirty="0">
              <a:latin typeface="Twinkl Cursive Unlooped" panose="02000000000000000000" pitchFamily="2" charset="0"/>
            </a:endParaRPr>
          </a:p>
        </p:txBody>
      </p:sp>
      <p:pic>
        <p:nvPicPr>
          <p:cNvPr id="14" name="Picture 13" descr="A picture containing engineering drawing&#10;&#10;Description automatically generated">
            <a:extLst>
              <a:ext uri="{FF2B5EF4-FFF2-40B4-BE49-F238E27FC236}">
                <a16:creationId xmlns:a16="http://schemas.microsoft.com/office/drawing/2014/main" id="{F715D652-B198-4B75-A616-5D217B179B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070" y="898071"/>
            <a:ext cx="5959929" cy="5959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14578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 CAFOD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1" ma:contentTypeDescription="Create a new document." ma:contentTypeScope="" ma:versionID="4aa2db4177c8e0f85f25b58e27dabfdf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9904130c5251f848678ed5a10307311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>Primary</Audience>
    <_Status xmlns="http://schemas.microsoft.com/sharepoint/v3/fields">Not Started</_Status>
    <_dlc_DocId xmlns="04672002-f21f-4240-adfb-f0b653fb6fb5">SZUU6KYVHK2A-2146017777-14358</_dlc_DocId>
    <_dlc_DocIdUrl xmlns="04672002-f21f-4240-adfb-f0b653fb6fb5">
      <Url>https://cafod365.sharepoint.com/sites/int/Education/_layouts/15/DocIdRedir.aspx?ID=SZUU6KYVHK2A-2146017777-14358</Url>
      <Description>SZUU6KYVHK2A-2146017777-14358</Description>
    </_dlc_DocIdUrl>
  </documentManagement>
</p:properties>
</file>

<file path=customXml/itemProps1.xml><?xml version="1.0" encoding="utf-8"?>
<ds:datastoreItem xmlns:ds="http://schemas.openxmlformats.org/officeDocument/2006/customXml" ds:itemID="{3C599A4A-8C1E-432C-AC0F-8D5E99828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65CB3E2-8709-4147-8C75-634C1593348D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FDDA5B9-3490-495B-84D2-C69657A09701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AD0FDB06-B221-499B-BA77-123DF03D2BB2}">
  <ds:schemaRefs>
    <ds:schemaRef ds:uri="http://schemas.microsoft.com/sharepoint/v3/fields"/>
    <ds:schemaRef ds:uri="http://schemas.microsoft.com/office/2006/documentManagement/types"/>
    <ds:schemaRef ds:uri="http://purl.org/dc/terms/"/>
    <ds:schemaRef ds:uri="236a9a4b-a03c-46ba-8ec6-624c184acbc6"/>
    <ds:schemaRef ds:uri="http://purl.org/dc/elements/1.1/"/>
    <ds:schemaRef ds:uri="http://purl.org/dc/dcmitype/"/>
    <ds:schemaRef ds:uri="04672002-f21f-4240-adfb-f0b653fb6fb5"/>
    <ds:schemaRef ds:uri="bdf04112-6931-4610-9724-cd62e91446a3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3983</TotalTime>
  <Words>689</Words>
  <Application>Microsoft Office PowerPoint</Application>
  <PresentationFormat>Widescreen</PresentationFormat>
  <Paragraphs>241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Calibri</vt:lpstr>
      <vt:lpstr>Century Gothic</vt:lpstr>
      <vt:lpstr>Twinkl Cursive Unlooped</vt:lpstr>
      <vt:lpstr>Wingdings</vt:lpstr>
      <vt:lpstr>Standard CAFOD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Ahmed</dc:creator>
  <cp:lastModifiedBy>Kathryn Tuff</cp:lastModifiedBy>
  <cp:revision>445</cp:revision>
  <dcterms:created xsi:type="dcterms:W3CDTF">2021-02-16T09:08:51Z</dcterms:created>
  <dcterms:modified xsi:type="dcterms:W3CDTF">2024-04-23T19:00:30Z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fe954f99-a6ee-4e96-a5ab-fd8ab14f6842</vt:lpwstr>
  </property>
</Properties>
</file>