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1" r:id="rId14"/>
    <p:sldId id="270"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27B8CF-F738-4013-92C8-7EE9BC6A316C}"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319181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27B8CF-F738-4013-92C8-7EE9BC6A316C}"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2682307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27B8CF-F738-4013-92C8-7EE9BC6A316C}"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255959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27B8CF-F738-4013-92C8-7EE9BC6A316C}"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1639623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27B8CF-F738-4013-92C8-7EE9BC6A316C}"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3565850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27B8CF-F738-4013-92C8-7EE9BC6A316C}"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978240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27B8CF-F738-4013-92C8-7EE9BC6A316C}"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4198477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27B8CF-F738-4013-92C8-7EE9BC6A316C}"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370891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27B8CF-F738-4013-92C8-7EE9BC6A316C}"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1745174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27B8CF-F738-4013-92C8-7EE9BC6A316C}"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2790374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27B8CF-F738-4013-92C8-7EE9BC6A316C}"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96D4CA-B8F5-480A-A017-74BC52179E8F}" type="slidenum">
              <a:rPr lang="en-GB" smtClean="0"/>
              <a:t>‹#›</a:t>
            </a:fld>
            <a:endParaRPr lang="en-GB"/>
          </a:p>
        </p:txBody>
      </p:sp>
    </p:spTree>
    <p:extLst>
      <p:ext uri="{BB962C8B-B14F-4D97-AF65-F5344CB8AC3E}">
        <p14:creationId xmlns:p14="http://schemas.microsoft.com/office/powerpoint/2010/main" val="3118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27B8CF-F738-4013-92C8-7EE9BC6A316C}"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96D4CA-B8F5-480A-A017-74BC52179E8F}" type="slidenum">
              <a:rPr lang="en-GB" smtClean="0"/>
              <a:t>‹#›</a:t>
            </a:fld>
            <a:endParaRPr lang="en-GB"/>
          </a:p>
        </p:txBody>
      </p:sp>
    </p:spTree>
    <p:extLst>
      <p:ext uri="{BB962C8B-B14F-4D97-AF65-F5344CB8AC3E}">
        <p14:creationId xmlns:p14="http://schemas.microsoft.com/office/powerpoint/2010/main" val="1599814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8496944" cy="4608512"/>
          </a:xfrm>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44824"/>
            <a:ext cx="808919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4276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76464" cy="4608512"/>
          </a:xfrm>
        </p:spPr>
        <p:txBody>
          <a:bodyPr>
            <a:normAutofit fontScale="92500" lnSpcReduction="10000"/>
          </a:bodyPr>
          <a:lstStyle/>
          <a:p>
            <a:pPr>
              <a:lnSpc>
                <a:spcPct val="115000"/>
              </a:lnSpc>
              <a:spcAft>
                <a:spcPts val="1000"/>
              </a:spcAft>
            </a:pPr>
            <a:r>
              <a:rPr lang="en-GB" sz="3600" b="1" u="sng" dirty="0" smtClean="0">
                <a:solidFill>
                  <a:srgbClr val="0070C0"/>
                </a:solidFill>
                <a:effectLst/>
                <a:latin typeface="Comic Sans MS"/>
                <a:ea typeface="Calibri"/>
                <a:cs typeface="Times New Roman"/>
              </a:rPr>
              <a:t>Gather / </a:t>
            </a:r>
            <a:r>
              <a:rPr lang="en-GB" sz="3600" b="1" u="sng" dirty="0" err="1" smtClean="0">
                <a:solidFill>
                  <a:srgbClr val="0070C0"/>
                </a:solidFill>
                <a:effectLst/>
                <a:latin typeface="Comic Sans MS"/>
                <a:ea typeface="Calibri"/>
                <a:cs typeface="Times New Roman"/>
              </a:rPr>
              <a:t>Cynull</a:t>
            </a:r>
            <a:endParaRPr lang="en-GB" sz="2400" dirty="0">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Times New Roman"/>
              </a:rPr>
              <a:t>Hymn</a:t>
            </a:r>
            <a:r>
              <a:rPr lang="en-GB" b="1" dirty="0" smtClean="0">
                <a:effectLst/>
                <a:latin typeface="Comic Sans MS"/>
                <a:ea typeface="Calibri"/>
                <a:cs typeface="Times New Roman"/>
              </a:rPr>
              <a:t>: </a:t>
            </a:r>
            <a:r>
              <a:rPr lang="en-GB" b="1" dirty="0" smtClean="0">
                <a:solidFill>
                  <a:schemeClr val="tx1"/>
                </a:solidFill>
                <a:effectLst/>
                <a:latin typeface="Comic Sans MS"/>
                <a:ea typeface="Calibri"/>
                <a:cs typeface="Times New Roman"/>
              </a:rPr>
              <a:t>Let there be loved shared among us</a:t>
            </a:r>
            <a:endParaRPr lang="en-GB" sz="2400" dirty="0">
              <a:solidFill>
                <a:schemeClr val="tx1"/>
              </a:solidFill>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Times New Roman"/>
              </a:rPr>
              <a:t>Mrs Houston: </a:t>
            </a:r>
            <a:r>
              <a:rPr lang="en-GB" b="1" dirty="0" err="1" smtClean="0">
                <a:solidFill>
                  <a:schemeClr val="tx1"/>
                </a:solidFill>
                <a:effectLst/>
                <a:latin typeface="Comic Sans MS"/>
                <a:ea typeface="Calibri"/>
                <a:cs typeface="Times New Roman"/>
              </a:rPr>
              <a:t>Croeso</a:t>
            </a:r>
            <a:r>
              <a:rPr lang="en-GB" b="1" dirty="0" smtClean="0">
                <a:solidFill>
                  <a:schemeClr val="tx1"/>
                </a:solidFill>
                <a:effectLst/>
                <a:latin typeface="Comic Sans MS"/>
                <a:ea typeface="Calibri"/>
                <a:cs typeface="Times New Roman"/>
              </a:rPr>
              <a:t> </a:t>
            </a:r>
            <a:r>
              <a:rPr lang="en-GB" b="1" dirty="0" err="1" smtClean="0">
                <a:solidFill>
                  <a:schemeClr val="tx1"/>
                </a:solidFill>
                <a:effectLst/>
                <a:latin typeface="Comic Sans MS"/>
                <a:ea typeface="Calibri"/>
                <a:cs typeface="Times New Roman"/>
              </a:rPr>
              <a:t>pawb</a:t>
            </a:r>
            <a:r>
              <a:rPr lang="en-GB" b="1" dirty="0" smtClean="0">
                <a:solidFill>
                  <a:schemeClr val="tx1"/>
                </a:solidFill>
                <a:effectLst/>
                <a:latin typeface="Comic Sans MS"/>
                <a:ea typeface="Calibri"/>
                <a:cs typeface="Times New Roman"/>
              </a:rPr>
              <a:t> </a:t>
            </a:r>
            <a:r>
              <a:rPr lang="en-GB" b="1" dirty="0" err="1" smtClean="0">
                <a:solidFill>
                  <a:schemeClr val="tx1"/>
                </a:solidFill>
                <a:effectLst/>
                <a:latin typeface="Comic Sans MS"/>
                <a:ea typeface="Calibri"/>
                <a:cs typeface="Times New Roman"/>
              </a:rPr>
              <a:t>i’r</a:t>
            </a:r>
            <a:r>
              <a:rPr lang="en-GB" b="1" dirty="0" smtClean="0">
                <a:solidFill>
                  <a:schemeClr val="tx1"/>
                </a:solidFill>
                <a:effectLst/>
                <a:latin typeface="Comic Sans MS"/>
                <a:ea typeface="Calibri"/>
                <a:cs typeface="Times New Roman"/>
              </a:rPr>
              <a:t> </a:t>
            </a:r>
            <a:r>
              <a:rPr lang="en-GB" b="1" dirty="0" err="1" smtClean="0">
                <a:solidFill>
                  <a:schemeClr val="tx1"/>
                </a:solidFill>
                <a:effectLst/>
                <a:latin typeface="Comic Sans MS"/>
                <a:ea typeface="Calibri"/>
                <a:cs typeface="Times New Roman"/>
              </a:rPr>
              <a:t>gwasanaeth</a:t>
            </a:r>
            <a:r>
              <a:rPr lang="en-GB" b="1" dirty="0" smtClean="0">
                <a:solidFill>
                  <a:schemeClr val="tx1"/>
                </a:solidFill>
                <a:effectLst/>
                <a:latin typeface="Comic Sans MS"/>
                <a:ea typeface="Calibri"/>
                <a:cs typeface="Times New Roman"/>
              </a:rPr>
              <a:t> – Welcome everybody to the assembly</a:t>
            </a:r>
            <a:endParaRPr lang="en-GB" sz="2400" dirty="0">
              <a:solidFill>
                <a:schemeClr val="tx1"/>
              </a:solidFill>
              <a:ea typeface="Calibri"/>
              <a:cs typeface="Times New Roman"/>
            </a:endParaRPr>
          </a:p>
          <a:p>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3" y="1628801"/>
            <a:ext cx="3897233" cy="4871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04456" cy="4608512"/>
          </a:xfrm>
        </p:spPr>
        <p:txBody>
          <a:bodyPr>
            <a:normAutofit fontScale="47500" lnSpcReduction="20000"/>
          </a:bodyPr>
          <a:lstStyle/>
          <a:p>
            <a:pPr>
              <a:lnSpc>
                <a:spcPct val="115000"/>
              </a:lnSpc>
              <a:spcAft>
                <a:spcPts val="1000"/>
              </a:spcAft>
            </a:pPr>
            <a:r>
              <a:rPr lang="en-GB" sz="3400" b="1" u="sng" dirty="0" smtClean="0">
                <a:solidFill>
                  <a:srgbClr val="0070C0"/>
                </a:solidFill>
                <a:effectLst/>
                <a:latin typeface="Comic Sans MS"/>
                <a:ea typeface="Calibri"/>
                <a:cs typeface="Times New Roman"/>
              </a:rPr>
              <a:t>Opening Prayer / </a:t>
            </a:r>
            <a:r>
              <a:rPr lang="en-GB" sz="3400" b="1" u="sng" dirty="0" err="1" smtClean="0">
                <a:solidFill>
                  <a:srgbClr val="0070C0"/>
                </a:solidFill>
                <a:effectLst/>
                <a:latin typeface="Comic Sans MS"/>
                <a:ea typeface="Calibri"/>
                <a:cs typeface="Times New Roman"/>
              </a:rPr>
              <a:t>Gweddi</a:t>
            </a:r>
            <a:r>
              <a:rPr lang="en-GB" sz="3400" b="1" u="sng" dirty="0" smtClean="0">
                <a:solidFill>
                  <a:srgbClr val="0070C0"/>
                </a:solidFill>
                <a:effectLst/>
                <a:latin typeface="Comic Sans MS"/>
                <a:ea typeface="Calibri"/>
                <a:cs typeface="Times New Roman"/>
              </a:rPr>
              <a:t> </a:t>
            </a:r>
            <a:r>
              <a:rPr lang="en-GB" sz="3400" b="1" u="sng" dirty="0" err="1" smtClean="0">
                <a:solidFill>
                  <a:srgbClr val="0070C0"/>
                </a:solidFill>
                <a:effectLst/>
                <a:latin typeface="Comic Sans MS"/>
                <a:ea typeface="Calibri"/>
                <a:cs typeface="Times New Roman"/>
              </a:rPr>
              <a:t>Agoriadol</a:t>
            </a:r>
            <a:endParaRPr lang="en-GB" sz="3400" dirty="0">
              <a:ea typeface="Calibri"/>
              <a:cs typeface="Times New Roman"/>
            </a:endParaRPr>
          </a:p>
          <a:p>
            <a:pPr>
              <a:lnSpc>
                <a:spcPct val="115000"/>
              </a:lnSpc>
              <a:spcAft>
                <a:spcPts val="1000"/>
              </a:spcAft>
            </a:pPr>
            <a:r>
              <a:rPr lang="en-GB" sz="3400" b="1" dirty="0" smtClean="0">
                <a:solidFill>
                  <a:schemeClr val="tx1"/>
                </a:solidFill>
                <a:effectLst/>
                <a:latin typeface="Comic Sans MS"/>
                <a:ea typeface="Calibri"/>
                <a:cs typeface="Times New Roman"/>
              </a:rPr>
              <a:t>Let us begin our collective worship by making a good sign of God’s love.</a:t>
            </a:r>
            <a:endParaRPr lang="en-GB" sz="3400" dirty="0">
              <a:solidFill>
                <a:schemeClr val="tx1"/>
              </a:solidFill>
              <a:ea typeface="Calibri"/>
              <a:cs typeface="Times New Roman"/>
            </a:endParaRPr>
          </a:p>
          <a:p>
            <a:pPr>
              <a:lnSpc>
                <a:spcPct val="115000"/>
              </a:lnSpc>
              <a:spcAft>
                <a:spcPts val="1000"/>
              </a:spcAft>
            </a:pPr>
            <a:r>
              <a:rPr lang="en-GB" sz="3400" b="1" u="sng" dirty="0" smtClean="0">
                <a:solidFill>
                  <a:srgbClr val="FF0000"/>
                </a:solidFill>
                <a:effectLst/>
                <a:latin typeface="Comic Sans MS"/>
                <a:ea typeface="Calibri"/>
                <a:cs typeface="Times New Roman"/>
              </a:rPr>
              <a:t>All</a:t>
            </a:r>
            <a:r>
              <a:rPr lang="en-GB" sz="3400" b="1" dirty="0" smtClean="0">
                <a:effectLst/>
                <a:latin typeface="Comic Sans MS"/>
                <a:ea typeface="Calibri"/>
                <a:cs typeface="Times New Roman"/>
              </a:rPr>
              <a:t>: </a:t>
            </a:r>
            <a:r>
              <a:rPr lang="en-GB" sz="3400" b="1" dirty="0" err="1" smtClean="0">
                <a:solidFill>
                  <a:schemeClr val="tx1"/>
                </a:solidFill>
                <a:effectLst/>
                <a:latin typeface="Comic Sans MS"/>
                <a:ea typeface="Calibri"/>
                <a:cs typeface="Times New Roman"/>
              </a:rPr>
              <a:t>Yn</a:t>
            </a:r>
            <a:r>
              <a:rPr lang="en-GB" sz="3400" b="1" dirty="0" smtClean="0">
                <a:solidFill>
                  <a:schemeClr val="tx1"/>
                </a:solidFill>
                <a:effectLst/>
                <a:latin typeface="Comic Sans MS"/>
                <a:ea typeface="Calibri"/>
                <a:cs typeface="Times New Roman"/>
              </a:rPr>
              <a:t> </a:t>
            </a:r>
            <a:r>
              <a:rPr lang="en-GB" sz="3400" b="1" dirty="0" err="1" smtClean="0">
                <a:solidFill>
                  <a:schemeClr val="tx1"/>
                </a:solidFill>
                <a:effectLst/>
                <a:latin typeface="Comic Sans MS"/>
                <a:ea typeface="Calibri"/>
                <a:cs typeface="Times New Roman"/>
              </a:rPr>
              <a:t>enw’r</a:t>
            </a:r>
            <a:r>
              <a:rPr lang="en-GB" sz="3400" b="1" dirty="0" smtClean="0">
                <a:solidFill>
                  <a:schemeClr val="tx1"/>
                </a:solidFill>
                <a:effectLst/>
                <a:latin typeface="Comic Sans MS"/>
                <a:ea typeface="Calibri"/>
                <a:cs typeface="Times New Roman"/>
              </a:rPr>
              <a:t> Tad, a </a:t>
            </a:r>
            <a:r>
              <a:rPr lang="en-GB" sz="3400" b="1" dirty="0" err="1" smtClean="0">
                <a:solidFill>
                  <a:schemeClr val="tx1"/>
                </a:solidFill>
                <a:effectLst/>
                <a:latin typeface="Comic Sans MS"/>
                <a:ea typeface="Calibri"/>
                <a:cs typeface="Times New Roman"/>
              </a:rPr>
              <a:t>Mhab</a:t>
            </a:r>
            <a:r>
              <a:rPr lang="en-GB" sz="3400" b="1" dirty="0" smtClean="0">
                <a:solidFill>
                  <a:schemeClr val="tx1"/>
                </a:solidFill>
                <a:effectLst/>
                <a:latin typeface="Comic Sans MS"/>
                <a:ea typeface="Calibri"/>
                <a:cs typeface="Times New Roman"/>
              </a:rPr>
              <a:t>, a </a:t>
            </a:r>
            <a:r>
              <a:rPr lang="en-GB" sz="3400" b="1" dirty="0" err="1" smtClean="0">
                <a:solidFill>
                  <a:schemeClr val="tx1"/>
                </a:solidFill>
                <a:effectLst/>
                <a:latin typeface="Comic Sans MS"/>
                <a:ea typeface="Calibri"/>
                <a:cs typeface="Times New Roman"/>
              </a:rPr>
              <a:t>Ysbryd</a:t>
            </a:r>
            <a:r>
              <a:rPr lang="en-GB" sz="3400" b="1" dirty="0" smtClean="0">
                <a:solidFill>
                  <a:schemeClr val="tx1"/>
                </a:solidFill>
                <a:effectLst/>
                <a:latin typeface="Comic Sans MS"/>
                <a:ea typeface="Calibri"/>
                <a:cs typeface="Times New Roman"/>
              </a:rPr>
              <a:t> </a:t>
            </a:r>
            <a:r>
              <a:rPr lang="en-GB" sz="3400" b="1" dirty="0" err="1" smtClean="0">
                <a:solidFill>
                  <a:schemeClr val="tx1"/>
                </a:solidFill>
                <a:effectLst/>
                <a:latin typeface="Comic Sans MS"/>
                <a:ea typeface="Calibri"/>
                <a:cs typeface="Times New Roman"/>
              </a:rPr>
              <a:t>Glan</a:t>
            </a:r>
            <a:r>
              <a:rPr lang="en-GB" sz="3400" b="1" dirty="0" smtClean="0">
                <a:solidFill>
                  <a:schemeClr val="tx1"/>
                </a:solidFill>
                <a:effectLst/>
                <a:latin typeface="Comic Sans MS"/>
                <a:ea typeface="Calibri"/>
                <a:cs typeface="Times New Roman"/>
              </a:rPr>
              <a:t>. Amen.</a:t>
            </a:r>
            <a:endParaRPr lang="en-GB" sz="3400" dirty="0">
              <a:solidFill>
                <a:schemeClr val="tx1"/>
              </a:solidFill>
              <a:ea typeface="Calibri"/>
              <a:cs typeface="Times New Roman"/>
            </a:endParaRPr>
          </a:p>
          <a:p>
            <a:pPr>
              <a:lnSpc>
                <a:spcPct val="115000"/>
              </a:lnSpc>
              <a:spcAft>
                <a:spcPts val="1000"/>
              </a:spcAft>
            </a:pPr>
            <a:r>
              <a:rPr lang="en-GB" sz="3400" b="1" dirty="0" smtClean="0">
                <a:solidFill>
                  <a:srgbClr val="00B050"/>
                </a:solidFill>
                <a:effectLst/>
                <a:latin typeface="Comic Sans MS"/>
                <a:ea typeface="Calibri"/>
                <a:cs typeface="Lucida Sans Unicode"/>
              </a:rPr>
              <a:t>Dear God,</a:t>
            </a:r>
            <a:br>
              <a:rPr lang="en-GB" sz="3400" b="1" dirty="0" smtClean="0">
                <a:solidFill>
                  <a:srgbClr val="00B050"/>
                </a:solidFill>
                <a:effectLst/>
                <a:latin typeface="Comic Sans MS"/>
                <a:ea typeface="Calibri"/>
                <a:cs typeface="Lucida Sans Unicode"/>
              </a:rPr>
            </a:br>
            <a:r>
              <a:rPr lang="en-GB" sz="3400" b="1" dirty="0" smtClean="0">
                <a:solidFill>
                  <a:srgbClr val="00B050"/>
                </a:solidFill>
                <a:effectLst/>
                <a:latin typeface="Comic Sans MS"/>
                <a:ea typeface="Calibri"/>
                <a:cs typeface="Lucida Sans Unicode"/>
              </a:rPr>
              <a:t>Thank you that your love is for everyone.</a:t>
            </a:r>
            <a:br>
              <a:rPr lang="en-GB" sz="3400" b="1" dirty="0" smtClean="0">
                <a:solidFill>
                  <a:srgbClr val="00B050"/>
                </a:solidFill>
                <a:effectLst/>
                <a:latin typeface="Comic Sans MS"/>
                <a:ea typeface="Calibri"/>
                <a:cs typeface="Lucida Sans Unicode"/>
              </a:rPr>
            </a:br>
            <a:r>
              <a:rPr lang="en-GB" sz="3400" b="1" dirty="0" smtClean="0">
                <a:solidFill>
                  <a:srgbClr val="00B050"/>
                </a:solidFill>
                <a:effectLst/>
                <a:latin typeface="Comic Sans MS"/>
                <a:ea typeface="Calibri"/>
                <a:cs typeface="Lucida Sans Unicode"/>
              </a:rPr>
              <a:t>Thank you that your love never runs dry.</a:t>
            </a:r>
            <a:br>
              <a:rPr lang="en-GB" sz="3400" b="1" dirty="0" smtClean="0">
                <a:solidFill>
                  <a:srgbClr val="00B050"/>
                </a:solidFill>
                <a:effectLst/>
                <a:latin typeface="Comic Sans MS"/>
                <a:ea typeface="Calibri"/>
                <a:cs typeface="Lucida Sans Unicode"/>
              </a:rPr>
            </a:br>
            <a:r>
              <a:rPr lang="en-GB" sz="3400" b="1" dirty="0" smtClean="0">
                <a:solidFill>
                  <a:srgbClr val="00B050"/>
                </a:solidFill>
                <a:effectLst/>
                <a:latin typeface="Comic Sans MS"/>
                <a:ea typeface="Calibri"/>
                <a:cs typeface="Lucida Sans Unicode"/>
              </a:rPr>
              <a:t>Help us to receive your love and also to share your love with others.</a:t>
            </a:r>
            <a:br>
              <a:rPr lang="en-GB" sz="3400" b="1" dirty="0" smtClean="0">
                <a:solidFill>
                  <a:srgbClr val="00B050"/>
                </a:solidFill>
                <a:effectLst/>
                <a:latin typeface="Comic Sans MS"/>
                <a:ea typeface="Calibri"/>
                <a:cs typeface="Lucida Sans Unicode"/>
              </a:rPr>
            </a:br>
            <a:r>
              <a:rPr lang="en-GB" sz="3400" b="1" dirty="0" smtClean="0">
                <a:solidFill>
                  <a:srgbClr val="00B050"/>
                </a:solidFill>
                <a:effectLst/>
                <a:latin typeface="Comic Sans MS"/>
                <a:ea typeface="Calibri"/>
                <a:cs typeface="Lucida Sans Unicode"/>
              </a:rPr>
              <a:t>Amen.</a:t>
            </a:r>
            <a:r>
              <a:rPr lang="en-GB" sz="3400" b="1" dirty="0" smtClean="0">
                <a:solidFill>
                  <a:srgbClr val="00B050"/>
                </a:solidFill>
                <a:effectLst/>
                <a:latin typeface="Comic Sans MS"/>
                <a:ea typeface="Calibri"/>
                <a:cs typeface="Times New Roman"/>
              </a:rPr>
              <a:t> </a:t>
            </a:r>
            <a:endParaRPr lang="en-GB" sz="3400" dirty="0">
              <a:solidFill>
                <a:srgbClr val="00B050"/>
              </a:solidFill>
              <a:ea typeface="Calibri"/>
              <a:cs typeface="Times New Roman"/>
            </a:endParaRPr>
          </a:p>
          <a:p>
            <a:pPr>
              <a:lnSpc>
                <a:spcPct val="115000"/>
              </a:lnSpc>
              <a:spcAft>
                <a:spcPts val="1000"/>
              </a:spcAft>
            </a:pPr>
            <a:r>
              <a:rPr lang="en-GB" sz="3400" b="1" dirty="0" err="1" smtClean="0">
                <a:solidFill>
                  <a:schemeClr val="tx1"/>
                </a:solidFill>
                <a:effectLst/>
                <a:latin typeface="Comic Sans MS"/>
                <a:ea typeface="Calibri"/>
                <a:cs typeface="Times New Roman"/>
              </a:rPr>
              <a:t>Yn</a:t>
            </a:r>
            <a:r>
              <a:rPr lang="en-GB" sz="3400" b="1" dirty="0" smtClean="0">
                <a:solidFill>
                  <a:schemeClr val="tx1"/>
                </a:solidFill>
                <a:effectLst/>
                <a:latin typeface="Comic Sans MS"/>
                <a:ea typeface="Calibri"/>
                <a:cs typeface="Times New Roman"/>
              </a:rPr>
              <a:t> </a:t>
            </a:r>
            <a:r>
              <a:rPr lang="en-GB" sz="3400" b="1" dirty="0" err="1" smtClean="0">
                <a:solidFill>
                  <a:schemeClr val="tx1"/>
                </a:solidFill>
                <a:effectLst/>
                <a:latin typeface="Comic Sans MS"/>
                <a:ea typeface="Calibri"/>
                <a:cs typeface="Times New Roman"/>
              </a:rPr>
              <a:t>enw’r</a:t>
            </a:r>
            <a:r>
              <a:rPr lang="en-GB" sz="3400" b="1" dirty="0" smtClean="0">
                <a:solidFill>
                  <a:schemeClr val="tx1"/>
                </a:solidFill>
                <a:effectLst/>
                <a:latin typeface="Comic Sans MS"/>
                <a:ea typeface="Calibri"/>
                <a:cs typeface="Times New Roman"/>
              </a:rPr>
              <a:t> Tad, a </a:t>
            </a:r>
            <a:r>
              <a:rPr lang="en-GB" sz="3400" b="1" dirty="0" err="1" smtClean="0">
                <a:solidFill>
                  <a:schemeClr val="tx1"/>
                </a:solidFill>
                <a:effectLst/>
                <a:latin typeface="Comic Sans MS"/>
                <a:ea typeface="Calibri"/>
                <a:cs typeface="Times New Roman"/>
              </a:rPr>
              <a:t>Mhab</a:t>
            </a:r>
            <a:r>
              <a:rPr lang="en-GB" sz="3400" b="1" dirty="0" smtClean="0">
                <a:solidFill>
                  <a:schemeClr val="tx1"/>
                </a:solidFill>
                <a:effectLst/>
                <a:latin typeface="Comic Sans MS"/>
                <a:ea typeface="Calibri"/>
                <a:cs typeface="Times New Roman"/>
              </a:rPr>
              <a:t>, a </a:t>
            </a:r>
            <a:r>
              <a:rPr lang="en-GB" sz="3400" b="1" dirty="0" err="1" smtClean="0">
                <a:solidFill>
                  <a:schemeClr val="tx1"/>
                </a:solidFill>
                <a:effectLst/>
                <a:latin typeface="Comic Sans MS"/>
                <a:ea typeface="Calibri"/>
                <a:cs typeface="Times New Roman"/>
              </a:rPr>
              <a:t>Ysbryd</a:t>
            </a:r>
            <a:r>
              <a:rPr lang="en-GB" sz="3400" b="1" dirty="0" smtClean="0">
                <a:solidFill>
                  <a:schemeClr val="tx1"/>
                </a:solidFill>
                <a:effectLst/>
                <a:latin typeface="Comic Sans MS"/>
                <a:ea typeface="Calibri"/>
                <a:cs typeface="Times New Roman"/>
              </a:rPr>
              <a:t> </a:t>
            </a:r>
            <a:r>
              <a:rPr lang="en-GB" sz="3400" b="1" dirty="0" err="1" smtClean="0">
                <a:solidFill>
                  <a:schemeClr val="tx1"/>
                </a:solidFill>
                <a:effectLst/>
                <a:latin typeface="Comic Sans MS"/>
                <a:ea typeface="Calibri"/>
                <a:cs typeface="Times New Roman"/>
              </a:rPr>
              <a:t>Glan</a:t>
            </a:r>
            <a:r>
              <a:rPr lang="en-GB" sz="3400" b="1" dirty="0" smtClean="0">
                <a:solidFill>
                  <a:schemeClr val="tx1"/>
                </a:solidFill>
                <a:effectLst/>
                <a:latin typeface="Comic Sans MS"/>
                <a:ea typeface="Calibri"/>
                <a:cs typeface="Times New Roman"/>
              </a:rPr>
              <a:t>. Amen.</a:t>
            </a:r>
            <a:endParaRPr lang="en-GB" sz="3400" b="1" dirty="0">
              <a:solidFill>
                <a:schemeClr val="tx1"/>
              </a:solidFill>
              <a:ea typeface="Calibri"/>
              <a:cs typeface="Times New Roman"/>
            </a:endParaRP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5018" y="1700808"/>
            <a:ext cx="3254910"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179512" y="1772816"/>
            <a:ext cx="4248472" cy="4608512"/>
          </a:xfrm>
        </p:spPr>
        <p:txBody>
          <a:bodyPr>
            <a:normAutofit fontScale="70000" lnSpcReduction="20000"/>
          </a:bodyPr>
          <a:lstStyle/>
          <a:p>
            <a:pPr>
              <a:lnSpc>
                <a:spcPct val="115000"/>
              </a:lnSpc>
              <a:spcAft>
                <a:spcPts val="1000"/>
              </a:spcAft>
            </a:pPr>
            <a:r>
              <a:rPr lang="en-GB" sz="3600" b="1" u="sng" dirty="0" smtClean="0">
                <a:solidFill>
                  <a:srgbClr val="0070C0"/>
                </a:solidFill>
                <a:effectLst/>
                <a:latin typeface="Comic Sans MS"/>
                <a:ea typeface="Calibri"/>
                <a:cs typeface="Lucida Sans Unicode"/>
              </a:rPr>
              <a:t>Gather /  Meditation / Reflection</a:t>
            </a:r>
            <a:endParaRPr lang="en-GB" sz="2400" dirty="0">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Lucida Sans Unicode"/>
              </a:rPr>
              <a:t>Mrs Houston:</a:t>
            </a:r>
            <a:r>
              <a:rPr lang="en-GB" b="1" dirty="0" smtClean="0">
                <a:solidFill>
                  <a:srgbClr val="FF0000"/>
                </a:solidFill>
                <a:effectLst/>
                <a:latin typeface="Comic Sans MS"/>
                <a:ea typeface="Calibri"/>
                <a:cs typeface="Lucida Sans Unicode"/>
              </a:rPr>
              <a:t> </a:t>
            </a:r>
            <a:r>
              <a:rPr lang="en-GB" b="1" dirty="0" smtClean="0">
                <a:solidFill>
                  <a:srgbClr val="222222"/>
                </a:solidFill>
                <a:effectLst/>
                <a:latin typeface="Comic Sans MS"/>
                <a:ea typeface="Calibri"/>
                <a:cs typeface="Lucida Sans Unicode"/>
              </a:rPr>
              <a:t>We will now reflect on our Christian Virtues that we discussed at Friday’s assembly. As the music plays I want you to think about the times that you have been compassionate and loving to others.</a:t>
            </a:r>
            <a:endParaRPr lang="en-GB" sz="2400" dirty="0">
              <a:ea typeface="Calibri"/>
              <a:cs typeface="Times New Roman"/>
            </a:endParaRPr>
          </a:p>
          <a:p>
            <a:pPr>
              <a:lnSpc>
                <a:spcPct val="115000"/>
              </a:lnSpc>
              <a:spcAft>
                <a:spcPts val="1000"/>
              </a:spcAft>
            </a:pPr>
            <a:r>
              <a:rPr lang="en-GB" b="1" i="1" dirty="0" smtClean="0">
                <a:solidFill>
                  <a:srgbClr val="00B050"/>
                </a:solidFill>
                <a:effectLst/>
                <a:latin typeface="Comic Sans MS"/>
                <a:ea typeface="Calibri"/>
                <a:cs typeface="Lucida Sans Unicode"/>
              </a:rPr>
              <a:t>Music plays.</a:t>
            </a:r>
            <a:endParaRPr lang="en-GB" sz="2400" dirty="0">
              <a:ea typeface="Calibri"/>
              <a:cs typeface="Times New Roman"/>
            </a:endParaRP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600200"/>
            <a:ext cx="3841229" cy="4836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76464" cy="4608512"/>
          </a:xfrm>
        </p:spPr>
        <p:txBody>
          <a:bodyPr>
            <a:normAutofit fontScale="25000" lnSpcReduction="20000"/>
          </a:bodyPr>
          <a:lstStyle/>
          <a:p>
            <a:pPr>
              <a:lnSpc>
                <a:spcPct val="115000"/>
              </a:lnSpc>
              <a:spcAft>
                <a:spcPts val="1000"/>
              </a:spcAft>
            </a:pPr>
            <a:r>
              <a:rPr lang="en-GB" sz="8000" b="1" u="sng" dirty="0" err="1" smtClean="0">
                <a:solidFill>
                  <a:srgbClr val="0070C0"/>
                </a:solidFill>
                <a:effectLst/>
                <a:latin typeface="Comic Sans MS"/>
                <a:ea typeface="Calibri"/>
                <a:cs typeface="Lucida Sans Unicode"/>
              </a:rPr>
              <a:t>TheWord</a:t>
            </a:r>
            <a:r>
              <a:rPr lang="en-GB" sz="8000" b="1" u="sng" dirty="0" smtClean="0">
                <a:solidFill>
                  <a:srgbClr val="0070C0"/>
                </a:solidFill>
                <a:effectLst/>
                <a:latin typeface="Comic Sans MS"/>
                <a:ea typeface="Calibri"/>
                <a:cs typeface="Lucida Sans Unicode"/>
              </a:rPr>
              <a:t> of God / </a:t>
            </a:r>
            <a:r>
              <a:rPr lang="en-GB" sz="8000" b="1" u="sng" dirty="0" err="1" smtClean="0">
                <a:solidFill>
                  <a:srgbClr val="0070C0"/>
                </a:solidFill>
                <a:effectLst/>
                <a:latin typeface="Comic Sans MS"/>
                <a:ea typeface="Calibri"/>
                <a:cs typeface="Lucida Sans Unicode"/>
              </a:rPr>
              <a:t>Gair</a:t>
            </a:r>
            <a:r>
              <a:rPr lang="en-GB" sz="8000" b="1" u="sng" dirty="0" smtClean="0">
                <a:solidFill>
                  <a:srgbClr val="0070C0"/>
                </a:solidFill>
                <a:effectLst/>
                <a:latin typeface="Comic Sans MS"/>
                <a:ea typeface="Calibri"/>
                <a:cs typeface="Lucida Sans Unicode"/>
              </a:rPr>
              <a:t> </a:t>
            </a:r>
            <a:r>
              <a:rPr lang="en-GB" sz="8000" b="1" u="sng" dirty="0" err="1" smtClean="0">
                <a:solidFill>
                  <a:srgbClr val="0070C0"/>
                </a:solidFill>
                <a:effectLst/>
                <a:latin typeface="Comic Sans MS"/>
                <a:ea typeface="Calibri"/>
                <a:cs typeface="Lucida Sans Unicode"/>
              </a:rPr>
              <a:t>Duw</a:t>
            </a:r>
            <a:endParaRPr lang="en-GB" sz="8000" dirty="0">
              <a:ea typeface="Calibri"/>
              <a:cs typeface="Times New Roman"/>
            </a:endParaRPr>
          </a:p>
          <a:p>
            <a:pPr>
              <a:lnSpc>
                <a:spcPct val="115000"/>
              </a:lnSpc>
              <a:spcAft>
                <a:spcPts val="1000"/>
              </a:spcAft>
            </a:pPr>
            <a:r>
              <a:rPr lang="en-GB" sz="8000" b="1" u="sng" dirty="0" smtClean="0">
                <a:solidFill>
                  <a:srgbClr val="FF0000"/>
                </a:solidFill>
                <a:effectLst/>
                <a:latin typeface="Comic Sans MS"/>
                <a:ea typeface="Calibri"/>
                <a:cs typeface="Lucida Sans Unicode"/>
              </a:rPr>
              <a:t>Mrs Houston:</a:t>
            </a:r>
            <a:r>
              <a:rPr lang="en-GB" sz="8000" b="1" dirty="0" smtClean="0">
                <a:solidFill>
                  <a:srgbClr val="FF0000"/>
                </a:solidFill>
                <a:effectLst/>
                <a:latin typeface="Comic Sans MS"/>
                <a:ea typeface="Calibri"/>
                <a:cs typeface="Lucida Sans Unicode"/>
              </a:rPr>
              <a:t> </a:t>
            </a:r>
            <a:r>
              <a:rPr lang="en-GB" sz="8000" b="1" dirty="0" smtClean="0">
                <a:solidFill>
                  <a:srgbClr val="222222"/>
                </a:solidFill>
                <a:effectLst/>
                <a:latin typeface="Comic Sans MS"/>
                <a:ea typeface="Calibri"/>
                <a:cs typeface="Lucida Sans Unicode"/>
              </a:rPr>
              <a:t>The Lord be with you</a:t>
            </a:r>
            <a:endParaRPr lang="en-GB" sz="8000" dirty="0">
              <a:ea typeface="Calibri"/>
              <a:cs typeface="Times New Roman"/>
            </a:endParaRPr>
          </a:p>
          <a:p>
            <a:pPr>
              <a:lnSpc>
                <a:spcPct val="115000"/>
              </a:lnSpc>
              <a:spcAft>
                <a:spcPts val="1000"/>
              </a:spcAft>
            </a:pPr>
            <a:r>
              <a:rPr lang="en-GB" sz="8000" b="1" u="sng" dirty="0" smtClean="0">
                <a:solidFill>
                  <a:srgbClr val="FF0000"/>
                </a:solidFill>
                <a:effectLst/>
                <a:latin typeface="Comic Sans MS"/>
                <a:ea typeface="Calibri"/>
                <a:cs typeface="Lucida Sans Unicode"/>
              </a:rPr>
              <a:t>All:</a:t>
            </a:r>
            <a:r>
              <a:rPr lang="en-GB" sz="8000" b="1" dirty="0" smtClean="0">
                <a:solidFill>
                  <a:srgbClr val="FF0000"/>
                </a:solidFill>
                <a:effectLst/>
                <a:latin typeface="Comic Sans MS"/>
                <a:ea typeface="Calibri"/>
                <a:cs typeface="Lucida Sans Unicode"/>
              </a:rPr>
              <a:t> </a:t>
            </a:r>
            <a:r>
              <a:rPr lang="en-GB" sz="8000" b="1" dirty="0" smtClean="0">
                <a:solidFill>
                  <a:srgbClr val="222222"/>
                </a:solidFill>
                <a:effectLst/>
                <a:latin typeface="Comic Sans MS"/>
                <a:ea typeface="Calibri"/>
                <a:cs typeface="Lucida Sans Unicode"/>
              </a:rPr>
              <a:t>And with your Spirit</a:t>
            </a:r>
            <a:endParaRPr lang="en-GB" sz="8000" dirty="0">
              <a:ea typeface="Calibri"/>
              <a:cs typeface="Times New Roman"/>
            </a:endParaRPr>
          </a:p>
          <a:p>
            <a:pPr>
              <a:lnSpc>
                <a:spcPct val="115000"/>
              </a:lnSpc>
              <a:spcAft>
                <a:spcPts val="1000"/>
              </a:spcAft>
            </a:pPr>
            <a:r>
              <a:rPr lang="en-GB" sz="8000" b="1" u="sng" dirty="0" smtClean="0">
                <a:solidFill>
                  <a:srgbClr val="FF0000"/>
                </a:solidFill>
                <a:effectLst/>
                <a:latin typeface="Comic Sans MS"/>
                <a:ea typeface="Calibri"/>
                <a:cs typeface="Lucida Sans Unicode"/>
              </a:rPr>
              <a:t>Mrs Houston: </a:t>
            </a:r>
            <a:r>
              <a:rPr lang="en-GB" sz="8000" b="1" dirty="0" smtClean="0">
                <a:solidFill>
                  <a:srgbClr val="222222"/>
                </a:solidFill>
                <a:effectLst/>
                <a:latin typeface="Comic Sans MS"/>
                <a:ea typeface="Calibri"/>
                <a:cs typeface="Lucida Sans Unicode"/>
              </a:rPr>
              <a:t>A reading from the Holy Gospel of Luke.</a:t>
            </a:r>
            <a:endParaRPr lang="en-GB" sz="8000" dirty="0">
              <a:ea typeface="Calibri"/>
              <a:cs typeface="Times New Roman"/>
            </a:endParaRPr>
          </a:p>
          <a:p>
            <a:pPr>
              <a:lnSpc>
                <a:spcPct val="115000"/>
              </a:lnSpc>
              <a:spcAft>
                <a:spcPts val="1000"/>
              </a:spcAft>
            </a:pPr>
            <a:r>
              <a:rPr lang="en-GB" sz="8000" b="1" u="sng" dirty="0" smtClean="0">
                <a:solidFill>
                  <a:srgbClr val="FF0000"/>
                </a:solidFill>
                <a:effectLst/>
                <a:latin typeface="Comic Sans MS"/>
                <a:ea typeface="Calibri"/>
                <a:cs typeface="Lucida Sans Unicode"/>
              </a:rPr>
              <a:t>All:</a:t>
            </a:r>
            <a:r>
              <a:rPr lang="en-GB" sz="8000" b="1" dirty="0" smtClean="0">
                <a:solidFill>
                  <a:srgbClr val="FF0000"/>
                </a:solidFill>
                <a:effectLst/>
                <a:latin typeface="Comic Sans MS"/>
                <a:ea typeface="Calibri"/>
                <a:cs typeface="Lucida Sans Unicode"/>
              </a:rPr>
              <a:t> </a:t>
            </a:r>
            <a:r>
              <a:rPr lang="en-GB" sz="8000" b="1" dirty="0" smtClean="0">
                <a:solidFill>
                  <a:srgbClr val="222222"/>
                </a:solidFill>
                <a:effectLst/>
                <a:latin typeface="Comic Sans MS"/>
                <a:ea typeface="Calibri"/>
                <a:cs typeface="Lucida Sans Unicode"/>
              </a:rPr>
              <a:t>Glory to you O Lord. (Cross your head, mouth and heart)</a:t>
            </a:r>
            <a:endParaRPr lang="en-GB" sz="8000" dirty="0">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endParaRPr lang="en-GB" sz="2400" dirty="0">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endParaRPr lang="en-GB" sz="2400" dirty="0">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endParaRPr lang="en-GB" sz="2400" dirty="0">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endParaRPr lang="en-GB" sz="2400" dirty="0">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endParaRPr lang="en-GB" sz="2400" dirty="0">
              <a:ea typeface="Calibri"/>
              <a:cs typeface="Times New Roman"/>
            </a:endParaRPr>
          </a:p>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700808"/>
            <a:ext cx="3661114" cy="4863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04456" cy="4608512"/>
          </a:xfrm>
        </p:spPr>
        <p:txBody>
          <a:bodyPr>
            <a:normAutofit fontScale="55000" lnSpcReduction="20000"/>
          </a:bodyPr>
          <a:lstStyle/>
          <a:p>
            <a:r>
              <a:rPr lang="en-GB" b="1" dirty="0" smtClean="0">
                <a:solidFill>
                  <a:schemeClr val="tx1"/>
                </a:solidFill>
                <a:effectLst/>
                <a:latin typeface="Comic Sans MS"/>
                <a:ea typeface="Calibri"/>
                <a:cs typeface="Times New Roman"/>
              </a:rPr>
              <a:t>One day some of Jesus’ followers began discussing which people were the most important in the kingdom of God. “Who is the greatest in the kingdom of heaven?”  Were kings and queens the most important?  Maybe only good people were important to God. So they asked Jesus, “Who is the greatest in the kingdom?” Jesus did not answer in the way they expected. To Jesus each and every person is important in the kingdom of God. Even the littlest child is important in the kingdom of God.  Even someone who is not doing right things is important.</a:t>
            </a:r>
            <a:endParaRPr lang="en-GB" dirty="0">
              <a:solidFill>
                <a:schemeClr val="tx1"/>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484784"/>
            <a:ext cx="4111149" cy="5138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5760640" cy="4608512"/>
          </a:xfrm>
        </p:spPr>
        <p:txBody>
          <a:bodyPr>
            <a:normAutofit fontScale="55000" lnSpcReduction="20000"/>
          </a:bodyPr>
          <a:lstStyle/>
          <a:p>
            <a:pPr algn="l">
              <a:lnSpc>
                <a:spcPct val="115000"/>
              </a:lnSpc>
              <a:spcAft>
                <a:spcPts val="1000"/>
              </a:spcAft>
            </a:pPr>
            <a:r>
              <a:rPr lang="en-GB" b="1" dirty="0" smtClean="0">
                <a:solidFill>
                  <a:schemeClr val="tx1"/>
                </a:solidFill>
                <a:effectLst/>
                <a:latin typeface="Comic Sans MS"/>
                <a:ea typeface="Calibri"/>
                <a:cs typeface="Times New Roman"/>
              </a:rPr>
              <a:t>He wants everyone to follow him. To help everyone understand this Jesus decided to tell them a story. </a:t>
            </a:r>
            <a:endParaRPr lang="en-GB" sz="2400" dirty="0">
              <a:solidFill>
                <a:schemeClr val="tx1"/>
              </a:solidFill>
              <a:ea typeface="Calibri"/>
              <a:cs typeface="Times New Roman"/>
            </a:endParaRPr>
          </a:p>
          <a:p>
            <a:pPr algn="l">
              <a:lnSpc>
                <a:spcPct val="115000"/>
              </a:lnSpc>
              <a:spcAft>
                <a:spcPts val="1000"/>
              </a:spcAft>
            </a:pPr>
            <a:r>
              <a:rPr lang="en-GB" b="1" dirty="0" smtClean="0">
                <a:solidFill>
                  <a:schemeClr val="tx1"/>
                </a:solidFill>
                <a:effectLst/>
                <a:latin typeface="Comic Sans MS"/>
                <a:ea typeface="Calibri"/>
                <a:cs typeface="Times New Roman"/>
              </a:rPr>
              <a:t>Jesus began. Once a shepherd had a flock of 100 sheep. Shepherds love their sheep. Sometimes they even have names for the sheep. A shepherd leads his sheep to nutritious green grass to eat. He looks for nice clean water so his sheep could have a drink when they were thirsty. A shepherd watches after every sheep and takes care of them. Sometimes dangerous animals like bears and lions would come and try to hurt his sheep. The shepherd protects the sheep and chases all of the dangerous animals away from them.</a:t>
            </a:r>
            <a:endParaRPr lang="en-GB" sz="2400" dirty="0">
              <a:solidFill>
                <a:schemeClr val="tx1"/>
              </a:solidFill>
              <a:ea typeface="Calibri"/>
              <a:cs typeface="Times New Roman"/>
            </a:endParaRPr>
          </a:p>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7506" y="1628800"/>
            <a:ext cx="2880320"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76464" cy="4608512"/>
          </a:xfrm>
        </p:spPr>
        <p:txBody>
          <a:bodyPr>
            <a:normAutofit fontScale="70000" lnSpcReduction="20000"/>
          </a:bodyPr>
          <a:lstStyle/>
          <a:p>
            <a:pPr algn="l"/>
            <a:r>
              <a:rPr lang="en-GB" b="1" dirty="0" smtClean="0">
                <a:solidFill>
                  <a:schemeClr val="tx1"/>
                </a:solidFill>
                <a:effectLst/>
                <a:latin typeface="Comic Sans MS"/>
                <a:ea typeface="Calibri"/>
                <a:cs typeface="Times New Roman"/>
              </a:rPr>
              <a:t>At other times the sheep would wander away from the rest of the sheep and the shepherd had to call out the sheep’s name. When the sheep heard the shepherd’s voice he would run back to the shepherd. The shepherd loved every one of his sheep. He even had names for his sheep. Every night he would count his sheep to make sure that all 100 were there.</a:t>
            </a:r>
            <a:endParaRPr lang="en-GB" dirty="0">
              <a:solidFill>
                <a:schemeClr val="tx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0910" y="1628800"/>
            <a:ext cx="404956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4992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176464" cy="4608512"/>
          </a:xfrm>
        </p:spPr>
        <p:txBody>
          <a:bodyPr>
            <a:normAutofit fontScale="85000" lnSpcReduction="10000"/>
          </a:bodyPr>
          <a:lstStyle/>
          <a:p>
            <a:r>
              <a:rPr lang="en-GB" b="1" dirty="0" smtClean="0">
                <a:solidFill>
                  <a:schemeClr val="tx1"/>
                </a:solidFill>
                <a:effectLst/>
                <a:latin typeface="Comic Sans MS"/>
                <a:ea typeface="Calibri"/>
                <a:cs typeface="Times New Roman"/>
              </a:rPr>
              <a:t>On</a:t>
            </a:r>
            <a:r>
              <a:rPr lang="en-GB" dirty="0" smtClean="0">
                <a:solidFill>
                  <a:schemeClr val="tx1"/>
                </a:solidFill>
                <a:effectLst/>
                <a:latin typeface="Times New Roman"/>
                <a:ea typeface="Times New Roman"/>
              </a:rPr>
              <a:t> </a:t>
            </a:r>
            <a:r>
              <a:rPr lang="en-GB" b="1" dirty="0" smtClean="0">
                <a:solidFill>
                  <a:schemeClr val="tx1"/>
                </a:solidFill>
                <a:effectLst/>
                <a:latin typeface="Comic Sans MS"/>
                <a:ea typeface="Calibri"/>
                <a:cs typeface="Times New Roman"/>
              </a:rPr>
              <a:t>e day the shepherd counted his sheep and found that there were only 99 sheep instead of 100. The shepherd was so worried.  One of the sheep must be lost. Even though 99 of the sheep were safe the shepherd was so concerned about the 1 sheep that was lost.</a:t>
            </a:r>
            <a:endParaRPr lang="en-GB" dirty="0">
              <a:solidFill>
                <a:schemeClr val="tx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8368" y="1772816"/>
            <a:ext cx="4248472"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443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628800"/>
            <a:ext cx="5472608" cy="4752528"/>
          </a:xfrm>
        </p:spPr>
        <p:txBody>
          <a:bodyPr>
            <a:normAutofit fontScale="62500" lnSpcReduction="20000"/>
          </a:bodyPr>
          <a:lstStyle/>
          <a:p>
            <a:pPr algn="l">
              <a:lnSpc>
                <a:spcPct val="115000"/>
              </a:lnSpc>
              <a:spcAft>
                <a:spcPts val="1000"/>
              </a:spcAft>
            </a:pPr>
            <a:r>
              <a:rPr lang="en-GB" b="1" dirty="0" smtClean="0">
                <a:solidFill>
                  <a:schemeClr val="tx1"/>
                </a:solidFill>
                <a:effectLst/>
                <a:latin typeface="Comic Sans MS"/>
                <a:ea typeface="Calibri"/>
                <a:cs typeface="Times New Roman"/>
              </a:rPr>
              <a:t>Immediately, he left the other sheep in a safe place and set off looking for the lost sheep. The shepherd searched everywhere. What if the sheep was hurt? What if some wild animals had attacked it? Finally, he found the lost sheep! The shepherd was so relieved and happy. The shepherd lifted the sheep up onto his shoulders and carried him all the way back to join the rest of the flock</a:t>
            </a:r>
            <a:r>
              <a:rPr lang="en-GB" b="1" dirty="0" smtClean="0">
                <a:effectLst/>
                <a:latin typeface="Comic Sans MS"/>
                <a:ea typeface="Calibri"/>
                <a:cs typeface="Times New Roman"/>
              </a:rPr>
              <a:t>.</a:t>
            </a:r>
            <a:r>
              <a:rPr lang="en-GB" sz="2400" dirty="0" smtClean="0">
                <a:solidFill>
                  <a:srgbClr val="000000"/>
                </a:solidFill>
                <a:effectLst/>
                <a:latin typeface="Times New Roman"/>
                <a:ea typeface="Times New Roman"/>
                <a:cs typeface="Times New Roman"/>
              </a:rPr>
              <a:t> </a:t>
            </a:r>
            <a:endParaRPr lang="en-GB" sz="2400" dirty="0">
              <a:ea typeface="Calibri"/>
              <a:cs typeface="Times New Roman"/>
            </a:endParaRPr>
          </a:p>
          <a:p>
            <a:pPr algn="l">
              <a:lnSpc>
                <a:spcPct val="115000"/>
              </a:lnSpc>
              <a:spcAft>
                <a:spcPts val="1000"/>
              </a:spcAft>
            </a:pPr>
            <a:r>
              <a:rPr lang="en-GB" b="1" u="sng" dirty="0" smtClean="0">
                <a:solidFill>
                  <a:srgbClr val="00B050"/>
                </a:solidFill>
                <a:effectLst/>
                <a:latin typeface="Comic Sans MS"/>
                <a:ea typeface="Calibri"/>
                <a:cs typeface="Times New Roman"/>
              </a:rPr>
              <a:t>PAUSE</a:t>
            </a:r>
            <a:endParaRPr lang="en-GB" sz="2400" dirty="0">
              <a:ea typeface="Calibri"/>
              <a:cs typeface="Times New Roman"/>
            </a:endParaRPr>
          </a:p>
          <a:p>
            <a:pPr algn="l">
              <a:lnSpc>
                <a:spcPct val="115000"/>
              </a:lnSpc>
              <a:spcAft>
                <a:spcPts val="1000"/>
              </a:spcAft>
            </a:pPr>
            <a:r>
              <a:rPr lang="en-GB" b="1" u="sng" dirty="0" smtClean="0">
                <a:solidFill>
                  <a:srgbClr val="FF0000"/>
                </a:solidFill>
                <a:effectLst/>
                <a:latin typeface="Comic Sans MS"/>
                <a:ea typeface="Calibri"/>
                <a:cs typeface="Times New Roman"/>
              </a:rPr>
              <a:t>Mrs Houston: </a:t>
            </a:r>
            <a:r>
              <a:rPr lang="en-GB" b="1" dirty="0" smtClean="0">
                <a:solidFill>
                  <a:schemeClr val="tx1"/>
                </a:solidFill>
                <a:effectLst/>
                <a:latin typeface="Comic Sans MS"/>
                <a:ea typeface="Calibri"/>
                <a:cs typeface="Times New Roman"/>
              </a:rPr>
              <a:t>The Gospel of the Lord</a:t>
            </a:r>
            <a:endParaRPr lang="en-GB" sz="2400" dirty="0">
              <a:solidFill>
                <a:schemeClr val="tx1"/>
              </a:solidFill>
              <a:ea typeface="Calibri"/>
              <a:cs typeface="Times New Roman"/>
            </a:endParaRPr>
          </a:p>
          <a:p>
            <a:pPr algn="l">
              <a:lnSpc>
                <a:spcPct val="115000"/>
              </a:lnSpc>
              <a:spcAft>
                <a:spcPts val="1000"/>
              </a:spcAft>
            </a:pPr>
            <a:r>
              <a:rPr lang="en-GB" b="1" u="sng" dirty="0" smtClean="0">
                <a:solidFill>
                  <a:srgbClr val="FF0000"/>
                </a:solidFill>
                <a:effectLst/>
                <a:latin typeface="Comic Sans MS"/>
                <a:ea typeface="Calibri"/>
                <a:cs typeface="Times New Roman"/>
              </a:rPr>
              <a:t>All:</a:t>
            </a:r>
            <a:r>
              <a:rPr lang="en-GB" b="1" dirty="0" smtClean="0">
                <a:solidFill>
                  <a:srgbClr val="FF0000"/>
                </a:solidFill>
                <a:effectLst/>
                <a:latin typeface="Comic Sans MS"/>
                <a:ea typeface="Calibri"/>
                <a:cs typeface="Times New Roman"/>
              </a:rPr>
              <a:t> </a:t>
            </a:r>
            <a:r>
              <a:rPr lang="en-GB" b="1" dirty="0" smtClean="0">
                <a:solidFill>
                  <a:schemeClr val="tx1"/>
                </a:solidFill>
                <a:effectLst/>
                <a:latin typeface="Comic Sans MS"/>
                <a:ea typeface="Calibri"/>
                <a:cs typeface="Times New Roman"/>
              </a:rPr>
              <a:t>Praise to you Lord Jesus Christ</a:t>
            </a:r>
            <a:r>
              <a:rPr lang="en-GB" b="1" dirty="0" smtClean="0">
                <a:effectLst/>
                <a:latin typeface="Comic Sans MS"/>
                <a:ea typeface="Calibri"/>
                <a:cs typeface="Times New Roman"/>
              </a:rPr>
              <a:t>.</a:t>
            </a:r>
            <a:endParaRPr lang="en-GB" sz="2400" dirty="0">
              <a:ea typeface="Calibri"/>
              <a:cs typeface="Times New Roman"/>
            </a:endParaRPr>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0486" y="1628800"/>
            <a:ext cx="2923525"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443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824536" cy="4608512"/>
          </a:xfrm>
        </p:spPr>
        <p:txBody>
          <a:bodyPr>
            <a:normAutofit fontScale="70000" lnSpcReduction="20000"/>
          </a:bodyPr>
          <a:lstStyle/>
          <a:p>
            <a:pPr>
              <a:lnSpc>
                <a:spcPct val="115000"/>
              </a:lnSpc>
              <a:spcAft>
                <a:spcPts val="1000"/>
              </a:spcAft>
            </a:pPr>
            <a:r>
              <a:rPr lang="en-GB" b="1" u="sng" dirty="0" smtClean="0">
                <a:solidFill>
                  <a:srgbClr val="0070C0"/>
                </a:solidFill>
                <a:effectLst/>
                <a:latin typeface="Comic Sans MS"/>
                <a:ea typeface="Calibri"/>
                <a:cs typeface="Times New Roman"/>
              </a:rPr>
              <a:t>Reflection on the meaning of the Gospel Reading</a:t>
            </a:r>
            <a:endParaRPr lang="en-GB" sz="2400" dirty="0">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Times New Roman"/>
              </a:rPr>
              <a:t>Mrs Houston</a:t>
            </a:r>
            <a:r>
              <a:rPr lang="en-GB" b="1" dirty="0" smtClean="0">
                <a:effectLst/>
                <a:latin typeface="Comic Sans MS"/>
                <a:ea typeface="Calibri"/>
                <a:cs typeface="Times New Roman"/>
              </a:rPr>
              <a:t>: </a:t>
            </a:r>
            <a:r>
              <a:rPr lang="en-GB" b="1" dirty="0" smtClean="0">
                <a:solidFill>
                  <a:schemeClr val="tx1"/>
                </a:solidFill>
                <a:effectLst/>
                <a:latin typeface="Comic Sans MS"/>
                <a:ea typeface="Calibri"/>
                <a:cs typeface="Times New Roman"/>
              </a:rPr>
              <a:t>The parable that Jesus told helped the people understand. Every sheep is important to the shepherd. Even if only one is lost he will search everywhere to find it. In the same way people are important to God.  He does not want anyone to be lost either.  Every person is important to God.</a:t>
            </a:r>
            <a:endParaRPr lang="en-GB" sz="2400" dirty="0">
              <a:solidFill>
                <a:schemeClr val="tx1"/>
              </a:solidFill>
              <a:ea typeface="Calibri"/>
              <a:cs typeface="Times New Roman"/>
            </a:endParaRPr>
          </a:p>
          <a:p>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1226" y="1628800"/>
            <a:ext cx="3620974"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443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179512" y="1772816"/>
            <a:ext cx="5328592" cy="4608512"/>
          </a:xfrm>
        </p:spPr>
        <p:txBody>
          <a:bodyPr>
            <a:normAutofit fontScale="55000" lnSpcReduction="20000"/>
          </a:bodyPr>
          <a:lstStyle/>
          <a:p>
            <a:pPr>
              <a:lnSpc>
                <a:spcPct val="115000"/>
              </a:lnSpc>
              <a:spcAft>
                <a:spcPts val="1000"/>
              </a:spcAft>
            </a:pPr>
            <a:r>
              <a:rPr lang="en-GB" sz="3600" b="1" u="sng" dirty="0" smtClean="0">
                <a:solidFill>
                  <a:srgbClr val="0070C0"/>
                </a:solidFill>
                <a:effectLst/>
                <a:latin typeface="Comic Sans MS"/>
                <a:ea typeface="Calibri"/>
                <a:cs typeface="Times New Roman"/>
              </a:rPr>
              <a:t>Response to the Word of God</a:t>
            </a:r>
            <a:endParaRPr lang="en-GB" sz="2400" dirty="0">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Helvetica"/>
              </a:rPr>
              <a:t>Mrs Houston:</a:t>
            </a:r>
            <a:r>
              <a:rPr lang="en-GB" b="1" dirty="0" smtClean="0">
                <a:solidFill>
                  <a:srgbClr val="FF0000"/>
                </a:solidFill>
                <a:effectLst/>
                <a:latin typeface="Comic Sans MS"/>
                <a:ea typeface="Calibri"/>
                <a:cs typeface="Helvetica"/>
              </a:rPr>
              <a:t> </a:t>
            </a:r>
            <a:r>
              <a:rPr lang="en-GB" b="1" dirty="0" smtClean="0">
                <a:solidFill>
                  <a:schemeClr val="tx1"/>
                </a:solidFill>
                <a:effectLst/>
                <a:latin typeface="Comic Sans MS"/>
                <a:ea typeface="Calibri"/>
                <a:cs typeface="Helvetica"/>
              </a:rPr>
              <a:t>Father God I thank you for this new day. I thank you that you love me and are with me today. Lord in your mercy</a:t>
            </a:r>
            <a:r>
              <a:rPr lang="en-GB" b="1" dirty="0" smtClean="0">
                <a:solidFill>
                  <a:srgbClr val="425563"/>
                </a:solidFill>
                <a:effectLst/>
                <a:latin typeface="Comic Sans MS"/>
                <a:ea typeface="Calibri"/>
                <a:cs typeface="Helvetica"/>
              </a:rPr>
              <a:t>,</a:t>
            </a:r>
            <a:endParaRPr lang="en-GB" sz="2400" dirty="0">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Helvetica"/>
              </a:rPr>
              <a:t>All:</a:t>
            </a:r>
            <a:r>
              <a:rPr lang="en-GB" b="1" dirty="0" smtClean="0">
                <a:solidFill>
                  <a:srgbClr val="FF000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Clywed</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ein</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gweddi</a:t>
            </a:r>
            <a:r>
              <a:rPr lang="en-GB" b="1" dirty="0" smtClean="0">
                <a:solidFill>
                  <a:srgbClr val="0070C0"/>
                </a:solidFill>
                <a:effectLst/>
                <a:latin typeface="Comic Sans MS"/>
                <a:ea typeface="Calibri"/>
                <a:cs typeface="Helvetica"/>
              </a:rPr>
              <a:t> </a:t>
            </a:r>
            <a:r>
              <a:rPr lang="en-GB" b="1" dirty="0" smtClean="0">
                <a:solidFill>
                  <a:schemeClr val="tx1"/>
                </a:solidFill>
                <a:effectLst/>
                <a:latin typeface="Comic Sans MS"/>
                <a:ea typeface="Calibri"/>
                <a:cs typeface="Helvetica"/>
              </a:rPr>
              <a:t>(Hear our prayer.)</a:t>
            </a:r>
            <a:endParaRPr lang="en-GB" sz="2400" dirty="0">
              <a:solidFill>
                <a:schemeClr val="tx1"/>
              </a:solidFill>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Times New Roman"/>
              </a:rPr>
              <a:t>Mrs Houston: </a:t>
            </a:r>
            <a:r>
              <a:rPr lang="en-GB" b="1" dirty="0" smtClean="0">
                <a:solidFill>
                  <a:schemeClr val="tx1"/>
                </a:solidFill>
                <a:effectLst/>
                <a:latin typeface="Comic Sans MS"/>
                <a:ea typeface="Calibri"/>
                <a:cs typeface="Times New Roman"/>
              </a:rPr>
              <a:t>Father God, please be with me today in everything I will face. Help me to learn well at school. I pray that I would be a good friend to those around me today. Lord in your mercy,</a:t>
            </a:r>
            <a:endParaRPr lang="en-GB" sz="2400" dirty="0">
              <a:solidFill>
                <a:schemeClr val="tx1"/>
              </a:solidFill>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Helvetica"/>
              </a:rPr>
              <a:t>All:</a:t>
            </a:r>
            <a:r>
              <a:rPr lang="en-GB" b="1" dirty="0" smtClean="0">
                <a:solidFill>
                  <a:srgbClr val="FF000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Clywed</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ein</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gweddi</a:t>
            </a:r>
            <a:r>
              <a:rPr lang="en-GB" b="1" dirty="0" smtClean="0">
                <a:solidFill>
                  <a:srgbClr val="0070C0"/>
                </a:solidFill>
                <a:effectLst/>
                <a:latin typeface="Comic Sans MS"/>
                <a:ea typeface="Calibri"/>
                <a:cs typeface="Helvetica"/>
              </a:rPr>
              <a:t> </a:t>
            </a:r>
            <a:r>
              <a:rPr lang="en-GB" b="1" dirty="0" smtClean="0">
                <a:solidFill>
                  <a:schemeClr val="tx1"/>
                </a:solidFill>
                <a:effectLst/>
                <a:latin typeface="Comic Sans MS"/>
                <a:ea typeface="Calibri"/>
                <a:cs typeface="Helvetica"/>
              </a:rPr>
              <a:t>(Hear our prayer.)</a:t>
            </a:r>
            <a:endParaRPr lang="en-GB" sz="2400" dirty="0">
              <a:solidFill>
                <a:schemeClr val="tx1"/>
              </a:solidFill>
              <a:ea typeface="Calibri"/>
              <a:cs typeface="Times New Roman"/>
            </a:endParaRPr>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0918" y="1700808"/>
            <a:ext cx="3453570"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443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968552" cy="4608512"/>
          </a:xfrm>
        </p:spPr>
        <p:txBody>
          <a:bodyPr>
            <a:normAutofit fontScale="77500" lnSpcReduction="20000"/>
          </a:bodyPr>
          <a:lstStyle/>
          <a:p>
            <a:pPr>
              <a:lnSpc>
                <a:spcPct val="115000"/>
              </a:lnSpc>
              <a:spcAft>
                <a:spcPts val="1000"/>
              </a:spcAft>
            </a:pPr>
            <a:r>
              <a:rPr lang="en-GB" b="1" u="sng" dirty="0" smtClean="0">
                <a:solidFill>
                  <a:srgbClr val="FF0000"/>
                </a:solidFill>
                <a:effectLst/>
                <a:latin typeface="Comic Sans MS"/>
                <a:ea typeface="Times New Roman"/>
                <a:cs typeface="Times New Roman"/>
              </a:rPr>
              <a:t>Mrs Houston: </a:t>
            </a:r>
            <a:r>
              <a:rPr lang="en-GB" b="1" dirty="0" smtClean="0">
                <a:solidFill>
                  <a:schemeClr val="tx1"/>
                </a:solidFill>
                <a:effectLst/>
                <a:latin typeface="Comic Sans MS"/>
                <a:ea typeface="Times New Roman"/>
                <a:cs typeface="Times New Roman"/>
              </a:rPr>
              <a:t>Father God, I thank you for everything you have done for me. I thank you for my family and my friends. I thank you that you love me so much that you sent your son Jesus for me. Lord in your mercy,</a:t>
            </a:r>
            <a:r>
              <a:rPr lang="en-GB" b="1" u="sng" dirty="0" smtClean="0">
                <a:solidFill>
                  <a:schemeClr val="tx1"/>
                </a:solidFill>
                <a:effectLst/>
                <a:latin typeface="Comic Sans MS"/>
                <a:ea typeface="Calibri"/>
                <a:cs typeface="Helvetica"/>
              </a:rPr>
              <a:t> </a:t>
            </a:r>
            <a:endParaRPr lang="en-GB" sz="2400" dirty="0">
              <a:solidFill>
                <a:schemeClr val="tx1"/>
              </a:solidFill>
              <a:ea typeface="Calibri"/>
              <a:cs typeface="Times New Roman"/>
            </a:endParaRPr>
          </a:p>
          <a:p>
            <a:pPr>
              <a:lnSpc>
                <a:spcPct val="115000"/>
              </a:lnSpc>
              <a:spcAft>
                <a:spcPts val="1000"/>
              </a:spcAft>
            </a:pPr>
            <a:r>
              <a:rPr lang="en-GB" b="1" u="sng" dirty="0" smtClean="0">
                <a:solidFill>
                  <a:srgbClr val="FF0000"/>
                </a:solidFill>
                <a:effectLst/>
                <a:latin typeface="Comic Sans MS"/>
                <a:ea typeface="Calibri"/>
                <a:cs typeface="Helvetica"/>
              </a:rPr>
              <a:t>All:</a:t>
            </a:r>
            <a:r>
              <a:rPr lang="en-GB" b="1" dirty="0" smtClean="0">
                <a:solidFill>
                  <a:srgbClr val="FF000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Clywed</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ein</a:t>
            </a:r>
            <a:r>
              <a:rPr lang="en-GB" b="1" dirty="0" smtClean="0">
                <a:solidFill>
                  <a:srgbClr val="0070C0"/>
                </a:solidFill>
                <a:effectLst/>
                <a:latin typeface="Comic Sans MS"/>
                <a:ea typeface="Calibri"/>
                <a:cs typeface="Helvetica"/>
              </a:rPr>
              <a:t> </a:t>
            </a:r>
            <a:r>
              <a:rPr lang="en-GB" b="1" dirty="0" err="1" smtClean="0">
                <a:solidFill>
                  <a:srgbClr val="0070C0"/>
                </a:solidFill>
                <a:effectLst/>
                <a:latin typeface="Comic Sans MS"/>
                <a:ea typeface="Calibri"/>
                <a:cs typeface="Helvetica"/>
              </a:rPr>
              <a:t>gweddi</a:t>
            </a:r>
            <a:r>
              <a:rPr lang="en-GB" b="1" dirty="0" smtClean="0">
                <a:solidFill>
                  <a:srgbClr val="0070C0"/>
                </a:solidFill>
                <a:effectLst/>
                <a:latin typeface="Comic Sans MS"/>
                <a:ea typeface="Calibri"/>
                <a:cs typeface="Helvetica"/>
              </a:rPr>
              <a:t> </a:t>
            </a:r>
            <a:r>
              <a:rPr lang="en-GB" b="1" dirty="0" smtClean="0">
                <a:solidFill>
                  <a:schemeClr val="tx1"/>
                </a:solidFill>
                <a:effectLst/>
                <a:latin typeface="Comic Sans MS"/>
                <a:ea typeface="Calibri"/>
                <a:cs typeface="Helvetica"/>
              </a:rPr>
              <a:t>(Hear our prayer.)</a:t>
            </a:r>
            <a:endParaRPr lang="en-GB" sz="2400" dirty="0">
              <a:solidFill>
                <a:schemeClr val="tx1"/>
              </a:solidFill>
              <a:ea typeface="Calibri"/>
              <a:cs typeface="Times New Roman"/>
            </a:endParaRPr>
          </a:p>
          <a:p>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689" y="1628800"/>
            <a:ext cx="3565607"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9752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5040560" cy="4608512"/>
          </a:xfrm>
        </p:spPr>
        <p:txBody>
          <a:bodyPr>
            <a:normAutofit fontScale="47500" lnSpcReduction="20000"/>
          </a:bodyPr>
          <a:lstStyle/>
          <a:p>
            <a:pPr>
              <a:lnSpc>
                <a:spcPct val="115000"/>
              </a:lnSpc>
              <a:spcAft>
                <a:spcPts val="1000"/>
              </a:spcAft>
            </a:pPr>
            <a:r>
              <a:rPr lang="en-GB" sz="5100" b="1" u="sng" dirty="0" smtClean="0">
                <a:solidFill>
                  <a:srgbClr val="00B050"/>
                </a:solidFill>
              </a:rPr>
              <a:t>Going Forth</a:t>
            </a:r>
          </a:p>
          <a:p>
            <a:pPr>
              <a:lnSpc>
                <a:spcPct val="115000"/>
              </a:lnSpc>
              <a:spcAft>
                <a:spcPts val="1000"/>
              </a:spcAft>
            </a:pPr>
            <a:r>
              <a:rPr lang="en-GB" sz="2900" b="1" u="sng" dirty="0" smtClean="0">
                <a:solidFill>
                  <a:srgbClr val="0070C0"/>
                </a:solidFill>
                <a:effectLst/>
                <a:latin typeface="Comic Sans MS"/>
                <a:ea typeface="Calibri"/>
                <a:cs typeface="Times New Roman"/>
              </a:rPr>
              <a:t>Closing Prayer </a:t>
            </a:r>
            <a:endParaRPr lang="en-GB" sz="2900" dirty="0">
              <a:ea typeface="Calibri"/>
              <a:cs typeface="Times New Roman"/>
            </a:endParaRPr>
          </a:p>
          <a:p>
            <a:pPr>
              <a:lnSpc>
                <a:spcPct val="115000"/>
              </a:lnSpc>
              <a:spcAft>
                <a:spcPts val="1000"/>
              </a:spcAft>
            </a:pPr>
            <a:r>
              <a:rPr lang="en-GB" sz="2900" b="1" u="sng" dirty="0" smtClean="0">
                <a:solidFill>
                  <a:srgbClr val="FF0000"/>
                </a:solidFill>
                <a:effectLst/>
                <a:latin typeface="Comic Sans MS"/>
                <a:ea typeface="Calibri"/>
                <a:cs typeface="Times New Roman"/>
              </a:rPr>
              <a:t>Mrs Houston</a:t>
            </a:r>
            <a:r>
              <a:rPr lang="en-GB" sz="2900" b="1" u="sng" dirty="0" smtClean="0">
                <a:solidFill>
                  <a:srgbClr val="0070C0"/>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Dwylo</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gyda</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gilydd</a:t>
            </a:r>
            <a:r>
              <a:rPr lang="en-GB" sz="2900" b="1" dirty="0" smtClean="0">
                <a:solidFill>
                  <a:schemeClr val="tx1"/>
                </a:solidFill>
                <a:effectLst/>
                <a:latin typeface="Comic Sans MS"/>
                <a:ea typeface="Calibri"/>
                <a:cs typeface="Times New Roman"/>
              </a:rPr>
              <a:t> a </a:t>
            </a:r>
            <a:r>
              <a:rPr lang="en-GB" sz="2900" b="1" dirty="0" err="1" smtClean="0">
                <a:solidFill>
                  <a:schemeClr val="tx1"/>
                </a:solidFill>
                <a:effectLst/>
                <a:latin typeface="Comic Sans MS"/>
                <a:ea typeface="Calibri"/>
                <a:cs typeface="Times New Roman"/>
              </a:rPr>
              <a:t>llygaid</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ar</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gau</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os</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gwelwch</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yn</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dda</a:t>
            </a:r>
            <a:r>
              <a:rPr lang="en-GB" sz="2900" b="1" dirty="0" smtClean="0">
                <a:solidFill>
                  <a:schemeClr val="tx1"/>
                </a:solidFill>
                <a:effectLst/>
                <a:latin typeface="Comic Sans MS"/>
                <a:ea typeface="Calibri"/>
                <a:cs typeface="Times New Roman"/>
              </a:rPr>
              <a:t>.</a:t>
            </a:r>
            <a:endParaRPr lang="en-GB" sz="2900" dirty="0">
              <a:solidFill>
                <a:schemeClr val="tx1"/>
              </a:solidFill>
              <a:ea typeface="Calibri"/>
              <a:cs typeface="Times New Roman"/>
            </a:endParaRPr>
          </a:p>
          <a:p>
            <a:pPr>
              <a:lnSpc>
                <a:spcPct val="115000"/>
              </a:lnSpc>
              <a:spcAft>
                <a:spcPts val="1000"/>
              </a:spcAft>
            </a:pPr>
            <a:r>
              <a:rPr lang="en-GB" sz="2900" b="1" u="sng" dirty="0" smtClean="0">
                <a:solidFill>
                  <a:srgbClr val="FF0000"/>
                </a:solidFill>
                <a:effectLst/>
                <a:latin typeface="Comic Sans MS"/>
                <a:ea typeface="Calibri"/>
                <a:cs typeface="Times New Roman"/>
              </a:rPr>
              <a:t>All</a:t>
            </a:r>
            <a:r>
              <a:rPr lang="en-GB" sz="2900" b="1" dirty="0" smtClean="0">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Yn</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enw’r</a:t>
            </a:r>
            <a:r>
              <a:rPr lang="en-GB" sz="2900" b="1" dirty="0" smtClean="0">
                <a:solidFill>
                  <a:schemeClr val="tx1"/>
                </a:solidFill>
                <a:effectLst/>
                <a:latin typeface="Comic Sans MS"/>
                <a:ea typeface="Calibri"/>
                <a:cs typeface="Times New Roman"/>
              </a:rPr>
              <a:t> Tad, a </a:t>
            </a:r>
            <a:r>
              <a:rPr lang="en-GB" sz="2900" b="1" dirty="0" err="1" smtClean="0">
                <a:solidFill>
                  <a:schemeClr val="tx1"/>
                </a:solidFill>
                <a:effectLst/>
                <a:latin typeface="Comic Sans MS"/>
                <a:ea typeface="Calibri"/>
                <a:cs typeface="Times New Roman"/>
              </a:rPr>
              <a:t>Mhab</a:t>
            </a:r>
            <a:r>
              <a:rPr lang="en-GB" sz="2900" b="1" dirty="0" smtClean="0">
                <a:solidFill>
                  <a:schemeClr val="tx1"/>
                </a:solidFill>
                <a:effectLst/>
                <a:latin typeface="Comic Sans MS"/>
                <a:ea typeface="Calibri"/>
                <a:cs typeface="Times New Roman"/>
              </a:rPr>
              <a:t>, a </a:t>
            </a:r>
            <a:r>
              <a:rPr lang="en-GB" sz="2900" b="1" dirty="0" err="1" smtClean="0">
                <a:solidFill>
                  <a:schemeClr val="tx1"/>
                </a:solidFill>
                <a:effectLst/>
                <a:latin typeface="Comic Sans MS"/>
                <a:ea typeface="Calibri"/>
                <a:cs typeface="Times New Roman"/>
              </a:rPr>
              <a:t>Ysbryd</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Glan</a:t>
            </a:r>
            <a:r>
              <a:rPr lang="en-GB" sz="2900" b="1" dirty="0" smtClean="0">
                <a:solidFill>
                  <a:schemeClr val="tx1"/>
                </a:solidFill>
                <a:effectLst/>
                <a:latin typeface="Comic Sans MS"/>
                <a:ea typeface="Calibri"/>
                <a:cs typeface="Times New Roman"/>
              </a:rPr>
              <a:t>. Amen</a:t>
            </a:r>
            <a:endParaRPr lang="en-GB" sz="2900" dirty="0">
              <a:solidFill>
                <a:schemeClr val="tx1"/>
              </a:solidFill>
              <a:ea typeface="Calibri"/>
              <a:cs typeface="Times New Roman"/>
            </a:endParaRPr>
          </a:p>
          <a:p>
            <a:pPr>
              <a:lnSpc>
                <a:spcPct val="115000"/>
              </a:lnSpc>
              <a:spcAft>
                <a:spcPts val="1000"/>
              </a:spcAft>
            </a:pPr>
            <a:r>
              <a:rPr lang="en-GB" sz="2900" b="1" dirty="0" smtClean="0">
                <a:solidFill>
                  <a:schemeClr val="tx1"/>
                </a:solidFill>
                <a:effectLst/>
                <a:latin typeface="Comic Sans MS"/>
                <a:ea typeface="Times New Roman"/>
                <a:cs typeface="Times New Roman"/>
              </a:rPr>
              <a:t>Father God I thank you for being with me today. I thank you that you were alongside me in everything I face today. Please help me in the week ahead. I thank you that you will never leave me. Father God I thank you for everything you have blessed me with today. Thank you for my friends and family. Thank you for keeping me safe.  I thank you that you love me and care for me. Amen</a:t>
            </a:r>
            <a:endParaRPr lang="en-GB" sz="2900" dirty="0">
              <a:solidFill>
                <a:schemeClr val="tx1"/>
              </a:solidFill>
              <a:ea typeface="Calibri"/>
              <a:cs typeface="Times New Roman"/>
            </a:endParaRPr>
          </a:p>
          <a:p>
            <a:pPr>
              <a:lnSpc>
                <a:spcPct val="115000"/>
              </a:lnSpc>
              <a:spcAft>
                <a:spcPts val="1000"/>
              </a:spcAft>
            </a:pPr>
            <a:r>
              <a:rPr lang="en-GB" sz="2900" b="1" u="sng" dirty="0" smtClean="0">
                <a:solidFill>
                  <a:srgbClr val="FF0000"/>
                </a:solidFill>
                <a:effectLst/>
                <a:latin typeface="Comic Sans MS"/>
                <a:ea typeface="Calibri"/>
                <a:cs typeface="Times New Roman"/>
              </a:rPr>
              <a:t>All</a:t>
            </a:r>
            <a:r>
              <a:rPr lang="en-GB" sz="2900" b="1" dirty="0" smtClean="0">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Yn</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enw’r</a:t>
            </a:r>
            <a:r>
              <a:rPr lang="en-GB" sz="2900" b="1" dirty="0" smtClean="0">
                <a:solidFill>
                  <a:schemeClr val="tx1"/>
                </a:solidFill>
                <a:effectLst/>
                <a:latin typeface="Comic Sans MS"/>
                <a:ea typeface="Calibri"/>
                <a:cs typeface="Times New Roman"/>
              </a:rPr>
              <a:t> Tad, a </a:t>
            </a:r>
            <a:r>
              <a:rPr lang="en-GB" sz="2900" b="1" dirty="0" err="1" smtClean="0">
                <a:solidFill>
                  <a:schemeClr val="tx1"/>
                </a:solidFill>
                <a:effectLst/>
                <a:latin typeface="Comic Sans MS"/>
                <a:ea typeface="Calibri"/>
                <a:cs typeface="Times New Roman"/>
              </a:rPr>
              <a:t>Mhab</a:t>
            </a:r>
            <a:r>
              <a:rPr lang="en-GB" sz="2900" b="1" dirty="0" smtClean="0">
                <a:solidFill>
                  <a:schemeClr val="tx1"/>
                </a:solidFill>
                <a:effectLst/>
                <a:latin typeface="Comic Sans MS"/>
                <a:ea typeface="Calibri"/>
                <a:cs typeface="Times New Roman"/>
              </a:rPr>
              <a:t>, a </a:t>
            </a:r>
            <a:r>
              <a:rPr lang="en-GB" sz="2900" b="1" dirty="0" err="1" smtClean="0">
                <a:solidFill>
                  <a:schemeClr val="tx1"/>
                </a:solidFill>
                <a:effectLst/>
                <a:latin typeface="Comic Sans MS"/>
                <a:ea typeface="Calibri"/>
                <a:cs typeface="Times New Roman"/>
              </a:rPr>
              <a:t>Ysbryd</a:t>
            </a:r>
            <a:r>
              <a:rPr lang="en-GB" sz="2900" b="1" dirty="0" smtClean="0">
                <a:solidFill>
                  <a:schemeClr val="tx1"/>
                </a:solidFill>
                <a:effectLst/>
                <a:latin typeface="Comic Sans MS"/>
                <a:ea typeface="Calibri"/>
                <a:cs typeface="Times New Roman"/>
              </a:rPr>
              <a:t> </a:t>
            </a:r>
            <a:r>
              <a:rPr lang="en-GB" sz="2900" b="1" dirty="0" err="1" smtClean="0">
                <a:solidFill>
                  <a:schemeClr val="tx1"/>
                </a:solidFill>
                <a:effectLst/>
                <a:latin typeface="Comic Sans MS"/>
                <a:ea typeface="Calibri"/>
                <a:cs typeface="Times New Roman"/>
              </a:rPr>
              <a:t>Glan</a:t>
            </a:r>
            <a:r>
              <a:rPr lang="en-GB" sz="2900" b="1" dirty="0" smtClean="0">
                <a:solidFill>
                  <a:schemeClr val="tx1"/>
                </a:solidFill>
                <a:effectLst/>
                <a:latin typeface="Comic Sans MS"/>
                <a:ea typeface="Calibri"/>
                <a:cs typeface="Times New Roman"/>
              </a:rPr>
              <a:t>. Amen</a:t>
            </a:r>
            <a:endParaRPr lang="en-GB" sz="2900" dirty="0">
              <a:solidFill>
                <a:schemeClr val="tx1"/>
              </a:solidFill>
              <a:ea typeface="Calibri"/>
              <a:cs typeface="Times New Roman"/>
            </a:endParaRPr>
          </a:p>
          <a:p>
            <a:endParaRPr lang="en-GB" b="1" u="sng" dirty="0">
              <a:solidFill>
                <a:srgbClr val="00B0F0"/>
              </a:solidFill>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0121" y="1484784"/>
            <a:ext cx="3528392"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9752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72400" cy="1512168"/>
          </a:xfrm>
        </p:spPr>
        <p:txBody>
          <a:bodyPr>
            <a:normAutofit fontScale="90000"/>
          </a:bodyPr>
          <a:lstStyle/>
          <a:p>
            <a:pPr>
              <a:lnSpc>
                <a:spcPct val="115000"/>
              </a:lnSpc>
              <a:spcAft>
                <a:spcPts val="1000"/>
              </a:spcAft>
            </a:pPr>
            <a:r>
              <a:rPr lang="en-GB" sz="2800" b="1" u="sng" dirty="0" smtClean="0">
                <a:effectLst/>
                <a:latin typeface="Comic Sans MS"/>
                <a:ea typeface="Calibri"/>
                <a:cs typeface="Times New Roman"/>
              </a:rPr>
              <a:t/>
            </a:r>
            <a:br>
              <a:rPr lang="en-GB" sz="2800" b="1" u="sng" dirty="0" smtClean="0">
                <a:effectLst/>
                <a:latin typeface="Comic Sans MS"/>
                <a:ea typeface="Calibri"/>
                <a:cs typeface="Times New Roman"/>
              </a:rPr>
            </a:br>
            <a:r>
              <a:rPr lang="en-GB" sz="2800" b="1" u="sng" dirty="0" smtClean="0">
                <a:effectLst/>
                <a:latin typeface="Comic Sans MS"/>
                <a:ea typeface="Calibri"/>
                <a:cs typeface="Times New Roman"/>
              </a:rPr>
              <a:t>Jesus’s love for us all is unconditional</a:t>
            </a:r>
            <a:r>
              <a:rPr lang="en-GB" sz="3200" dirty="0">
                <a:ea typeface="Calibri"/>
                <a:cs typeface="Times New Roman"/>
              </a:rPr>
              <a:t/>
            </a:r>
            <a:br>
              <a:rPr lang="en-GB" sz="3200" dirty="0">
                <a:ea typeface="Calibri"/>
                <a:cs typeface="Times New Roman"/>
              </a:rPr>
            </a:br>
            <a:r>
              <a:rPr lang="en-GB" sz="3100" b="1" u="sng" dirty="0" smtClean="0">
                <a:effectLst/>
                <a:latin typeface="Comic Sans MS"/>
                <a:ea typeface="Calibri"/>
                <a:cs typeface="Times New Roman"/>
              </a:rPr>
              <a:t> </a:t>
            </a:r>
            <a:r>
              <a:rPr lang="en-GB" sz="3100" b="1" u="sng" dirty="0" smtClean="0">
                <a:solidFill>
                  <a:srgbClr val="FF0000"/>
                </a:solidFill>
                <a:effectLst/>
                <a:latin typeface="Comic Sans MS"/>
                <a:ea typeface="Calibri"/>
                <a:cs typeface="Times New Roman"/>
              </a:rPr>
              <a:t>Jesus is the Good Shepherd</a:t>
            </a:r>
            <a:r>
              <a:rPr lang="en-GB" sz="3100" dirty="0">
                <a:solidFill>
                  <a:srgbClr val="FF0000"/>
                </a:solidFill>
                <a:ea typeface="Calibri"/>
                <a:cs typeface="Times New Roman"/>
              </a:rPr>
              <a:t/>
            </a:r>
            <a:br>
              <a:rPr lang="en-GB" sz="3100" dirty="0">
                <a:solidFill>
                  <a:srgbClr val="FF0000"/>
                </a:solidFill>
                <a:ea typeface="Calibri"/>
                <a:cs typeface="Times New Roman"/>
              </a:rPr>
            </a:br>
            <a:r>
              <a:rPr lang="en-GB" sz="3100" b="1" i="0" u="sng" dirty="0" smtClean="0">
                <a:solidFill>
                  <a:srgbClr val="00B050"/>
                </a:solidFill>
                <a:effectLst/>
                <a:latin typeface="Comic Sans MS"/>
                <a:ea typeface="Calibri"/>
                <a:cs typeface="Times New Roman"/>
              </a:rPr>
              <a:t>We are God’s People</a:t>
            </a:r>
            <a:r>
              <a:rPr lang="en-GB" sz="3200" i="1" dirty="0">
                <a:solidFill>
                  <a:srgbClr val="000000"/>
                </a:solidFill>
                <a:ea typeface="Calibri"/>
                <a:cs typeface="Times New Roman"/>
              </a:rPr>
              <a:t/>
            </a:r>
            <a:br>
              <a:rPr lang="en-GB" sz="3200" i="1" dirty="0">
                <a:solidFill>
                  <a:srgbClr val="000000"/>
                </a:solidFill>
                <a:ea typeface="Calibri"/>
                <a:cs typeface="Times New Roman"/>
              </a:rPr>
            </a:br>
            <a:endParaRPr lang="en-GB" dirty="0"/>
          </a:p>
        </p:txBody>
      </p:sp>
      <p:sp>
        <p:nvSpPr>
          <p:cNvPr id="3" name="Subtitle 2"/>
          <p:cNvSpPr>
            <a:spLocks noGrp="1"/>
          </p:cNvSpPr>
          <p:nvPr>
            <p:ph type="subTitle" idx="1"/>
          </p:nvPr>
        </p:nvSpPr>
        <p:spPr>
          <a:xfrm>
            <a:off x="323528" y="1772816"/>
            <a:ext cx="4752528" cy="4608512"/>
          </a:xfrm>
        </p:spPr>
        <p:txBody>
          <a:bodyPr/>
          <a:lstStyle/>
          <a:p>
            <a:pPr>
              <a:lnSpc>
                <a:spcPct val="115000"/>
              </a:lnSpc>
              <a:spcAft>
                <a:spcPts val="1000"/>
              </a:spcAft>
            </a:pPr>
            <a:r>
              <a:rPr lang="en-GB" b="1" u="sng" dirty="0" smtClean="0">
                <a:solidFill>
                  <a:srgbClr val="0070C0"/>
                </a:solidFill>
                <a:effectLst/>
                <a:latin typeface="Comic Sans MS"/>
                <a:ea typeface="Calibri"/>
                <a:cs typeface="Times New Roman"/>
              </a:rPr>
              <a:t>Rejoice</a:t>
            </a:r>
            <a:endParaRPr lang="en-GB" sz="2400" dirty="0">
              <a:ea typeface="Calibri"/>
              <a:cs typeface="Times New Roman"/>
            </a:endParaRPr>
          </a:p>
          <a:p>
            <a:pPr>
              <a:lnSpc>
                <a:spcPct val="115000"/>
              </a:lnSpc>
              <a:spcAft>
                <a:spcPts val="1000"/>
              </a:spcAft>
            </a:pPr>
            <a:r>
              <a:rPr lang="en-GB" b="1" dirty="0" smtClean="0">
                <a:solidFill>
                  <a:schemeClr val="tx1"/>
                </a:solidFill>
                <a:effectLst/>
                <a:latin typeface="Comic Sans MS"/>
                <a:ea typeface="Calibri"/>
                <a:cs typeface="Times New Roman"/>
              </a:rPr>
              <a:t>Let us close our collective worship by singing the hymn, </a:t>
            </a:r>
            <a:r>
              <a:rPr lang="en-GB" b="1" dirty="0" smtClean="0">
                <a:solidFill>
                  <a:srgbClr val="FF0000"/>
                </a:solidFill>
                <a:effectLst/>
                <a:latin typeface="Comic Sans MS"/>
                <a:ea typeface="Calibri"/>
                <a:cs typeface="Times New Roman"/>
              </a:rPr>
              <a:t>‘Let there be love shared among us.’</a:t>
            </a:r>
            <a:endParaRPr lang="en-GB" sz="2400" dirty="0">
              <a:ea typeface="Calibri"/>
              <a:cs typeface="Times New Roman"/>
            </a:endParaRPr>
          </a:p>
          <a:p>
            <a:pPr>
              <a:lnSpc>
                <a:spcPct val="115000"/>
              </a:lnSpc>
              <a:spcAft>
                <a:spcPts val="1000"/>
              </a:spcAft>
            </a:pPr>
            <a:r>
              <a:rPr lang="en-GB" b="1" u="none" strike="noStrike" dirty="0" smtClean="0">
                <a:solidFill>
                  <a:srgbClr val="0070C0"/>
                </a:solidFill>
                <a:effectLst/>
                <a:latin typeface="Comic Sans MS"/>
                <a:ea typeface="Calibri"/>
                <a:cs typeface="Times New Roman"/>
              </a:rPr>
              <a:t> </a:t>
            </a:r>
            <a:endParaRPr lang="en-GB" sz="2400" dirty="0">
              <a:ea typeface="Calibri"/>
              <a:cs typeface="Times New Roman"/>
            </a:endParaRPr>
          </a:p>
          <a:p>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1228" y="1700808"/>
            <a:ext cx="3888432"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9752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933</Words>
  <Application>Microsoft Office PowerPoint</Application>
  <PresentationFormat>On-screen Show (4:3)</PresentationFormat>
  <Paragraphs>63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lpstr> Jesus’s love for us all is unconditional  Jesus is the Good Shepherd We are God’s People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Jesus’s love for us all is unconditional  Jesus is the Good Shepherd We are God’s People </dc:title>
  <dc:creator>Dawn</dc:creator>
  <cp:lastModifiedBy>Dawn</cp:lastModifiedBy>
  <cp:revision>5</cp:revision>
  <dcterms:created xsi:type="dcterms:W3CDTF">2022-12-31T20:57:06Z</dcterms:created>
  <dcterms:modified xsi:type="dcterms:W3CDTF">2022-12-31T21:23:14Z</dcterms:modified>
</cp:coreProperties>
</file>