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sldIdLst>
    <p:sldId id="256" r:id="rId2"/>
    <p:sldId id="283" r:id="rId3"/>
    <p:sldId id="277" r:id="rId4"/>
    <p:sldId id="275" r:id="rId5"/>
    <p:sldId id="282" r:id="rId6"/>
    <p:sldId id="279" r:id="rId7"/>
    <p:sldId id="278" r:id="rId8"/>
    <p:sldId id="276" r:id="rId9"/>
    <p:sldId id="267" r:id="rId10"/>
    <p:sldId id="268" r:id="rId11"/>
    <p:sldId id="270" r:id="rId12"/>
    <p:sldId id="281" r:id="rId13"/>
    <p:sldId id="271" r:id="rId14"/>
    <p:sldId id="284"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100" d="100"/>
          <a:sy n="100" d="100"/>
        </p:scale>
        <p:origin x="-1944" y="-31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9E53141-988C-495E-A94E-9E192E8D010E}" type="datetimeFigureOut">
              <a:rPr lang="en-GB" smtClean="0"/>
              <a:t>31/12/2022</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9EB7A78-0434-4B77-96CB-7C2E1942176C}" type="slidenum">
              <a:rPr lang="en-GB" smtClean="0"/>
              <a:t>‹#›</a:t>
            </a:fld>
            <a:endParaRPr lang="en-GB"/>
          </a:p>
        </p:txBody>
      </p:sp>
    </p:spTree>
    <p:extLst>
      <p:ext uri="{BB962C8B-B14F-4D97-AF65-F5344CB8AC3E}">
        <p14:creationId xmlns:p14="http://schemas.microsoft.com/office/powerpoint/2010/main" val="23424738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Recap over</a:t>
            </a:r>
            <a:r>
              <a:rPr lang="en-GB" baseline="0" dirty="0" smtClean="0"/>
              <a:t> definitions from start of PPT</a:t>
            </a:r>
            <a:endParaRPr lang="en-GB" dirty="0" smtClean="0"/>
          </a:p>
          <a:p>
            <a:endParaRPr lang="en-GB" dirty="0"/>
          </a:p>
        </p:txBody>
      </p:sp>
      <p:sp>
        <p:nvSpPr>
          <p:cNvPr id="4" name="Slide Number Placeholder 3"/>
          <p:cNvSpPr>
            <a:spLocks noGrp="1"/>
          </p:cNvSpPr>
          <p:nvPr>
            <p:ph type="sldNum" sz="quarter" idx="10"/>
          </p:nvPr>
        </p:nvSpPr>
        <p:spPr/>
        <p:txBody>
          <a:bodyPr/>
          <a:lstStyle/>
          <a:p>
            <a:fld id="{39EB7A78-0434-4B77-96CB-7C2E1942176C}" type="slidenum">
              <a:rPr lang="en-GB" smtClean="0">
                <a:solidFill>
                  <a:prstClr val="black"/>
                </a:solidFill>
              </a:rPr>
              <a:pPr/>
              <a:t>5</a:t>
            </a:fld>
            <a:endParaRPr lang="en-GB">
              <a:solidFill>
                <a:prstClr val="black"/>
              </a:solidFill>
            </a:endParaRPr>
          </a:p>
        </p:txBody>
      </p:sp>
    </p:spTree>
    <p:extLst>
      <p:ext uri="{BB962C8B-B14F-4D97-AF65-F5344CB8AC3E}">
        <p14:creationId xmlns:p14="http://schemas.microsoft.com/office/powerpoint/2010/main" val="162187149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Recap over</a:t>
            </a:r>
            <a:r>
              <a:rPr lang="en-GB" baseline="0" dirty="0" smtClean="0"/>
              <a:t> definitions from start of PPT</a:t>
            </a:r>
            <a:endParaRPr lang="en-GB" dirty="0"/>
          </a:p>
        </p:txBody>
      </p:sp>
      <p:sp>
        <p:nvSpPr>
          <p:cNvPr id="4" name="Slide Number Placeholder 3"/>
          <p:cNvSpPr>
            <a:spLocks noGrp="1"/>
          </p:cNvSpPr>
          <p:nvPr>
            <p:ph type="sldNum" sz="quarter" idx="10"/>
          </p:nvPr>
        </p:nvSpPr>
        <p:spPr/>
        <p:txBody>
          <a:bodyPr/>
          <a:lstStyle/>
          <a:p>
            <a:fld id="{39EB7A78-0434-4B77-96CB-7C2E1942176C}" type="slidenum">
              <a:rPr lang="en-GB" smtClean="0"/>
              <a:t>11</a:t>
            </a:fld>
            <a:endParaRPr lang="en-GB"/>
          </a:p>
        </p:txBody>
      </p:sp>
    </p:spTree>
    <p:extLst>
      <p:ext uri="{BB962C8B-B14F-4D97-AF65-F5344CB8AC3E}">
        <p14:creationId xmlns:p14="http://schemas.microsoft.com/office/powerpoint/2010/main" val="40866631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72DB839D-64D3-46F1-BA28-4B3F884EEACA}" type="datetimeFigureOut">
              <a:rPr lang="en-GB" smtClean="0"/>
              <a:t>31/12/2022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E6CE7BE-DAE4-4B2C-A5B1-D352AEC883CB}" type="slidenum">
              <a:rPr lang="en-GB" smtClean="0"/>
              <a:t>‹#›</a:t>
            </a:fld>
            <a:endParaRPr lang="en-GB"/>
          </a:p>
        </p:txBody>
      </p:sp>
    </p:spTree>
    <p:extLst>
      <p:ext uri="{BB962C8B-B14F-4D97-AF65-F5344CB8AC3E}">
        <p14:creationId xmlns:p14="http://schemas.microsoft.com/office/powerpoint/2010/main" val="25783574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2DB839D-64D3-46F1-BA28-4B3F884EEACA}" type="datetimeFigureOut">
              <a:rPr lang="en-GB" smtClean="0"/>
              <a:t>31/12/2022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E6CE7BE-DAE4-4B2C-A5B1-D352AEC883CB}" type="slidenum">
              <a:rPr lang="en-GB" smtClean="0"/>
              <a:t>‹#›</a:t>
            </a:fld>
            <a:endParaRPr lang="en-GB"/>
          </a:p>
        </p:txBody>
      </p:sp>
    </p:spTree>
    <p:extLst>
      <p:ext uri="{BB962C8B-B14F-4D97-AF65-F5344CB8AC3E}">
        <p14:creationId xmlns:p14="http://schemas.microsoft.com/office/powerpoint/2010/main" val="2394538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2DB839D-64D3-46F1-BA28-4B3F884EEACA}" type="datetimeFigureOut">
              <a:rPr lang="en-GB" smtClean="0"/>
              <a:t>31/12/2022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E6CE7BE-DAE4-4B2C-A5B1-D352AEC883CB}" type="slidenum">
              <a:rPr lang="en-GB" smtClean="0"/>
              <a:t>‹#›</a:t>
            </a:fld>
            <a:endParaRPr lang="en-GB"/>
          </a:p>
        </p:txBody>
      </p:sp>
    </p:spTree>
    <p:extLst>
      <p:ext uri="{BB962C8B-B14F-4D97-AF65-F5344CB8AC3E}">
        <p14:creationId xmlns:p14="http://schemas.microsoft.com/office/powerpoint/2010/main" val="10401081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72DB839D-64D3-46F1-BA28-4B3F884EEACA}" type="datetimeFigureOut">
              <a:rPr lang="en-GB" smtClean="0"/>
              <a:t>31/12/2022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E6CE7BE-DAE4-4B2C-A5B1-D352AEC883CB}" type="slidenum">
              <a:rPr lang="en-GB" smtClean="0"/>
              <a:t>‹#›</a:t>
            </a:fld>
            <a:endParaRPr lang="en-GB"/>
          </a:p>
        </p:txBody>
      </p:sp>
    </p:spTree>
    <p:extLst>
      <p:ext uri="{BB962C8B-B14F-4D97-AF65-F5344CB8AC3E}">
        <p14:creationId xmlns:p14="http://schemas.microsoft.com/office/powerpoint/2010/main" val="35874000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72DB839D-64D3-46F1-BA28-4B3F884EEACA}" type="datetimeFigureOut">
              <a:rPr lang="en-GB" smtClean="0"/>
              <a:t>31/12/2022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E6CE7BE-DAE4-4B2C-A5B1-D352AEC883CB}" type="slidenum">
              <a:rPr lang="en-GB" smtClean="0"/>
              <a:t>‹#›</a:t>
            </a:fld>
            <a:endParaRPr lang="en-GB"/>
          </a:p>
        </p:txBody>
      </p:sp>
    </p:spTree>
    <p:extLst>
      <p:ext uri="{BB962C8B-B14F-4D97-AF65-F5344CB8AC3E}">
        <p14:creationId xmlns:p14="http://schemas.microsoft.com/office/powerpoint/2010/main" val="18826824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72DB839D-64D3-46F1-BA28-4B3F884EEACA}" type="datetimeFigureOut">
              <a:rPr lang="en-GB" smtClean="0"/>
              <a:t>31/12/2022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E6CE7BE-DAE4-4B2C-A5B1-D352AEC883CB}" type="slidenum">
              <a:rPr lang="en-GB" smtClean="0"/>
              <a:t>‹#›</a:t>
            </a:fld>
            <a:endParaRPr lang="en-GB"/>
          </a:p>
        </p:txBody>
      </p:sp>
    </p:spTree>
    <p:extLst>
      <p:ext uri="{BB962C8B-B14F-4D97-AF65-F5344CB8AC3E}">
        <p14:creationId xmlns:p14="http://schemas.microsoft.com/office/powerpoint/2010/main" val="4103110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2DB839D-64D3-46F1-BA28-4B3F884EEACA}" type="datetimeFigureOut">
              <a:rPr lang="en-GB" smtClean="0"/>
              <a:t>31/12/2022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E6CE7BE-DAE4-4B2C-A5B1-D352AEC883CB}" type="slidenum">
              <a:rPr lang="en-GB" smtClean="0"/>
              <a:t>‹#›</a:t>
            </a:fld>
            <a:endParaRPr lang="en-GB"/>
          </a:p>
        </p:txBody>
      </p:sp>
    </p:spTree>
    <p:extLst>
      <p:ext uri="{BB962C8B-B14F-4D97-AF65-F5344CB8AC3E}">
        <p14:creationId xmlns:p14="http://schemas.microsoft.com/office/powerpoint/2010/main" val="27762252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2DB839D-64D3-46F1-BA28-4B3F884EEACA}" type="datetimeFigureOut">
              <a:rPr lang="en-GB" smtClean="0"/>
              <a:t>31/12/2022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E6CE7BE-DAE4-4B2C-A5B1-D352AEC883CB}" type="slidenum">
              <a:rPr lang="en-GB" smtClean="0"/>
              <a:t>‹#›</a:t>
            </a:fld>
            <a:endParaRPr lang="en-GB"/>
          </a:p>
        </p:txBody>
      </p:sp>
    </p:spTree>
    <p:extLst>
      <p:ext uri="{BB962C8B-B14F-4D97-AF65-F5344CB8AC3E}">
        <p14:creationId xmlns:p14="http://schemas.microsoft.com/office/powerpoint/2010/main" val="30684590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2DB839D-64D3-46F1-BA28-4B3F884EEACA}" type="datetimeFigureOut">
              <a:rPr lang="en-GB" smtClean="0"/>
              <a:t>31/12/2022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E6CE7BE-DAE4-4B2C-A5B1-D352AEC883CB}" type="slidenum">
              <a:rPr lang="en-GB" smtClean="0"/>
              <a:t>‹#›</a:t>
            </a:fld>
            <a:endParaRPr lang="en-GB"/>
          </a:p>
        </p:txBody>
      </p:sp>
    </p:spTree>
    <p:extLst>
      <p:ext uri="{BB962C8B-B14F-4D97-AF65-F5344CB8AC3E}">
        <p14:creationId xmlns:p14="http://schemas.microsoft.com/office/powerpoint/2010/main" val="25376357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2DB839D-64D3-46F1-BA28-4B3F884EEACA}" type="datetimeFigureOut">
              <a:rPr lang="en-GB" smtClean="0"/>
              <a:t>31/12/2022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E6CE7BE-DAE4-4B2C-A5B1-D352AEC883CB}" type="slidenum">
              <a:rPr lang="en-GB" smtClean="0"/>
              <a:t>‹#›</a:t>
            </a:fld>
            <a:endParaRPr lang="en-GB"/>
          </a:p>
        </p:txBody>
      </p:sp>
    </p:spTree>
    <p:extLst>
      <p:ext uri="{BB962C8B-B14F-4D97-AF65-F5344CB8AC3E}">
        <p14:creationId xmlns:p14="http://schemas.microsoft.com/office/powerpoint/2010/main" val="11620816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2DB839D-64D3-46F1-BA28-4B3F884EEACA}" type="datetimeFigureOut">
              <a:rPr lang="en-GB" smtClean="0"/>
              <a:t>31/12/2022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E6CE7BE-DAE4-4B2C-A5B1-D352AEC883CB}" type="slidenum">
              <a:rPr lang="en-GB" smtClean="0"/>
              <a:t>‹#›</a:t>
            </a:fld>
            <a:endParaRPr lang="en-GB"/>
          </a:p>
        </p:txBody>
      </p:sp>
    </p:spTree>
    <p:extLst>
      <p:ext uri="{BB962C8B-B14F-4D97-AF65-F5344CB8AC3E}">
        <p14:creationId xmlns:p14="http://schemas.microsoft.com/office/powerpoint/2010/main" val="28364855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2DB839D-64D3-46F1-BA28-4B3F884EEACA}" type="datetimeFigureOut">
              <a:rPr lang="en-GB" smtClean="0"/>
              <a:t>31/12/2022</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E6CE7BE-DAE4-4B2C-A5B1-D352AEC883CB}" type="slidenum">
              <a:rPr lang="en-GB" smtClean="0"/>
              <a:t>‹#›</a:t>
            </a:fld>
            <a:endParaRPr lang="en-GB"/>
          </a:p>
        </p:txBody>
      </p:sp>
    </p:spTree>
    <p:extLst>
      <p:ext uri="{BB962C8B-B14F-4D97-AF65-F5344CB8AC3E}">
        <p14:creationId xmlns:p14="http://schemas.microsoft.com/office/powerpoint/2010/main" val="32276872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www.google.co.uk/url?sa=i&amp;rct=j&amp;q=epiphany+ks2+assembly&amp;source=images&amp;cd=&amp;cad=rja&amp;uact=8&amp;ved=0CAcQjRw&amp;url=http://www.beinspirational.co.uk/ks2-journeys/&amp;ei=8uqrVO5H0ftq8PuB2AE&amp;bvm=bv.82001339,d.d2s&amp;psig=AFQjCNFkzqKlXz4jc7KaJ5WFpO97VK07fQ&amp;ust=1420639339930921"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t1.gstatic.com/images?q=tbn:ANd9GcQCf44jS1cm1gYEMIuE5DGKeejVqCfR3AT3v7bW4hhLkK783JI_Xw:www.beinspirational.co.uk/wp-content/uploads/2014/12/feast-of-the-epiphany.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4001"/>
            <a:ext cx="9144001" cy="6853999"/>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ctrTitle"/>
          </p:nvPr>
        </p:nvSpPr>
        <p:spPr>
          <a:xfrm>
            <a:off x="685799" y="44624"/>
            <a:ext cx="7772400" cy="1470025"/>
          </a:xfrm>
        </p:spPr>
        <p:txBody>
          <a:bodyPr>
            <a:normAutofit/>
          </a:bodyPr>
          <a:lstStyle/>
          <a:p>
            <a:r>
              <a:rPr lang="en-GB" sz="7200" dirty="0" smtClean="0">
                <a:solidFill>
                  <a:schemeClr val="bg1"/>
                </a:solidFill>
              </a:rPr>
              <a:t>Epiphany</a:t>
            </a:r>
            <a:endParaRPr lang="en-GB" sz="7200" dirty="0">
              <a:solidFill>
                <a:schemeClr val="bg1"/>
              </a:solidFill>
            </a:endParaRPr>
          </a:p>
        </p:txBody>
      </p:sp>
      <p:sp>
        <p:nvSpPr>
          <p:cNvPr id="3" name="Subtitle 2"/>
          <p:cNvSpPr>
            <a:spLocks noGrp="1"/>
          </p:cNvSpPr>
          <p:nvPr>
            <p:ph type="subTitle" idx="1"/>
          </p:nvPr>
        </p:nvSpPr>
        <p:spPr>
          <a:xfrm>
            <a:off x="1371599" y="1412776"/>
            <a:ext cx="6400800" cy="1752600"/>
          </a:xfrm>
        </p:spPr>
        <p:txBody>
          <a:bodyPr>
            <a:normAutofit/>
          </a:bodyPr>
          <a:lstStyle/>
          <a:p>
            <a:r>
              <a:rPr lang="en-GB" sz="4800" dirty="0" smtClean="0">
                <a:solidFill>
                  <a:schemeClr val="bg1"/>
                </a:solidFill>
              </a:rPr>
              <a:t>6</a:t>
            </a:r>
            <a:r>
              <a:rPr lang="en-GB" sz="4800" baseline="30000" dirty="0" smtClean="0">
                <a:solidFill>
                  <a:schemeClr val="bg1"/>
                </a:solidFill>
              </a:rPr>
              <a:t>th</a:t>
            </a:r>
            <a:r>
              <a:rPr lang="en-GB" sz="4800" dirty="0" smtClean="0">
                <a:solidFill>
                  <a:schemeClr val="bg1"/>
                </a:solidFill>
              </a:rPr>
              <a:t> January 2023</a:t>
            </a:r>
            <a:endParaRPr lang="en-GB" sz="4800" dirty="0">
              <a:solidFill>
                <a:schemeClr val="bg1"/>
              </a:solidFill>
            </a:endParaRPr>
          </a:p>
        </p:txBody>
      </p:sp>
    </p:spTree>
    <p:extLst>
      <p:ext uri="{BB962C8B-B14F-4D97-AF65-F5344CB8AC3E}">
        <p14:creationId xmlns:p14="http://schemas.microsoft.com/office/powerpoint/2010/main" val="407764540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smtClean="0"/>
              <a:t>The Epiphany: January 2023</a:t>
            </a:r>
            <a:endParaRPr lang="en-GB" b="1" u="sng" dirty="0"/>
          </a:p>
        </p:txBody>
      </p:sp>
      <p:sp>
        <p:nvSpPr>
          <p:cNvPr id="3" name="Content Placeholder 2"/>
          <p:cNvSpPr>
            <a:spLocks noGrp="1"/>
          </p:cNvSpPr>
          <p:nvPr>
            <p:ph idx="1"/>
          </p:nvPr>
        </p:nvSpPr>
        <p:spPr/>
        <p:txBody>
          <a:bodyPr/>
          <a:lstStyle/>
          <a:p>
            <a:pPr marL="0" indent="0" algn="ctr">
              <a:buNone/>
            </a:pPr>
            <a:r>
              <a:rPr lang="en-GB" b="1" u="sng" dirty="0" smtClean="0">
                <a:solidFill>
                  <a:srgbClr val="FF0000"/>
                </a:solidFill>
              </a:rPr>
              <a:t>Gather: Opening Hymn</a:t>
            </a:r>
          </a:p>
          <a:p>
            <a:pPr marL="0" indent="0" algn="ctr">
              <a:buNone/>
            </a:pPr>
            <a:r>
              <a:rPr lang="en-GB" b="1" dirty="0" smtClean="0">
                <a:solidFill>
                  <a:srgbClr val="FFFF00"/>
                </a:solidFill>
              </a:rPr>
              <a:t>We Three Kings of Orient are …</a:t>
            </a:r>
            <a:endParaRPr lang="en-GB" b="1" dirty="0">
              <a:solidFill>
                <a:srgbClr val="FFFF00"/>
              </a:solidFill>
            </a:endParaRPr>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98102" y="2924944"/>
            <a:ext cx="5924550" cy="3581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1580166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smtClean="0"/>
              <a:t>The Epiphany: January 2023</a:t>
            </a:r>
            <a:endParaRPr lang="en-GB" u="sng" dirty="0"/>
          </a:p>
        </p:txBody>
      </p:sp>
      <p:sp>
        <p:nvSpPr>
          <p:cNvPr id="5" name="Subtitle 2">
            <a:extLst>
              <a:ext uri="{FF2B5EF4-FFF2-40B4-BE49-F238E27FC236}">
                <a16:creationId xmlns:a16="http://schemas.microsoft.com/office/drawing/2014/main" xmlns="" id="{C2AC25F8-4A51-468E-86D7-8FD0D5603A61}"/>
              </a:ext>
            </a:extLst>
          </p:cNvPr>
          <p:cNvSpPr txBox="1">
            <a:spLocks noGrp="1"/>
          </p:cNvSpPr>
          <p:nvPr>
            <p:ph idx="1"/>
          </p:nvPr>
        </p:nvSpPr>
        <p:spPr bwMode="auto">
          <a:prstGeom prst="rect">
            <a:avLst/>
          </a:prstGeom>
          <a:noFill/>
          <a:ln w="9525">
            <a:noFill/>
            <a:miter lim="800000"/>
            <a:headEnd/>
            <a:tailEnd/>
          </a:ln>
        </p:spPr>
        <p:txBody>
          <a:bodyPr vert="horz" wrap="square" lIns="0" tIns="0" rIns="0" bIns="0" numCol="1" anchor="t" anchorCtr="0" compatLnSpc="1">
            <a:prstTxWarp prst="textNoShape">
              <a:avLst/>
            </a:prstTxWarp>
          </a:bodyPr>
          <a:lstStyle>
            <a:lvl1pPr marL="0" indent="0" algn="l" rtl="0" eaLnBrk="1" fontAlgn="base" hangingPunct="1">
              <a:spcBef>
                <a:spcPct val="0"/>
              </a:spcBef>
              <a:spcAft>
                <a:spcPct val="0"/>
              </a:spcAft>
              <a:buClr>
                <a:srgbClr val="AACB2A"/>
              </a:buClr>
              <a:buFont typeface="Times" charset="0"/>
              <a:buNone/>
              <a:defRPr sz="2600">
                <a:solidFill>
                  <a:schemeClr val="tx2"/>
                </a:solidFill>
                <a:latin typeface="+mn-lt"/>
                <a:ea typeface="+mn-ea"/>
                <a:cs typeface="+mn-cs"/>
              </a:defRPr>
            </a:lvl1pPr>
            <a:lvl2pPr marL="763588" indent="-285750" algn="l" rtl="0" eaLnBrk="1" fontAlgn="base" hangingPunct="1">
              <a:spcBef>
                <a:spcPct val="0"/>
              </a:spcBef>
              <a:spcAft>
                <a:spcPct val="50000"/>
              </a:spcAft>
              <a:buClr>
                <a:srgbClr val="AACB2A"/>
              </a:buClr>
              <a:buChar char="–"/>
              <a:defRPr sz="2200">
                <a:solidFill>
                  <a:srgbClr val="000000"/>
                </a:solidFill>
                <a:latin typeface="+mn-lt"/>
              </a:defRPr>
            </a:lvl2pPr>
            <a:lvl3pPr marL="1182688" indent="-228600" algn="l" rtl="0" eaLnBrk="1" fontAlgn="base" hangingPunct="1">
              <a:spcBef>
                <a:spcPct val="0"/>
              </a:spcBef>
              <a:spcAft>
                <a:spcPct val="50000"/>
              </a:spcAft>
              <a:defRPr sz="2200">
                <a:solidFill>
                  <a:srgbClr val="000000"/>
                </a:solidFill>
                <a:latin typeface="+mn-lt"/>
              </a:defRPr>
            </a:lvl3pPr>
            <a:lvl4pPr marL="1601788" indent="-228600" algn="l" rtl="0" eaLnBrk="1" fontAlgn="base" hangingPunct="1">
              <a:spcBef>
                <a:spcPct val="0"/>
              </a:spcBef>
              <a:spcAft>
                <a:spcPct val="50000"/>
              </a:spcAft>
              <a:defRPr sz="2200">
                <a:solidFill>
                  <a:srgbClr val="000000"/>
                </a:solidFill>
                <a:latin typeface="+mn-lt"/>
              </a:defRPr>
            </a:lvl4pPr>
            <a:lvl5pPr marL="2020888" indent="-228600" algn="l" rtl="0" eaLnBrk="1" fontAlgn="base" hangingPunct="1">
              <a:spcBef>
                <a:spcPct val="0"/>
              </a:spcBef>
              <a:spcAft>
                <a:spcPct val="50000"/>
              </a:spcAft>
              <a:defRPr sz="2200">
                <a:solidFill>
                  <a:srgbClr val="000000"/>
                </a:solidFill>
                <a:latin typeface="+mn-lt"/>
              </a:defRPr>
            </a:lvl5pPr>
            <a:lvl6pPr marL="2478088" indent="-228600" algn="l" rtl="0" eaLnBrk="1" fontAlgn="base" hangingPunct="1">
              <a:spcBef>
                <a:spcPct val="0"/>
              </a:spcBef>
              <a:spcAft>
                <a:spcPct val="50000"/>
              </a:spcAft>
              <a:defRPr sz="2200">
                <a:solidFill>
                  <a:srgbClr val="000000"/>
                </a:solidFill>
                <a:latin typeface="+mn-lt"/>
              </a:defRPr>
            </a:lvl6pPr>
            <a:lvl7pPr marL="2935288" indent="-228600" algn="l" rtl="0" eaLnBrk="1" fontAlgn="base" hangingPunct="1">
              <a:spcBef>
                <a:spcPct val="0"/>
              </a:spcBef>
              <a:spcAft>
                <a:spcPct val="50000"/>
              </a:spcAft>
              <a:defRPr sz="2200">
                <a:solidFill>
                  <a:srgbClr val="000000"/>
                </a:solidFill>
                <a:latin typeface="+mn-lt"/>
              </a:defRPr>
            </a:lvl7pPr>
            <a:lvl8pPr marL="3392488" indent="-228600" algn="l" rtl="0" eaLnBrk="1" fontAlgn="base" hangingPunct="1">
              <a:spcBef>
                <a:spcPct val="0"/>
              </a:spcBef>
              <a:spcAft>
                <a:spcPct val="50000"/>
              </a:spcAft>
              <a:defRPr sz="2200">
                <a:solidFill>
                  <a:srgbClr val="000000"/>
                </a:solidFill>
                <a:latin typeface="+mn-lt"/>
              </a:defRPr>
            </a:lvl8pPr>
            <a:lvl9pPr marL="3849688" indent="-228600" algn="l" rtl="0" eaLnBrk="1" fontAlgn="base" hangingPunct="1">
              <a:spcBef>
                <a:spcPct val="0"/>
              </a:spcBef>
              <a:spcAft>
                <a:spcPct val="50000"/>
              </a:spcAft>
              <a:defRPr sz="2200">
                <a:solidFill>
                  <a:srgbClr val="000000"/>
                </a:solidFill>
                <a:latin typeface="+mn-lt"/>
              </a:defRPr>
            </a:lvl9pPr>
          </a:lstStyle>
          <a:p>
            <a:pPr lvl="0" algn="ctr">
              <a:defRPr/>
            </a:pPr>
            <a:r>
              <a:rPr lang="en-GB" sz="2800" b="1" i="1" dirty="0">
                <a:solidFill>
                  <a:srgbClr val="FF0000"/>
                </a:solidFill>
                <a:latin typeface="Arial" panose="020B0604020202020204" pitchFamily="34" charset="0"/>
                <a:ea typeface="Verdana" panose="020B0604030504040204" pitchFamily="34" charset="0"/>
                <a:cs typeface="Arial" panose="020B0604020202020204" pitchFamily="34" charset="0"/>
              </a:rPr>
              <a:t>We gather…</a:t>
            </a:r>
            <a:endParaRPr kumimoji="0" lang="en-GB" altLang="en-US" sz="2800" b="1" i="0" u="none" strike="noStrike" kern="0" cap="none" spc="0" normalizeH="0" baseline="0" noProof="0" dirty="0">
              <a:ln>
                <a:noFill/>
              </a:ln>
              <a:solidFill>
                <a:srgbClr val="FF0000"/>
              </a:solidFill>
              <a:effectLst/>
              <a:uLnTx/>
              <a:uFillTx/>
              <a:latin typeface="Arial" panose="020B0604020202020204" pitchFamily="34" charset="0"/>
              <a:ea typeface="Verdana" panose="020B0604030504040204" pitchFamily="34" charset="0"/>
              <a:cs typeface="Arial" panose="020B0604020202020204" pitchFamily="34" charset="0"/>
            </a:endParaRPr>
          </a:p>
        </p:txBody>
      </p:sp>
      <p:pic>
        <p:nvPicPr>
          <p:cNvPr id="1027"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61948" y="2204864"/>
            <a:ext cx="3674922" cy="2448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1">
            <a:extLst>
              <a:ext uri="{FF2B5EF4-FFF2-40B4-BE49-F238E27FC236}">
                <a16:creationId xmlns:a16="http://schemas.microsoft.com/office/drawing/2014/main" xmlns="" id="{3259D4B4-79DC-4E4C-B9C5-F825CE4DF9B4}"/>
              </a:ext>
            </a:extLst>
          </p:cNvPr>
          <p:cNvSpPr>
            <a:spLocks noChangeArrowheads="1"/>
          </p:cNvSpPr>
          <p:nvPr/>
        </p:nvSpPr>
        <p:spPr bwMode="auto">
          <a:xfrm>
            <a:off x="2411760" y="4886325"/>
            <a:ext cx="3792537" cy="156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sz="2400">
                <a:solidFill>
                  <a:schemeClr val="tx1"/>
                </a:solidFill>
                <a:latin typeface="Verdana" panose="020B0604030504040204" pitchFamily="34" charset="0"/>
                <a:cs typeface="Arial" panose="020B0604020202020204" pitchFamily="34" charset="0"/>
              </a:defRPr>
            </a:lvl1pPr>
            <a:lvl2pPr marL="742950" indent="-285750" eaLnBrk="0" hangingPunct="0">
              <a:defRPr sz="2400">
                <a:solidFill>
                  <a:schemeClr val="tx1"/>
                </a:solidFill>
                <a:latin typeface="Verdana" panose="020B0604030504040204" pitchFamily="34" charset="0"/>
                <a:cs typeface="Arial" panose="020B0604020202020204" pitchFamily="34" charset="0"/>
              </a:defRPr>
            </a:lvl2pPr>
            <a:lvl3pPr marL="1143000" indent="-228600" eaLnBrk="0" hangingPunct="0">
              <a:defRPr sz="2400">
                <a:solidFill>
                  <a:schemeClr val="tx1"/>
                </a:solidFill>
                <a:latin typeface="Verdana" panose="020B0604030504040204" pitchFamily="34" charset="0"/>
                <a:cs typeface="Arial" panose="020B0604020202020204" pitchFamily="34" charset="0"/>
              </a:defRPr>
            </a:lvl3pPr>
            <a:lvl4pPr marL="1600200" indent="-228600" eaLnBrk="0" hangingPunct="0">
              <a:defRPr sz="2400">
                <a:solidFill>
                  <a:schemeClr val="tx1"/>
                </a:solidFill>
                <a:latin typeface="Verdana" panose="020B0604030504040204" pitchFamily="34" charset="0"/>
                <a:cs typeface="Arial" panose="020B0604020202020204" pitchFamily="34" charset="0"/>
              </a:defRPr>
            </a:lvl4pPr>
            <a:lvl5pPr marL="2057400" indent="-228600" eaLnBrk="0" hangingPunct="0">
              <a:defRPr sz="2400">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Verdana" panose="020B0604030504040204" pitchFamily="34" charset="0"/>
                <a:cs typeface="Arial" panose="020B0604020202020204" pitchFamily="34" charset="0"/>
              </a:defRPr>
            </a:lvl9p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GB" altLang="en-US" sz="3200" b="1" i="0" u="none" strike="noStrike" kern="0" cap="none" spc="0" normalizeH="0" baseline="0" noProof="0" dirty="0">
                <a:ln>
                  <a:noFill/>
                </a:ln>
                <a:solidFill>
                  <a:srgbClr val="FF0000"/>
                </a:solidFill>
                <a:effectLst/>
                <a:uLnTx/>
                <a:uFillTx/>
                <a:latin typeface="Arial" panose="020B0604020202020204" pitchFamily="34" charset="0"/>
              </a:rPr>
              <a:t>The light of Christ has come into the world!</a:t>
            </a:r>
          </a:p>
        </p:txBody>
      </p:sp>
    </p:spTree>
    <p:extLst>
      <p:ext uri="{BB962C8B-B14F-4D97-AF65-F5344CB8AC3E}">
        <p14:creationId xmlns:p14="http://schemas.microsoft.com/office/powerpoint/2010/main" val="163417228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smtClean="0"/>
              <a:t>The Epiphany: January 2023</a:t>
            </a:r>
            <a:endParaRPr lang="en-GB" b="1" u="sng" dirty="0"/>
          </a:p>
        </p:txBody>
      </p:sp>
      <p:sp>
        <p:nvSpPr>
          <p:cNvPr id="3" name="Content Placeholder 2"/>
          <p:cNvSpPr>
            <a:spLocks noGrp="1"/>
          </p:cNvSpPr>
          <p:nvPr>
            <p:ph idx="1"/>
          </p:nvPr>
        </p:nvSpPr>
        <p:spPr/>
        <p:txBody>
          <a:bodyPr>
            <a:normAutofit/>
          </a:bodyPr>
          <a:lstStyle/>
          <a:p>
            <a:pPr marL="0" indent="0" algn="ctr">
              <a:buNone/>
            </a:pPr>
            <a:r>
              <a:rPr lang="en-GB" b="1" u="sng" dirty="0" smtClean="0">
                <a:solidFill>
                  <a:srgbClr val="FF0000"/>
                </a:solidFill>
                <a:latin typeface="Montserrat"/>
              </a:rPr>
              <a:t>Gather: Opening Prayer</a:t>
            </a:r>
            <a:endParaRPr lang="en-GB" dirty="0">
              <a:solidFill>
                <a:srgbClr val="FF0000"/>
              </a:solidFill>
              <a:latin typeface="Montserrat"/>
            </a:endParaRPr>
          </a:p>
          <a:p>
            <a:pPr marL="0" indent="0">
              <a:buNone/>
            </a:pPr>
            <a:r>
              <a:rPr lang="en-GB" sz="2400" b="1" dirty="0" smtClean="0">
                <a:solidFill>
                  <a:srgbClr val="FFFF00"/>
                </a:solidFill>
                <a:latin typeface="Montserrat"/>
              </a:rPr>
              <a:t>“</a:t>
            </a:r>
            <a:r>
              <a:rPr lang="en-GB" sz="2400" b="1" dirty="0">
                <a:solidFill>
                  <a:srgbClr val="FFFF00"/>
                </a:solidFill>
                <a:latin typeface="Montserrat"/>
              </a:rPr>
              <a:t>God of surprises and gifts, you revealed yourself as a </a:t>
            </a:r>
            <a:r>
              <a:rPr lang="en-GB" sz="2400" b="1" dirty="0" err="1">
                <a:solidFill>
                  <a:srgbClr val="FFFF00"/>
                </a:solidFill>
                <a:latin typeface="Montserrat"/>
              </a:rPr>
              <a:t>newborn</a:t>
            </a:r>
            <a:r>
              <a:rPr lang="en-GB" sz="2400" b="1" dirty="0">
                <a:solidFill>
                  <a:srgbClr val="FFFF00"/>
                </a:solidFill>
                <a:latin typeface="Montserrat"/>
              </a:rPr>
              <a:t> baby and, with a star, you led the peoples of earth to worship Jesus, your only Son: lead us to see you face-to-face, and help us to discover our gifts and talents so that we may offer them up to you and your service. Let us be Jesus’s light in the world today. Amen.”</a:t>
            </a:r>
            <a:endParaRPr lang="en-GB" sz="2400" b="1" dirty="0">
              <a:solidFill>
                <a:srgbClr val="FFFF00"/>
              </a:solidFill>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11760" y="4557932"/>
            <a:ext cx="4222856" cy="21114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2326356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smtClean="0"/>
              <a:t>What is the feast of the Epiphany?</a:t>
            </a:r>
            <a:endParaRPr lang="en-GB" b="1" u="sng" dirty="0"/>
          </a:p>
        </p:txBody>
      </p:sp>
      <p:sp>
        <p:nvSpPr>
          <p:cNvPr id="3" name="Content Placeholder 2"/>
          <p:cNvSpPr>
            <a:spLocks noGrp="1"/>
          </p:cNvSpPr>
          <p:nvPr>
            <p:ph idx="1"/>
          </p:nvPr>
        </p:nvSpPr>
        <p:spPr>
          <a:xfrm>
            <a:off x="179512" y="1484784"/>
            <a:ext cx="6851104" cy="4093915"/>
          </a:xfrm>
        </p:spPr>
        <p:txBody>
          <a:bodyPr>
            <a:normAutofit lnSpcReduction="10000"/>
          </a:bodyPr>
          <a:lstStyle/>
          <a:p>
            <a:pPr marL="0" indent="0">
              <a:buNone/>
            </a:pPr>
            <a:r>
              <a:rPr lang="en-GB" b="1" u="sng" dirty="0" smtClean="0">
                <a:solidFill>
                  <a:srgbClr val="FFFF00"/>
                </a:solidFill>
              </a:rPr>
              <a:t>Epiphany: </a:t>
            </a:r>
            <a:r>
              <a:rPr lang="en-GB" b="1" dirty="0" smtClean="0"/>
              <a:t>‘a church festival that celebrates the visit of the wise men to Bethlehem to see the baby Jesus’. </a:t>
            </a:r>
            <a:br>
              <a:rPr lang="en-GB" b="1" dirty="0" smtClean="0"/>
            </a:br>
            <a:r>
              <a:rPr lang="en-GB" b="1" dirty="0" smtClean="0"/>
              <a:t/>
            </a:r>
            <a:br>
              <a:rPr lang="en-GB" b="1" dirty="0" smtClean="0"/>
            </a:br>
            <a:r>
              <a:rPr lang="en-GB" b="1" dirty="0" smtClean="0"/>
              <a:t>The word </a:t>
            </a:r>
            <a:r>
              <a:rPr lang="en-GB" b="1" dirty="0" smtClean="0">
                <a:solidFill>
                  <a:srgbClr val="FFFF00"/>
                </a:solidFill>
              </a:rPr>
              <a:t>‘epiphany’ </a:t>
            </a:r>
            <a:r>
              <a:rPr lang="en-GB" b="1" dirty="0" smtClean="0"/>
              <a:t>comes from a Greek word which means </a:t>
            </a:r>
            <a:r>
              <a:rPr lang="en-GB" b="1" dirty="0" smtClean="0">
                <a:solidFill>
                  <a:srgbClr val="FFFF00"/>
                </a:solidFill>
              </a:rPr>
              <a:t>‘making known’;</a:t>
            </a:r>
            <a:r>
              <a:rPr lang="en-GB" b="1" dirty="0" smtClean="0"/>
              <a:t> </a:t>
            </a:r>
            <a:r>
              <a:rPr lang="en-GB" b="1" dirty="0"/>
              <a:t>t</a:t>
            </a:r>
            <a:r>
              <a:rPr lang="en-GB" b="1" dirty="0" smtClean="0"/>
              <a:t>he birth of Jesus was the beginning of God making known who Jesus is and God’s plan for the world.</a:t>
            </a:r>
            <a:endParaRPr lang="en-GB" b="1" dirty="0"/>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32240" y="1196752"/>
            <a:ext cx="2243878" cy="51845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0397885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smtClean="0"/>
              <a:t>The Epiphany: January 2023</a:t>
            </a:r>
            <a:endParaRPr lang="en-GB" b="1" u="sng" dirty="0"/>
          </a:p>
        </p:txBody>
      </p:sp>
      <p:sp>
        <p:nvSpPr>
          <p:cNvPr id="3" name="Content Placeholder 2"/>
          <p:cNvSpPr>
            <a:spLocks noGrp="1"/>
          </p:cNvSpPr>
          <p:nvPr>
            <p:ph idx="1"/>
          </p:nvPr>
        </p:nvSpPr>
        <p:spPr>
          <a:xfrm>
            <a:off x="179512" y="1628800"/>
            <a:ext cx="8568952" cy="4525963"/>
          </a:xfrm>
        </p:spPr>
        <p:txBody>
          <a:bodyPr>
            <a:normAutofit/>
          </a:bodyPr>
          <a:lstStyle/>
          <a:p>
            <a:pPr marL="0" indent="0">
              <a:buNone/>
            </a:pPr>
            <a:r>
              <a:rPr lang="en-GB" sz="2400" b="1" u="sng" dirty="0" smtClean="0">
                <a:solidFill>
                  <a:srgbClr val="FF0000"/>
                </a:solidFill>
              </a:rPr>
              <a:t>The Word of God</a:t>
            </a:r>
          </a:p>
          <a:p>
            <a:pPr marL="0" indent="0">
              <a:buNone/>
            </a:pPr>
            <a:r>
              <a:rPr lang="en-GB" sz="2400" b="1" u="sng" dirty="0" smtClean="0">
                <a:solidFill>
                  <a:srgbClr val="FF0000"/>
                </a:solidFill>
              </a:rPr>
              <a:t>Leader: </a:t>
            </a:r>
            <a:r>
              <a:rPr lang="en-GB" sz="2400" b="1" dirty="0" smtClean="0">
                <a:solidFill>
                  <a:srgbClr val="FFFF00"/>
                </a:solidFill>
              </a:rPr>
              <a:t>The Lord be with you.</a:t>
            </a:r>
          </a:p>
          <a:p>
            <a:pPr marL="0" indent="0">
              <a:buNone/>
            </a:pPr>
            <a:r>
              <a:rPr lang="en-GB" sz="2400" b="1" u="sng" dirty="0" smtClean="0">
                <a:solidFill>
                  <a:srgbClr val="FF0000"/>
                </a:solidFill>
              </a:rPr>
              <a:t>All: </a:t>
            </a:r>
            <a:r>
              <a:rPr lang="en-GB" sz="2400" b="1" dirty="0" smtClean="0">
                <a:solidFill>
                  <a:srgbClr val="FFFF00"/>
                </a:solidFill>
              </a:rPr>
              <a:t>And with your Spirit.</a:t>
            </a:r>
          </a:p>
          <a:p>
            <a:pPr marL="0" indent="0">
              <a:buNone/>
            </a:pPr>
            <a:r>
              <a:rPr lang="en-GB" sz="2400" b="1" u="sng" dirty="0" smtClean="0">
                <a:solidFill>
                  <a:srgbClr val="FF0000"/>
                </a:solidFill>
              </a:rPr>
              <a:t>Leader: </a:t>
            </a:r>
            <a:r>
              <a:rPr lang="en-GB" sz="2400" b="1" dirty="0" smtClean="0">
                <a:solidFill>
                  <a:srgbClr val="FFFF00"/>
                </a:solidFill>
              </a:rPr>
              <a:t>A reading from the Holy Gospel of Matthew.</a:t>
            </a:r>
          </a:p>
          <a:p>
            <a:pPr marL="0" indent="0">
              <a:buNone/>
            </a:pPr>
            <a:r>
              <a:rPr lang="en-GB" sz="2400" b="1" u="sng" dirty="0" smtClean="0">
                <a:solidFill>
                  <a:srgbClr val="FF0000"/>
                </a:solidFill>
              </a:rPr>
              <a:t>All: </a:t>
            </a:r>
            <a:r>
              <a:rPr lang="en-GB" sz="2400" b="1" dirty="0" smtClean="0">
                <a:solidFill>
                  <a:srgbClr val="FFFF00"/>
                </a:solidFill>
              </a:rPr>
              <a:t>Glory to you o Lord. </a:t>
            </a:r>
            <a:r>
              <a:rPr lang="en-GB" sz="2400" b="1" dirty="0" smtClean="0"/>
              <a:t>(place a cross on your head, mouth and lips.)</a:t>
            </a:r>
            <a:endParaRPr lang="en-GB" sz="2400" b="1" dirty="0"/>
          </a:p>
        </p:txBody>
      </p:sp>
      <p:pic>
        <p:nvPicPr>
          <p:cNvPr id="307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059832" y="3861048"/>
            <a:ext cx="2736304" cy="27363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6025464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smtClean="0"/>
              <a:t>The Epiphany: January 2023</a:t>
            </a:r>
            <a:endParaRPr lang="en-GB" b="1" u="sng" dirty="0"/>
          </a:p>
        </p:txBody>
      </p:sp>
      <p:sp>
        <p:nvSpPr>
          <p:cNvPr id="3" name="Content Placeholder 2"/>
          <p:cNvSpPr>
            <a:spLocks noGrp="1"/>
          </p:cNvSpPr>
          <p:nvPr>
            <p:ph idx="1"/>
          </p:nvPr>
        </p:nvSpPr>
        <p:spPr>
          <a:xfrm>
            <a:off x="457200" y="1196752"/>
            <a:ext cx="8229600" cy="4929411"/>
          </a:xfrm>
        </p:spPr>
        <p:txBody>
          <a:bodyPr/>
          <a:lstStyle/>
          <a:p>
            <a:pPr marL="0" indent="0" algn="ctr">
              <a:buNone/>
            </a:pPr>
            <a:r>
              <a:rPr lang="en-GB" b="1" u="sng" dirty="0" smtClean="0">
                <a:solidFill>
                  <a:srgbClr val="FF0000"/>
                </a:solidFill>
              </a:rPr>
              <a:t>The Word of God</a:t>
            </a:r>
            <a:endParaRPr lang="en-GB" b="1" u="sng" dirty="0">
              <a:solidFill>
                <a:srgbClr val="FF0000"/>
              </a:solidFill>
            </a:endParaRPr>
          </a:p>
        </p:txBody>
      </p:sp>
      <p:sp>
        <p:nvSpPr>
          <p:cNvPr id="4" name="Rectangle 3"/>
          <p:cNvSpPr/>
          <p:nvPr/>
        </p:nvSpPr>
        <p:spPr>
          <a:xfrm>
            <a:off x="251520" y="1772816"/>
            <a:ext cx="6516216" cy="4801314"/>
          </a:xfrm>
          <a:prstGeom prst="rect">
            <a:avLst/>
          </a:prstGeom>
        </p:spPr>
        <p:txBody>
          <a:bodyPr wrap="square">
            <a:spAutoFit/>
          </a:bodyPr>
          <a:lstStyle/>
          <a:p>
            <a:pPr lvl="0"/>
            <a:r>
              <a:rPr lang="en-GB" b="1" u="sng" dirty="0">
                <a:solidFill>
                  <a:srgbClr val="FF0000"/>
                </a:solidFill>
              </a:rPr>
              <a:t>Reader</a:t>
            </a:r>
            <a:r>
              <a:rPr lang="en-GB" b="1" dirty="0">
                <a:solidFill>
                  <a:prstClr val="black"/>
                </a:solidFill>
              </a:rPr>
              <a:t>: </a:t>
            </a:r>
            <a:r>
              <a:rPr lang="en-GB" b="1" dirty="0">
                <a:solidFill>
                  <a:srgbClr val="FFFF00"/>
                </a:solidFill>
              </a:rPr>
              <a:t>In the </a:t>
            </a:r>
            <a:r>
              <a:rPr lang="en-GB" b="1" dirty="0" smtClean="0">
                <a:solidFill>
                  <a:srgbClr val="FFFF00"/>
                </a:solidFill>
              </a:rPr>
              <a:t>Gospel </a:t>
            </a:r>
            <a:r>
              <a:rPr lang="en-GB" b="1" dirty="0">
                <a:solidFill>
                  <a:srgbClr val="FFFF00"/>
                </a:solidFill>
              </a:rPr>
              <a:t>of Matthew, we hear the story of how some wise men from another part of the world were led by a star and travelled the long journey to Bethlehem, looking for Jesus. They found him in a stable</a:t>
            </a:r>
            <a:r>
              <a:rPr lang="en-GB" b="1" dirty="0" smtClean="0">
                <a:solidFill>
                  <a:srgbClr val="FFFF00"/>
                </a:solidFill>
              </a:rPr>
              <a:t>.</a:t>
            </a:r>
            <a:endParaRPr lang="en-GB" b="1" dirty="0">
              <a:solidFill>
                <a:srgbClr val="FFFF00"/>
              </a:solidFill>
            </a:endParaRPr>
          </a:p>
          <a:p>
            <a:pPr lvl="0"/>
            <a:r>
              <a:rPr lang="en-GB" b="1" u="sng" dirty="0">
                <a:solidFill>
                  <a:srgbClr val="FF0000"/>
                </a:solidFill>
              </a:rPr>
              <a:t>Reader: </a:t>
            </a:r>
            <a:r>
              <a:rPr lang="en-GB" b="1" dirty="0">
                <a:solidFill>
                  <a:srgbClr val="FFFF00"/>
                </a:solidFill>
              </a:rPr>
              <a:t>A reading from the Gospel of Mark: “After Jesus had been born at Bethlehem in Judaea during the reign of King Herod, some wise men came to Jerusalem from the east... And suddenly the star they had seen rising went forward and halted over the place where the child was. The sight of the star filled them with delight and going into the house they saw the child with his mother Mary and falling to their knees they did him homage. Then, opening their treasures, they offered him gifts of gold, frankincense and myrrh.” </a:t>
            </a:r>
            <a:r>
              <a:rPr lang="en-GB" b="1" i="1" dirty="0" smtClean="0"/>
              <a:t>PAUSE</a:t>
            </a:r>
            <a:endParaRPr lang="en-GB" b="1" i="1" dirty="0"/>
          </a:p>
          <a:p>
            <a:pPr lvl="0"/>
            <a:r>
              <a:rPr lang="en-GB" b="1" dirty="0">
                <a:solidFill>
                  <a:prstClr val="black"/>
                </a:solidFill>
              </a:rPr>
              <a:t>The Gospel of the Lord</a:t>
            </a:r>
          </a:p>
          <a:p>
            <a:pPr lvl="0"/>
            <a:r>
              <a:rPr lang="en-GB" b="1" u="sng" dirty="0">
                <a:solidFill>
                  <a:srgbClr val="FF0000"/>
                </a:solidFill>
              </a:rPr>
              <a:t>All: </a:t>
            </a:r>
            <a:r>
              <a:rPr lang="en-GB" b="1" dirty="0">
                <a:solidFill>
                  <a:srgbClr val="FFFF00"/>
                </a:solidFill>
              </a:rPr>
              <a:t>Praise to you Lord Jesus Christ. </a:t>
            </a:r>
          </a:p>
          <a:p>
            <a:pPr lvl="0"/>
            <a:r>
              <a:rPr lang="en-GB" b="1" dirty="0">
                <a:solidFill>
                  <a:prstClr val="black"/>
                </a:solidFill>
              </a:rPr>
              <a:t>(Matthew 2:1, 9-12)</a:t>
            </a:r>
          </a:p>
          <a:p>
            <a:pPr lvl="0"/>
            <a:endParaRPr lang="en-GB" b="1" dirty="0">
              <a:solidFill>
                <a:prstClr val="black"/>
              </a:solidFill>
            </a:endParaRP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60232" y="1340768"/>
            <a:ext cx="2241920" cy="5233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6025464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smtClean="0"/>
              <a:t>The Epiphany: January 2023</a:t>
            </a:r>
            <a:endParaRPr lang="en-GB" u="sng" dirty="0"/>
          </a:p>
        </p:txBody>
      </p:sp>
      <p:sp>
        <p:nvSpPr>
          <p:cNvPr id="3" name="Content Placeholder 2"/>
          <p:cNvSpPr>
            <a:spLocks noGrp="1"/>
          </p:cNvSpPr>
          <p:nvPr>
            <p:ph idx="1"/>
          </p:nvPr>
        </p:nvSpPr>
        <p:spPr>
          <a:xfrm>
            <a:off x="457200" y="1268760"/>
            <a:ext cx="8229600" cy="4857403"/>
          </a:xfrm>
        </p:spPr>
        <p:txBody>
          <a:bodyPr/>
          <a:lstStyle/>
          <a:p>
            <a:pPr marL="0" lvl="0" indent="0" algn="ctr">
              <a:spcBef>
                <a:spcPts val="0"/>
              </a:spcBef>
              <a:buNone/>
            </a:pPr>
            <a:r>
              <a:rPr lang="en-GB" b="1" u="sng" dirty="0" smtClean="0">
                <a:solidFill>
                  <a:srgbClr val="FF0000"/>
                </a:solidFill>
              </a:rPr>
              <a:t>Response to the Word of God</a:t>
            </a:r>
            <a:endParaRPr lang="en-GB" sz="1800" b="1" u="sng" dirty="0" smtClean="0">
              <a:solidFill>
                <a:srgbClr val="FF0000"/>
              </a:solidFill>
            </a:endParaRPr>
          </a:p>
          <a:p>
            <a:pPr marL="0" lvl="0" indent="0">
              <a:spcBef>
                <a:spcPts val="0"/>
              </a:spcBef>
              <a:buNone/>
            </a:pPr>
            <a:r>
              <a:rPr lang="en-GB" sz="2400" b="1" u="sng" dirty="0" smtClean="0">
                <a:solidFill>
                  <a:srgbClr val="FF0000"/>
                </a:solidFill>
              </a:rPr>
              <a:t>Reader</a:t>
            </a:r>
            <a:r>
              <a:rPr lang="en-GB" sz="2400" b="1" u="sng" dirty="0">
                <a:solidFill>
                  <a:srgbClr val="FF0000"/>
                </a:solidFill>
              </a:rPr>
              <a:t>: </a:t>
            </a:r>
            <a:r>
              <a:rPr lang="en-GB" sz="2400" b="1" dirty="0">
                <a:solidFill>
                  <a:srgbClr val="FFFF00"/>
                </a:solidFill>
              </a:rPr>
              <a:t>The Son of God, Jesus, came into the world, to give life to every member of the human race. No matter what our race, nationality, colour or religion, each of us is made in the image and likeness of God. For all of us, this is a day of real celebration – we, too, are chosen. </a:t>
            </a:r>
          </a:p>
          <a:p>
            <a:pPr marL="0" indent="0" algn="ctr">
              <a:buNone/>
            </a:pPr>
            <a:endParaRPr lang="en-GB" b="1"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99792" y="3717032"/>
            <a:ext cx="3393688" cy="27870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3417228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04664"/>
            <a:ext cx="8229600" cy="6120680"/>
          </a:xfrm>
        </p:spPr>
        <p:txBody>
          <a:bodyPr>
            <a:normAutofit/>
          </a:bodyPr>
          <a:lstStyle/>
          <a:p>
            <a:pPr marL="0" indent="0" algn="ctr">
              <a:buNone/>
            </a:pPr>
            <a:r>
              <a:rPr lang="en-GB" b="1" u="sng" dirty="0" smtClean="0"/>
              <a:t>Reflection on the Gospel</a:t>
            </a:r>
            <a:endParaRPr lang="en-GB" dirty="0"/>
          </a:p>
          <a:p>
            <a:pPr marL="0" indent="0" algn="ctr">
              <a:buNone/>
            </a:pPr>
            <a:r>
              <a:rPr lang="en-GB" b="1" dirty="0">
                <a:solidFill>
                  <a:srgbClr val="FFFF00"/>
                </a:solidFill>
              </a:rPr>
              <a:t>T</a:t>
            </a:r>
            <a:r>
              <a:rPr lang="en-GB" b="1" dirty="0" smtClean="0">
                <a:solidFill>
                  <a:srgbClr val="FFFF00"/>
                </a:solidFill>
              </a:rPr>
              <a:t>he wise men brought special gifts for Jesus. </a:t>
            </a:r>
          </a:p>
          <a:p>
            <a:pPr marL="0" indent="0" algn="ctr">
              <a:buNone/>
            </a:pPr>
            <a:r>
              <a:rPr lang="en-GB" b="1" dirty="0" smtClean="0">
                <a:solidFill>
                  <a:srgbClr val="FFFF00"/>
                </a:solidFill>
              </a:rPr>
              <a:t>These gifts were: gold, frankincense and myrrh</a:t>
            </a:r>
            <a:r>
              <a:rPr lang="en-GB" dirty="0" smtClean="0"/>
              <a:t>.</a:t>
            </a:r>
          </a:p>
          <a:p>
            <a:pPr marL="0" indent="0" algn="ctr">
              <a:buNone/>
            </a:pPr>
            <a:endParaRPr lang="en-GB" dirty="0"/>
          </a:p>
          <a:p>
            <a:pPr marL="0" indent="0" algn="ctr">
              <a:buNone/>
            </a:pPr>
            <a:endParaRPr lang="en-GB" dirty="0" smtClean="0"/>
          </a:p>
          <a:p>
            <a:pPr marL="0" indent="0" algn="ctr">
              <a:buNone/>
            </a:pPr>
            <a:endParaRPr lang="en-GB" dirty="0"/>
          </a:p>
          <a:p>
            <a:pPr marL="0" indent="0">
              <a:buNone/>
            </a:pPr>
            <a:r>
              <a:rPr lang="en-GB" dirty="0" smtClean="0"/>
              <a:t/>
            </a:r>
            <a:br>
              <a:rPr lang="en-GB" dirty="0" smtClean="0"/>
            </a:br>
            <a:r>
              <a:rPr lang="en-GB" dirty="0" smtClean="0"/>
              <a:t/>
            </a:r>
            <a:br>
              <a:rPr lang="en-GB" dirty="0" smtClean="0"/>
            </a:br>
            <a:r>
              <a:rPr lang="en-GB" dirty="0" smtClean="0">
                <a:solidFill>
                  <a:srgbClr val="FFFF00"/>
                </a:solidFill>
              </a:rPr>
              <a:t>Christians believe that the three gifts all had a meaning. </a:t>
            </a:r>
            <a:endParaRPr lang="en-GB" dirty="0">
              <a:solidFill>
                <a:srgbClr val="FFFF00"/>
              </a:solidFill>
            </a:endParaRPr>
          </a:p>
        </p:txBody>
      </p:sp>
      <p:pic>
        <p:nvPicPr>
          <p:cNvPr id="6146" name="Picture 2" descr="Gold Frankincense and Myrrh Clip Art http://www.lambsongs.co.nz/Bible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80798" y="2636911"/>
            <a:ext cx="4807426" cy="23126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649953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536" y="404664"/>
            <a:ext cx="8229600" cy="6192688"/>
          </a:xfrm>
        </p:spPr>
        <p:txBody>
          <a:bodyPr>
            <a:normAutofit/>
          </a:bodyPr>
          <a:lstStyle/>
          <a:p>
            <a:pPr marL="0" indent="0" algn="ctr">
              <a:buNone/>
            </a:pPr>
            <a:r>
              <a:rPr lang="en-GB" b="1" u="sng" dirty="0" smtClean="0"/>
              <a:t>What did the gifts from the Wise Men mean?</a:t>
            </a:r>
            <a:endParaRPr lang="en-GB" b="1" dirty="0"/>
          </a:p>
          <a:p>
            <a:pPr marL="0" indent="0">
              <a:buNone/>
            </a:pPr>
            <a:r>
              <a:rPr lang="en-GB" sz="2400" b="1" u="sng" dirty="0" smtClean="0">
                <a:solidFill>
                  <a:srgbClr val="FF0000"/>
                </a:solidFill>
              </a:rPr>
              <a:t>Gold</a:t>
            </a:r>
            <a:r>
              <a:rPr lang="en-GB" sz="2400" b="1" u="sng" dirty="0" smtClean="0"/>
              <a:t> </a:t>
            </a:r>
            <a:r>
              <a:rPr lang="en-GB" sz="2400" b="1" dirty="0" smtClean="0">
                <a:solidFill>
                  <a:srgbClr val="FFFF00"/>
                </a:solidFill>
              </a:rPr>
              <a:t>is a gift fit for a king. It recognized that Jesus was a great king, the king of the world. </a:t>
            </a:r>
            <a:r>
              <a:rPr lang="en-GB" sz="2400" b="1" dirty="0" smtClean="0"/>
              <a:t/>
            </a:r>
            <a:br>
              <a:rPr lang="en-GB" sz="2400" b="1" dirty="0" smtClean="0"/>
            </a:br>
            <a:r>
              <a:rPr lang="en-GB" sz="2400" b="1" u="sng" dirty="0" smtClean="0">
                <a:solidFill>
                  <a:srgbClr val="FF0000"/>
                </a:solidFill>
              </a:rPr>
              <a:t>Frankincense</a:t>
            </a:r>
            <a:r>
              <a:rPr lang="en-GB" sz="2400" b="1" dirty="0" smtClean="0"/>
              <a:t> </a:t>
            </a:r>
            <a:r>
              <a:rPr lang="en-GB" sz="2400" b="1" dirty="0" smtClean="0">
                <a:solidFill>
                  <a:srgbClr val="FFFF00"/>
                </a:solidFill>
              </a:rPr>
              <a:t>is a special kind of fragrance that was used by a priest. </a:t>
            </a:r>
            <a:endParaRPr lang="en-GB" sz="2400" b="1" dirty="0"/>
          </a:p>
          <a:p>
            <a:pPr marL="0" indent="0">
              <a:buNone/>
            </a:pPr>
            <a:r>
              <a:rPr lang="en-GB" sz="2400" b="1" u="sng" dirty="0" smtClean="0">
                <a:solidFill>
                  <a:srgbClr val="FF0000"/>
                </a:solidFill>
              </a:rPr>
              <a:t>Myrrh</a:t>
            </a:r>
            <a:r>
              <a:rPr lang="en-GB" sz="2400" b="1" dirty="0" smtClean="0"/>
              <a:t> </a:t>
            </a:r>
            <a:r>
              <a:rPr lang="en-GB" sz="2400" b="1" dirty="0" smtClean="0">
                <a:solidFill>
                  <a:srgbClr val="FFFF00"/>
                </a:solidFill>
              </a:rPr>
              <a:t>was a sweet-smelling liquid that was rubbed gently into the skin of someone who had died. It indicated that Jesus’ death would be important.</a:t>
            </a:r>
            <a:endParaRPr lang="en-GB" sz="2400" b="1" dirty="0">
              <a:solidFill>
                <a:srgbClr val="FFFF00"/>
              </a:solidFill>
            </a:endParaRPr>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11960" y="3356991"/>
            <a:ext cx="4680520" cy="34378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250496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16632"/>
            <a:ext cx="8229600" cy="1143000"/>
          </a:xfrm>
        </p:spPr>
        <p:txBody>
          <a:bodyPr/>
          <a:lstStyle/>
          <a:p>
            <a:r>
              <a:rPr lang="en-GB" b="1" u="sng" dirty="0" smtClean="0"/>
              <a:t>Epiphany</a:t>
            </a:r>
            <a:endParaRPr lang="en-GB" b="1" u="sng" dirty="0"/>
          </a:p>
        </p:txBody>
      </p:sp>
      <p:sp>
        <p:nvSpPr>
          <p:cNvPr id="3" name="Content Placeholder 2"/>
          <p:cNvSpPr>
            <a:spLocks noGrp="1"/>
          </p:cNvSpPr>
          <p:nvPr>
            <p:ph idx="1"/>
          </p:nvPr>
        </p:nvSpPr>
        <p:spPr>
          <a:xfrm>
            <a:off x="107504" y="1340768"/>
            <a:ext cx="8589640" cy="5112568"/>
          </a:xfrm>
        </p:spPr>
        <p:txBody>
          <a:bodyPr>
            <a:normAutofit/>
          </a:bodyPr>
          <a:lstStyle/>
          <a:p>
            <a:pPr marL="0" indent="0">
              <a:buNone/>
            </a:pPr>
            <a:r>
              <a:rPr lang="en-GB" sz="2400" b="1" dirty="0" smtClean="0">
                <a:solidFill>
                  <a:srgbClr val="FFFF00"/>
                </a:solidFill>
              </a:rPr>
              <a:t>At the time Jesus was born Jews and Gentiles (non-Jews) never mixed. It would have been a hugely surprising revelation that God wanted Gentiles (the wise men) to see Jesus (who was a Jew). One of the things that the festival of Epiphany reveals is that God doesn’t have favourites but welcomes people from any background and any nationality.</a:t>
            </a:r>
            <a:endParaRPr lang="en-GB" sz="2400" b="1" dirty="0">
              <a:solidFill>
                <a:srgbClr val="FFFF00"/>
              </a:solidFill>
            </a:endParaRPr>
          </a:p>
        </p:txBody>
      </p:sp>
      <p:pic>
        <p:nvPicPr>
          <p:cNvPr id="9218"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76056" y="3212975"/>
            <a:ext cx="3513408" cy="35024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1096719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smtClean="0"/>
              <a:t>The Epiphany: January 2023</a:t>
            </a:r>
            <a:endParaRPr lang="en-GB" b="1" u="sng" dirty="0"/>
          </a:p>
        </p:txBody>
      </p:sp>
      <p:sp>
        <p:nvSpPr>
          <p:cNvPr id="3" name="Content Placeholder 2"/>
          <p:cNvSpPr>
            <a:spLocks noGrp="1"/>
          </p:cNvSpPr>
          <p:nvPr>
            <p:ph idx="1"/>
          </p:nvPr>
        </p:nvSpPr>
        <p:spPr>
          <a:xfrm>
            <a:off x="179512" y="1412776"/>
            <a:ext cx="8229600" cy="4525963"/>
          </a:xfrm>
        </p:spPr>
        <p:txBody>
          <a:bodyPr/>
          <a:lstStyle/>
          <a:p>
            <a:pPr marL="0" indent="0" algn="ctr">
              <a:buNone/>
            </a:pPr>
            <a:r>
              <a:rPr lang="en-GB" b="1" u="sng" dirty="0" smtClean="0">
                <a:solidFill>
                  <a:srgbClr val="FF0000"/>
                </a:solidFill>
              </a:rPr>
              <a:t>Response to the Word</a:t>
            </a:r>
            <a:endParaRPr lang="en-GB" b="1" u="sng" dirty="0">
              <a:solidFill>
                <a:srgbClr val="FF0000"/>
              </a:solidFill>
            </a:endParaRPr>
          </a:p>
        </p:txBody>
      </p:sp>
      <p:sp>
        <p:nvSpPr>
          <p:cNvPr id="5" name="Rectangle 4"/>
          <p:cNvSpPr/>
          <p:nvPr/>
        </p:nvSpPr>
        <p:spPr>
          <a:xfrm>
            <a:off x="251520" y="2132856"/>
            <a:ext cx="6120680" cy="3785652"/>
          </a:xfrm>
          <a:prstGeom prst="rect">
            <a:avLst/>
          </a:prstGeom>
        </p:spPr>
        <p:txBody>
          <a:bodyPr wrap="square">
            <a:spAutoFit/>
          </a:bodyPr>
          <a:lstStyle/>
          <a:p>
            <a:r>
              <a:rPr lang="en-GB" sz="2000" b="1" u="sng" dirty="0">
                <a:solidFill>
                  <a:srgbClr val="FF0000"/>
                </a:solidFill>
              </a:rPr>
              <a:t>Reader: </a:t>
            </a:r>
            <a:r>
              <a:rPr lang="en-GB" sz="2000" b="1" dirty="0"/>
              <a:t>Jesus, Guide on our journey, let us see with your eyes, so that we may recognise you in every person of every race, nationality and colour. </a:t>
            </a:r>
            <a:r>
              <a:rPr lang="en-GB" sz="2000" b="1" dirty="0">
                <a:solidFill>
                  <a:srgbClr val="FFFF00"/>
                </a:solidFill>
              </a:rPr>
              <a:t>(Response: </a:t>
            </a:r>
            <a:r>
              <a:rPr lang="en-GB" sz="2000" b="1" dirty="0" err="1" smtClean="0">
                <a:solidFill>
                  <a:srgbClr val="FFFF00"/>
                </a:solidFill>
              </a:rPr>
              <a:t>Diolch</a:t>
            </a:r>
            <a:r>
              <a:rPr lang="en-GB" sz="2000" b="1" dirty="0" smtClean="0">
                <a:solidFill>
                  <a:srgbClr val="FFFF00"/>
                </a:solidFill>
              </a:rPr>
              <a:t> i </a:t>
            </a:r>
            <a:r>
              <a:rPr lang="en-GB" sz="2000" b="1" dirty="0" err="1" smtClean="0">
                <a:solidFill>
                  <a:srgbClr val="FFFF00"/>
                </a:solidFill>
              </a:rPr>
              <a:t>ti</a:t>
            </a:r>
            <a:r>
              <a:rPr lang="en-GB" sz="2000" b="1" dirty="0" smtClean="0">
                <a:solidFill>
                  <a:srgbClr val="FFFF00"/>
                </a:solidFill>
              </a:rPr>
              <a:t> o </a:t>
            </a:r>
            <a:r>
              <a:rPr lang="en-GB" sz="2000" b="1" dirty="0" err="1" smtClean="0">
                <a:solidFill>
                  <a:srgbClr val="FFFF00"/>
                </a:solidFill>
              </a:rPr>
              <a:t>Dduw</a:t>
            </a:r>
            <a:r>
              <a:rPr lang="en-GB" sz="2000" b="1" dirty="0" smtClean="0">
                <a:solidFill>
                  <a:srgbClr val="FFFF00"/>
                </a:solidFill>
              </a:rPr>
              <a:t>.)</a:t>
            </a:r>
            <a:endParaRPr lang="en-GB" sz="2000" b="1" dirty="0"/>
          </a:p>
          <a:p>
            <a:r>
              <a:rPr lang="en-GB" sz="2000" b="1" u="sng" dirty="0">
                <a:solidFill>
                  <a:srgbClr val="FF0000"/>
                </a:solidFill>
              </a:rPr>
              <a:t>Reader: </a:t>
            </a:r>
            <a:r>
              <a:rPr lang="en-GB" sz="2000" b="1" dirty="0"/>
              <a:t>Jesus, Light of the world, may we be a light for those whose lives we share; may our kindness and care bring courage and hope to those who are sad. </a:t>
            </a:r>
            <a:r>
              <a:rPr lang="en-GB" sz="2000" b="1" dirty="0">
                <a:solidFill>
                  <a:srgbClr val="FFFF00"/>
                </a:solidFill>
              </a:rPr>
              <a:t>(Response: </a:t>
            </a:r>
            <a:r>
              <a:rPr lang="en-GB" sz="2000" b="1" dirty="0" err="1">
                <a:solidFill>
                  <a:srgbClr val="FFFF00"/>
                </a:solidFill>
              </a:rPr>
              <a:t>Diolch</a:t>
            </a:r>
            <a:r>
              <a:rPr lang="en-GB" sz="2000" b="1" dirty="0">
                <a:solidFill>
                  <a:srgbClr val="FFFF00"/>
                </a:solidFill>
              </a:rPr>
              <a:t> i </a:t>
            </a:r>
            <a:r>
              <a:rPr lang="en-GB" sz="2000" b="1" dirty="0" err="1">
                <a:solidFill>
                  <a:srgbClr val="FFFF00"/>
                </a:solidFill>
              </a:rPr>
              <a:t>ti</a:t>
            </a:r>
            <a:r>
              <a:rPr lang="en-GB" sz="2000" b="1" dirty="0">
                <a:solidFill>
                  <a:srgbClr val="FFFF00"/>
                </a:solidFill>
              </a:rPr>
              <a:t> o </a:t>
            </a:r>
            <a:r>
              <a:rPr lang="en-GB" sz="2000" b="1" dirty="0" err="1">
                <a:solidFill>
                  <a:srgbClr val="FFFF00"/>
                </a:solidFill>
              </a:rPr>
              <a:t>Dduw</a:t>
            </a:r>
            <a:r>
              <a:rPr lang="en-GB" sz="2000" b="1" dirty="0">
                <a:solidFill>
                  <a:srgbClr val="FFFF00"/>
                </a:solidFill>
              </a:rPr>
              <a:t>.)</a:t>
            </a:r>
            <a:endParaRPr lang="en-GB" sz="2000" b="1" dirty="0"/>
          </a:p>
          <a:p>
            <a:r>
              <a:rPr lang="en-GB" sz="2000" b="1" u="sng" dirty="0">
                <a:solidFill>
                  <a:srgbClr val="FF0000"/>
                </a:solidFill>
              </a:rPr>
              <a:t>Reader: </a:t>
            </a:r>
            <a:r>
              <a:rPr lang="en-GB" sz="2000" b="1" dirty="0"/>
              <a:t>Jesus, bringer of comfort, help us to realise that we have gifts to offer to you through your people every day, and these gifts are precious to you</a:t>
            </a:r>
            <a:r>
              <a:rPr lang="en-GB" sz="2000" b="1" dirty="0" smtClean="0"/>
              <a:t>.)</a:t>
            </a:r>
            <a:r>
              <a:rPr lang="en-GB" sz="2000" b="1" dirty="0">
                <a:solidFill>
                  <a:srgbClr val="FFFF00"/>
                </a:solidFill>
              </a:rPr>
              <a:t> (Response: </a:t>
            </a:r>
            <a:r>
              <a:rPr lang="en-GB" sz="2000" b="1" dirty="0" err="1">
                <a:solidFill>
                  <a:srgbClr val="FFFF00"/>
                </a:solidFill>
              </a:rPr>
              <a:t>Diolch</a:t>
            </a:r>
            <a:r>
              <a:rPr lang="en-GB" sz="2000" b="1" dirty="0">
                <a:solidFill>
                  <a:srgbClr val="FFFF00"/>
                </a:solidFill>
              </a:rPr>
              <a:t> i </a:t>
            </a:r>
            <a:r>
              <a:rPr lang="en-GB" sz="2000" b="1" dirty="0" err="1">
                <a:solidFill>
                  <a:srgbClr val="FFFF00"/>
                </a:solidFill>
              </a:rPr>
              <a:t>ti</a:t>
            </a:r>
            <a:r>
              <a:rPr lang="en-GB" sz="2000" b="1" dirty="0">
                <a:solidFill>
                  <a:srgbClr val="FFFF00"/>
                </a:solidFill>
              </a:rPr>
              <a:t> o </a:t>
            </a:r>
            <a:r>
              <a:rPr lang="en-GB" sz="2000" b="1" dirty="0" err="1">
                <a:solidFill>
                  <a:srgbClr val="FFFF00"/>
                </a:solidFill>
              </a:rPr>
              <a:t>Dduw</a:t>
            </a:r>
            <a:r>
              <a:rPr lang="en-GB" sz="2000" b="1" dirty="0">
                <a:solidFill>
                  <a:srgbClr val="FFFF00"/>
                </a:solidFill>
              </a:rPr>
              <a:t>.)</a:t>
            </a:r>
            <a:endParaRPr lang="en-GB" sz="2000" b="1" dirty="0"/>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30898" y="1916832"/>
            <a:ext cx="2619223" cy="43924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4893036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94122"/>
          </a:xfrm>
        </p:spPr>
        <p:txBody>
          <a:bodyPr/>
          <a:lstStyle/>
          <a:p>
            <a:r>
              <a:rPr lang="en-GB" b="1" u="sng" dirty="0" smtClean="0"/>
              <a:t>Closing Prayer – Going Forth</a:t>
            </a:r>
            <a:endParaRPr lang="en-GB" b="1" u="sng" dirty="0"/>
          </a:p>
        </p:txBody>
      </p:sp>
      <p:sp>
        <p:nvSpPr>
          <p:cNvPr id="3" name="Content Placeholder 2"/>
          <p:cNvSpPr>
            <a:spLocks noGrp="1"/>
          </p:cNvSpPr>
          <p:nvPr>
            <p:ph idx="1"/>
          </p:nvPr>
        </p:nvSpPr>
        <p:spPr>
          <a:xfrm>
            <a:off x="107504" y="1600200"/>
            <a:ext cx="8579296" cy="4525963"/>
          </a:xfrm>
        </p:spPr>
        <p:txBody>
          <a:bodyPr>
            <a:normAutofit/>
          </a:bodyPr>
          <a:lstStyle/>
          <a:p>
            <a:pPr marL="0" indent="0">
              <a:buNone/>
            </a:pPr>
            <a:r>
              <a:rPr lang="en-GB" sz="2400" b="1" dirty="0" smtClean="0">
                <a:solidFill>
                  <a:srgbClr val="FF0000"/>
                </a:solidFill>
              </a:rPr>
              <a:t>Let us join together to say our closing prayer. </a:t>
            </a:r>
            <a:r>
              <a:rPr lang="en-GB" sz="2400" b="1" dirty="0" smtClean="0">
                <a:solidFill>
                  <a:schemeClr val="bg1"/>
                </a:solidFill>
              </a:rPr>
              <a:t>“</a:t>
            </a:r>
            <a:r>
              <a:rPr lang="en-GB" sz="2400" b="1" dirty="0" err="1" smtClean="0">
                <a:solidFill>
                  <a:schemeClr val="bg1"/>
                </a:solidFill>
              </a:rPr>
              <a:t>Yn</a:t>
            </a:r>
            <a:r>
              <a:rPr lang="en-GB" sz="2400" b="1" dirty="0" smtClean="0">
                <a:solidFill>
                  <a:schemeClr val="bg1"/>
                </a:solidFill>
              </a:rPr>
              <a:t> </a:t>
            </a:r>
            <a:r>
              <a:rPr lang="en-GB" sz="2400" b="1" dirty="0" err="1" smtClean="0">
                <a:solidFill>
                  <a:schemeClr val="bg1"/>
                </a:solidFill>
              </a:rPr>
              <a:t>Enw’r</a:t>
            </a:r>
            <a:r>
              <a:rPr lang="en-GB" sz="2400" b="1" dirty="0" smtClean="0">
                <a:solidFill>
                  <a:schemeClr val="bg1"/>
                </a:solidFill>
              </a:rPr>
              <a:t> Tad …</a:t>
            </a:r>
            <a:endParaRPr lang="en-GB" sz="2400" b="1" dirty="0">
              <a:solidFill>
                <a:schemeClr val="bg1"/>
              </a:solidFill>
            </a:endParaRPr>
          </a:p>
          <a:p>
            <a:pPr marL="0" indent="0">
              <a:buNone/>
            </a:pPr>
            <a:r>
              <a:rPr lang="en-GB" sz="2400" b="1" dirty="0" smtClean="0">
                <a:solidFill>
                  <a:srgbClr val="FFFF00"/>
                </a:solidFill>
              </a:rPr>
              <a:t>Dear God,</a:t>
            </a:r>
            <a:br>
              <a:rPr lang="en-GB" sz="2400" b="1" dirty="0" smtClean="0">
                <a:solidFill>
                  <a:srgbClr val="FFFF00"/>
                </a:solidFill>
              </a:rPr>
            </a:br>
            <a:r>
              <a:rPr lang="en-GB" sz="2400" b="1" dirty="0" smtClean="0">
                <a:solidFill>
                  <a:srgbClr val="FFFF00"/>
                </a:solidFill>
              </a:rPr>
              <a:t>We thank you that you wanted both rich and poor to see baby Jesus. We thank you for Christmas, and for the holidays you gave us to enjoy with our friends and families. </a:t>
            </a:r>
            <a:br>
              <a:rPr lang="en-GB" sz="2400" b="1" dirty="0" smtClean="0">
                <a:solidFill>
                  <a:srgbClr val="FFFF00"/>
                </a:solidFill>
              </a:rPr>
            </a:br>
            <a:r>
              <a:rPr lang="en-GB" sz="2400" b="1" dirty="0" smtClean="0">
                <a:solidFill>
                  <a:srgbClr val="FFFF00"/>
                </a:solidFill>
              </a:rPr>
              <a:t>As we think about Epiphany, we are reminded that every person is important to you. Help us to do the same, to welcome people from all backgrounds and religions. </a:t>
            </a:r>
          </a:p>
          <a:p>
            <a:pPr marL="0" indent="0">
              <a:buNone/>
            </a:pPr>
            <a:r>
              <a:rPr lang="en-GB" sz="2400" b="1" dirty="0" smtClean="0">
                <a:solidFill>
                  <a:srgbClr val="FFFF00"/>
                </a:solidFill>
              </a:rPr>
              <a:t>Please help us to enjoy all the gifts that you have given to us.</a:t>
            </a:r>
            <a:br>
              <a:rPr lang="en-GB" sz="2400" b="1" dirty="0" smtClean="0">
                <a:solidFill>
                  <a:srgbClr val="FFFF00"/>
                </a:solidFill>
              </a:rPr>
            </a:br>
            <a:r>
              <a:rPr lang="en-GB" sz="2400" b="1" dirty="0" smtClean="0">
                <a:solidFill>
                  <a:srgbClr val="FFFF00"/>
                </a:solidFill>
              </a:rPr>
              <a:t>Amen.</a:t>
            </a:r>
            <a:endParaRPr lang="en-GB" sz="2400" b="1" dirty="0">
              <a:solidFill>
                <a:srgbClr val="FFFF00"/>
              </a:solidFill>
            </a:endParaRPr>
          </a:p>
        </p:txBody>
      </p:sp>
      <p:pic>
        <p:nvPicPr>
          <p:cNvPr id="10242"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707904" y="5085184"/>
            <a:ext cx="1235600" cy="16474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6032939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smtClean="0"/>
              <a:t>The Epiphany: January 2023</a:t>
            </a:r>
            <a:endParaRPr lang="en-GB" b="1" u="sng" dirty="0"/>
          </a:p>
        </p:txBody>
      </p:sp>
      <p:sp>
        <p:nvSpPr>
          <p:cNvPr id="3" name="Content Placeholder 2"/>
          <p:cNvSpPr>
            <a:spLocks noGrp="1"/>
          </p:cNvSpPr>
          <p:nvPr>
            <p:ph idx="1"/>
          </p:nvPr>
        </p:nvSpPr>
        <p:spPr/>
        <p:txBody>
          <a:bodyPr/>
          <a:lstStyle/>
          <a:p>
            <a:pPr marL="0" indent="0" algn="ctr">
              <a:buNone/>
            </a:pPr>
            <a:r>
              <a:rPr lang="en-GB" b="1" u="sng" dirty="0" smtClean="0">
                <a:solidFill>
                  <a:srgbClr val="FF0000"/>
                </a:solidFill>
              </a:rPr>
              <a:t>Gather: Opening Hymn</a:t>
            </a:r>
          </a:p>
          <a:p>
            <a:pPr marL="0" indent="0" algn="ctr">
              <a:buNone/>
            </a:pPr>
            <a:r>
              <a:rPr lang="en-GB" b="1" dirty="0" smtClean="0">
                <a:solidFill>
                  <a:srgbClr val="FFFF00"/>
                </a:solidFill>
              </a:rPr>
              <a:t>We Three Kings of Orient are …</a:t>
            </a:r>
            <a:endParaRPr lang="en-GB" b="1" dirty="0">
              <a:solidFill>
                <a:srgbClr val="FFFF00"/>
              </a:solidFill>
            </a:endParaRPr>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98102" y="2924944"/>
            <a:ext cx="5924550" cy="3581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5077767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Austin">
      <a:dk1>
        <a:sysClr val="windowText" lastClr="000000"/>
      </a:dk1>
      <a:lt1>
        <a:sysClr val="window" lastClr="FFFFFF"/>
      </a:lt1>
      <a:dk2>
        <a:srgbClr val="3E3D2D"/>
      </a:dk2>
      <a:lt2>
        <a:srgbClr val="CAF278"/>
      </a:lt2>
      <a:accent1>
        <a:srgbClr val="94C600"/>
      </a:accent1>
      <a:accent2>
        <a:srgbClr val="71685A"/>
      </a:accent2>
      <a:accent3>
        <a:srgbClr val="FF6700"/>
      </a:accent3>
      <a:accent4>
        <a:srgbClr val="909465"/>
      </a:accent4>
      <a:accent5>
        <a:srgbClr val="956B43"/>
      </a:accent5>
      <a:accent6>
        <a:srgbClr val="FEA022"/>
      </a:accent6>
      <a:hlink>
        <a:srgbClr val="E68200"/>
      </a:hlink>
      <a:folHlink>
        <a:srgbClr val="FFA94A"/>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143</TotalTime>
  <Words>790</Words>
  <Application>Microsoft Office PowerPoint</Application>
  <PresentationFormat>On-screen Show (4:3)</PresentationFormat>
  <Paragraphs>57</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Office Theme</vt:lpstr>
      <vt:lpstr>Epiphany</vt:lpstr>
      <vt:lpstr>The Epiphany: January 2023</vt:lpstr>
      <vt:lpstr>The Epiphany: January 2023</vt:lpstr>
      <vt:lpstr>The Epiphany: January 2023</vt:lpstr>
      <vt:lpstr>What is the feast of the Epiphany?</vt:lpstr>
      <vt:lpstr>The Epiphany: January 2023</vt:lpstr>
      <vt:lpstr>The Epiphany: January 2023</vt:lpstr>
      <vt:lpstr>The Epiphany: January 2023</vt:lpstr>
      <vt:lpstr>PowerPoint Presentation</vt:lpstr>
      <vt:lpstr>PowerPoint Presentation</vt:lpstr>
      <vt:lpstr>Epiphany</vt:lpstr>
      <vt:lpstr>The Epiphany: January 2023</vt:lpstr>
      <vt:lpstr>Closing Prayer – Going Forth</vt:lpstr>
      <vt:lpstr>The Epiphany: January 2023</vt:lpstr>
    </vt:vector>
  </TitlesOfParts>
  <Company>Hilldene Primary School</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Epiphany</dc:title>
  <dc:creator>sjassal</dc:creator>
  <cp:lastModifiedBy>Dawn</cp:lastModifiedBy>
  <cp:revision>14</cp:revision>
  <dcterms:created xsi:type="dcterms:W3CDTF">2015-01-06T14:00:33Z</dcterms:created>
  <dcterms:modified xsi:type="dcterms:W3CDTF">2022-12-31T19:10:27Z</dcterms:modified>
</cp:coreProperties>
</file>