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5"/>
  </p:notesMasterIdLst>
  <p:sldIdLst>
    <p:sldId id="261" r:id="rId4"/>
    <p:sldId id="297" r:id="rId5"/>
    <p:sldId id="298" r:id="rId6"/>
    <p:sldId id="257" r:id="rId7"/>
    <p:sldId id="258" r:id="rId8"/>
    <p:sldId id="275" r:id="rId9"/>
    <p:sldId id="291" r:id="rId10"/>
    <p:sldId id="281" r:id="rId11"/>
    <p:sldId id="283" r:id="rId12"/>
    <p:sldId id="296" r:id="rId13"/>
    <p:sldId id="29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3181"/>
    <a:srgbClr val="2B388E"/>
    <a:srgbClr val="5553C0"/>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706519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177922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481563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0180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94083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07478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53697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338356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44071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980045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650404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95826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058951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94456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052613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551398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88609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808160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57099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887114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064979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0193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64609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104584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0.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smtClean="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smtClean="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smtClean="0">
                <a:latin typeface="Arial Rounded MT Bold" panose="020F0704030504030204" pitchFamily="34" charset="0"/>
              </a:rPr>
              <a:t>‘</a:t>
            </a:r>
            <a:r>
              <a:rPr lang="en-GB" dirty="0">
                <a:latin typeface="Arial Rounded MT Bold" panose="020F0704030504030204" pitchFamily="34" charset="0"/>
              </a:rPr>
              <a:t> </a:t>
            </a:r>
            <a:r>
              <a:rPr lang="en-GB" dirty="0" smtClean="0">
                <a:latin typeface="Arial Rounded MT Bold" panose="020F0704030504030204" pitchFamily="34" charset="0"/>
              </a:rPr>
              <a:t>In the name of the Father and of the Son and of the Holy Spirit. Amen’</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Gather: caring for each other</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8" name="Picture 7"/>
          <p:cNvPicPr>
            <a:picLocks noChangeAspect="1"/>
          </p:cNvPicPr>
          <p:nvPr/>
        </p:nvPicPr>
        <p:blipFill>
          <a:blip r:embed="rId3"/>
          <a:stretch>
            <a:fillRect/>
          </a:stretch>
        </p:blipFill>
        <p:spPr>
          <a:xfrm>
            <a:off x="3604151" y="3405673"/>
            <a:ext cx="4961245" cy="2778151"/>
          </a:xfrm>
          <a:prstGeom prst="rect">
            <a:avLst/>
          </a:prstGeom>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88" y="455882"/>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FF0000"/>
                </a:solidFill>
                <a:latin typeface="Arial Rounded MT Bold" panose="020F0704030504030204" pitchFamily="34" charset="0"/>
              </a:rPr>
              <a:t>Opening Prayer</a:t>
            </a:r>
            <a:endParaRPr lang="en-GB" b="1" u="sng" dirty="0">
              <a:solidFill>
                <a:srgbClr val="FF0000"/>
              </a:solidFill>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caring for each other</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2" name="Rectangle 1"/>
          <p:cNvSpPr/>
          <p:nvPr/>
        </p:nvSpPr>
        <p:spPr>
          <a:xfrm>
            <a:off x="1472339" y="2274838"/>
            <a:ext cx="9779430" cy="1754326"/>
          </a:xfrm>
          <a:prstGeom prst="rect">
            <a:avLst/>
          </a:prstGeom>
        </p:spPr>
        <p:txBody>
          <a:bodyPr wrap="square">
            <a:spAutoFit/>
          </a:bodyPr>
          <a:lstStyle/>
          <a:p>
            <a:r>
              <a:rPr lang="en-GB" b="1" dirty="0">
                <a:solidFill>
                  <a:srgbClr val="212529"/>
                </a:solidFill>
                <a:latin typeface="Comic Sans MS" pitchFamily="66" charset="0"/>
              </a:rPr>
              <a:t>Dear God,</a:t>
            </a:r>
            <a:r>
              <a:rPr lang="en-GB" b="1" dirty="0">
                <a:latin typeface="Comic Sans MS" pitchFamily="66" charset="0"/>
              </a:rPr>
              <a:t/>
            </a:r>
            <a:br>
              <a:rPr lang="en-GB" b="1" dirty="0">
                <a:latin typeface="Comic Sans MS" pitchFamily="66" charset="0"/>
              </a:rPr>
            </a:br>
            <a:r>
              <a:rPr lang="en-GB" b="1" dirty="0">
                <a:solidFill>
                  <a:srgbClr val="212529"/>
                </a:solidFill>
                <a:latin typeface="Comic Sans MS" pitchFamily="66" charset="0"/>
              </a:rPr>
              <a:t>There are so many people in this world who are in need. Please show us how we can help. Use us Lord for Your glory and use us to be a blessing to others. I pray You would show us how to use our resources to help others. Give us eyes to see those who are in need. I pray that our marriages are used for a great purpose of drawing hearts back to You through generosity in Jesus' name AMEN!</a:t>
            </a:r>
            <a:endParaRPr lang="en-GB" b="1" dirty="0">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4610" y="4093464"/>
            <a:ext cx="5261675" cy="2419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183" y="47912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11620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FF0000"/>
                </a:solidFill>
                <a:latin typeface="Arial Rounded MT Bold" panose="020F0704030504030204" pitchFamily="34" charset="0"/>
              </a:rPr>
              <a:t>Opening Hymn: Here I am Lord</a:t>
            </a:r>
            <a:endParaRPr lang="en-GB" b="1" u="sng" dirty="0">
              <a:solidFill>
                <a:srgbClr val="FF0000"/>
              </a:solidFill>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caring for each other</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40244" y="2111989"/>
            <a:ext cx="7401072" cy="4163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858" y="494628"/>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83416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u="sng" dirty="0" smtClean="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Gather:</a:t>
            </a:r>
            <a:r>
              <a:rPr lang="en-GB" sz="3200" u="sng" dirty="0" smtClean="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Care of each other</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66482" y="1291357"/>
            <a:ext cx="11112759" cy="5299556"/>
          </a:xfrm>
        </p:spPr>
        <p:txBody>
          <a:bodyPr>
            <a:normAutofit/>
          </a:bodyPr>
          <a:lstStyle/>
          <a:p>
            <a:pPr lvl="0" algn="l">
              <a:lnSpc>
                <a:spcPct val="100000"/>
              </a:lnSpc>
              <a:spcBef>
                <a:spcPts val="600"/>
              </a:spcBef>
              <a:buClr>
                <a:srgbClr val="FE8637"/>
              </a:buClr>
              <a:buSzPct val="70000"/>
            </a:pPr>
            <a:endParaRPr lang="en-GB" sz="2000" b="1" dirty="0" smtClean="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smtClean="0">
                <a:solidFill>
                  <a:prstClr val="black"/>
                </a:solidFill>
                <a:latin typeface="Comic Sans MS" pitchFamily="66" charset="0"/>
                <a:cs typeface="Arial" panose="020B0604020202020204" pitchFamily="34" charset="0"/>
              </a:rPr>
              <a:t>In 2001</a:t>
            </a:r>
            <a:r>
              <a:rPr lang="en-GB" sz="2000" b="1" dirty="0" smtClean="0">
                <a:solidFill>
                  <a:prstClr val="black"/>
                </a:solidFill>
                <a:latin typeface="Comic Sans MS" pitchFamily="66" charset="0"/>
                <a:cs typeface="Arial" panose="020B0604020202020204" pitchFamily="34" charset="0"/>
              </a:rPr>
              <a:t> </a:t>
            </a:r>
            <a:r>
              <a:rPr lang="en-GB" sz="2000" b="1" dirty="0" smtClean="0">
                <a:solidFill>
                  <a:prstClr val="black"/>
                </a:solidFill>
                <a:latin typeface="Comic Sans MS" pitchFamily="66" charset="0"/>
                <a:cs typeface="Arial" panose="020B0604020202020204" pitchFamily="34" charset="0"/>
              </a:rPr>
              <a:t>Pope Francis’ call for </a:t>
            </a:r>
            <a:r>
              <a:rPr lang="en-GB" sz="2000" b="1" dirty="0" smtClean="0">
                <a:solidFill>
                  <a:prstClr val="black"/>
                </a:solidFill>
                <a:latin typeface="Comic Sans MS" pitchFamily="66" charset="0"/>
                <a:cs typeface="Arial" panose="020B0604020202020204" pitchFamily="34" charset="0"/>
              </a:rPr>
              <a:t>us to, </a:t>
            </a:r>
            <a:r>
              <a:rPr lang="en-GB" sz="2000" b="1" dirty="0" smtClean="0">
                <a:solidFill>
                  <a:prstClr val="black"/>
                </a:solidFill>
                <a:latin typeface="Comic Sans MS" pitchFamily="66" charset="0"/>
                <a:cs typeface="Arial" panose="020B0604020202020204" pitchFamily="34" charset="0"/>
              </a:rPr>
              <a:t> and throughout our lives, </a:t>
            </a:r>
            <a:r>
              <a:rPr lang="en-GB" sz="2000" b="1" dirty="0" smtClean="0">
                <a:solidFill>
                  <a:prstClr val="black"/>
                </a:solidFill>
                <a:latin typeface="Comic Sans MS" pitchFamily="66" charset="0"/>
                <a:cs typeface="Arial" panose="020B0604020202020204" pitchFamily="34" charset="0"/>
              </a:rPr>
              <a:t>to spread a culture of care as a path to peace. He said:</a:t>
            </a: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smtClean="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What </a:t>
            </a:r>
            <a:r>
              <a:rPr lang="en-GB" sz="2000" b="1" u="sng" dirty="0" smtClean="0">
                <a:solidFill>
                  <a:srgbClr val="FF0000"/>
                </a:solidFill>
                <a:latin typeface="Comic Sans MS" pitchFamily="66" charset="0"/>
                <a:cs typeface="Arial" panose="020B0604020202020204" pitchFamily="34" charset="0"/>
              </a:rPr>
              <a:t>is our mission this week?</a:t>
            </a:r>
          </a:p>
          <a:p>
            <a:pPr lvl="0"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T</a:t>
            </a:r>
            <a:r>
              <a:rPr lang="en-GB" sz="2000" b="1" dirty="0" smtClean="0">
                <a:latin typeface="Comic Sans MS" pitchFamily="66" charset="0"/>
                <a:cs typeface="Arial" panose="020B0604020202020204" pitchFamily="34" charset="0"/>
              </a:rPr>
              <a:t>he </a:t>
            </a:r>
            <a:r>
              <a:rPr lang="en-GB" sz="2000" b="1" dirty="0">
                <a:latin typeface="Comic Sans MS" pitchFamily="66" charset="0"/>
                <a:cs typeface="Arial" panose="020B0604020202020204" pitchFamily="34" charset="0"/>
              </a:rPr>
              <a:t>first generation of Christians shared what they had, so that no one among them would be in </a:t>
            </a:r>
            <a:r>
              <a:rPr lang="en-GB" sz="2000" b="1" dirty="0" smtClean="0">
                <a:latin typeface="Comic Sans MS" pitchFamily="66" charset="0"/>
                <a:cs typeface="Arial" panose="020B0604020202020204" pitchFamily="34" charset="0"/>
              </a:rPr>
              <a:t>need and strove </a:t>
            </a:r>
            <a:r>
              <a:rPr lang="en-GB" sz="2000" b="1" dirty="0">
                <a:latin typeface="Comic Sans MS" pitchFamily="66" charset="0"/>
                <a:cs typeface="Arial" panose="020B0604020202020204" pitchFamily="34" charset="0"/>
              </a:rPr>
              <a:t>to make their community a welcoming home, concerned for every human need and ready to care for those most in need. </a:t>
            </a:r>
            <a:r>
              <a:rPr lang="en-GB" sz="2000" b="1" dirty="0" smtClean="0">
                <a:latin typeface="Comic Sans MS" pitchFamily="66" charset="0"/>
                <a:cs typeface="Arial" panose="020B0604020202020204" pitchFamily="34" charset="0"/>
              </a:rPr>
              <a:t>Our mission this week is to support each other by showing care and concern for those we live with.</a:t>
            </a:r>
          </a:p>
        </p:txBody>
      </p:sp>
      <p:pic>
        <p:nvPicPr>
          <p:cNvPr id="4" name="Picture 3"/>
          <p:cNvPicPr>
            <a:picLocks noChangeAspect="1"/>
          </p:cNvPicPr>
          <p:nvPr/>
        </p:nvPicPr>
        <p:blipFill>
          <a:blip r:embed="rId5"/>
          <a:stretch>
            <a:fillRect/>
          </a:stretch>
        </p:blipFill>
        <p:spPr>
          <a:xfrm>
            <a:off x="572884" y="2485928"/>
            <a:ext cx="3309441" cy="2117069"/>
          </a:xfrm>
          <a:prstGeom prst="rect">
            <a:avLst/>
          </a:prstGeom>
        </p:spPr>
      </p:pic>
      <p:sp>
        <p:nvSpPr>
          <p:cNvPr id="8" name="TextBox 7"/>
          <p:cNvSpPr txBox="1"/>
          <p:nvPr/>
        </p:nvSpPr>
        <p:spPr>
          <a:xfrm>
            <a:off x="4119380" y="2528569"/>
            <a:ext cx="7622771" cy="1754326"/>
          </a:xfrm>
          <a:prstGeom prst="rect">
            <a:avLst/>
          </a:prstGeom>
          <a:noFill/>
        </p:spPr>
        <p:txBody>
          <a:bodyPr wrap="square" rtlCol="0">
            <a:spAutoFit/>
          </a:bodyPr>
          <a:lstStyle/>
          <a:p>
            <a:r>
              <a:rPr lang="en-GB" b="1" dirty="0">
                <a:solidFill>
                  <a:srgbClr val="5553C0"/>
                </a:solidFill>
                <a:latin typeface="Comic Sans MS" panose="030F0702030302020204" pitchFamily="66" charset="0"/>
              </a:rPr>
              <a:t>“The culture of care … calls for a common, supportive and inclusive commitment to protecting and promoting the dignity and good of all, a willingness to show care and compassion…may we strive daily, in concrete and practical ways, to form a community composed of brothers and sisters who accept and care for one another.”</a:t>
            </a: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303" y="452518"/>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756458" y="2105590"/>
            <a:ext cx="7289727" cy="2800767"/>
          </a:xfrm>
          <a:prstGeom prst="rect">
            <a:avLst/>
          </a:prstGeom>
        </p:spPr>
        <p:txBody>
          <a:bodyPr wrap="square">
            <a:spAutoFit/>
          </a:bodyPr>
          <a:lstStyle/>
          <a:p>
            <a:pPr fontAlgn="base"/>
            <a:r>
              <a:rPr lang="en-GB" sz="1600" b="1" dirty="0" smtClean="0">
                <a:solidFill>
                  <a:srgbClr val="FF0000"/>
                </a:solidFill>
                <a:latin typeface="Comic Sans MS" panose="030F0702030302020204" pitchFamily="66" charset="0"/>
              </a:rPr>
              <a:t>A reading from St. John’s Gospel</a:t>
            </a:r>
          </a:p>
          <a:p>
            <a:pPr fontAlgn="base"/>
            <a:endParaRPr lang="en-GB" sz="1600" b="1" dirty="0">
              <a:solidFill>
                <a:srgbClr val="000000"/>
              </a:solidFill>
              <a:latin typeface="Comic Sans MS" panose="030F0702030302020204" pitchFamily="66" charset="0"/>
            </a:endParaRPr>
          </a:p>
          <a:p>
            <a:pPr fontAlgn="base"/>
            <a:r>
              <a:rPr lang="en-GB" sz="1600" b="1" dirty="0" smtClean="0">
                <a:solidFill>
                  <a:srgbClr val="000000"/>
                </a:solidFill>
                <a:latin typeface="Comic Sans MS" panose="030F0702030302020204" pitchFamily="66" charset="0"/>
              </a:rPr>
              <a:t>John was </a:t>
            </a:r>
            <a:r>
              <a:rPr lang="en-GB" sz="1600" b="1" dirty="0">
                <a:solidFill>
                  <a:srgbClr val="000000"/>
                </a:solidFill>
                <a:latin typeface="Comic Sans MS" panose="030F0702030302020204" pitchFamily="66" charset="0"/>
              </a:rPr>
              <a:t>standing with two of his </a:t>
            </a:r>
            <a:r>
              <a:rPr lang="en-GB" sz="1600" b="1" dirty="0" smtClean="0">
                <a:solidFill>
                  <a:srgbClr val="000000"/>
                </a:solidFill>
                <a:latin typeface="Comic Sans MS" panose="030F0702030302020204" pitchFamily="66" charset="0"/>
              </a:rPr>
              <a:t>disciples, and </a:t>
            </a:r>
            <a:r>
              <a:rPr lang="en-GB" sz="1600" b="1" dirty="0">
                <a:solidFill>
                  <a:srgbClr val="000000"/>
                </a:solidFill>
                <a:latin typeface="Comic Sans MS" panose="030F0702030302020204" pitchFamily="66" charset="0"/>
              </a:rPr>
              <a:t>as he watched Jesus walk </a:t>
            </a:r>
            <a:r>
              <a:rPr lang="en-GB" sz="1600" b="1" dirty="0" smtClean="0">
                <a:solidFill>
                  <a:srgbClr val="000000"/>
                </a:solidFill>
                <a:latin typeface="Comic Sans MS" panose="030F0702030302020204" pitchFamily="66" charset="0"/>
              </a:rPr>
              <a:t>by, he </a:t>
            </a:r>
            <a:r>
              <a:rPr lang="en-GB" sz="1600" b="1" dirty="0">
                <a:solidFill>
                  <a:srgbClr val="000000"/>
                </a:solidFill>
                <a:latin typeface="Comic Sans MS" panose="030F0702030302020204" pitchFamily="66" charset="0"/>
              </a:rPr>
              <a:t>exclaimed, “Look, here is the Lamb of God!” </a:t>
            </a:r>
            <a:r>
              <a:rPr lang="en-GB" sz="1600" b="1" dirty="0" smtClean="0">
                <a:solidFill>
                  <a:srgbClr val="000000"/>
                </a:solidFill>
                <a:latin typeface="Comic Sans MS" panose="030F0702030302020204" pitchFamily="66" charset="0"/>
              </a:rPr>
              <a:t>The </a:t>
            </a:r>
            <a:r>
              <a:rPr lang="en-GB" sz="1600" b="1" dirty="0">
                <a:solidFill>
                  <a:srgbClr val="000000"/>
                </a:solidFill>
                <a:latin typeface="Comic Sans MS" panose="030F0702030302020204" pitchFamily="66" charset="0"/>
              </a:rPr>
              <a:t>two disciples heard him say this, and they followed Jesus. </a:t>
            </a:r>
            <a:r>
              <a:rPr lang="en-GB" sz="1600" b="1" dirty="0" smtClean="0">
                <a:solidFill>
                  <a:srgbClr val="000000"/>
                </a:solidFill>
                <a:latin typeface="Comic Sans MS" panose="030F0702030302020204" pitchFamily="66" charset="0"/>
              </a:rPr>
              <a:t>When </a:t>
            </a:r>
            <a:r>
              <a:rPr lang="en-GB" sz="1600" b="1" dirty="0">
                <a:solidFill>
                  <a:srgbClr val="000000"/>
                </a:solidFill>
                <a:latin typeface="Comic Sans MS" panose="030F0702030302020204" pitchFamily="66" charset="0"/>
              </a:rPr>
              <a:t>Jesus turned and saw them following, he said to them, “What are you looking for?” They said to him, “</a:t>
            </a:r>
            <a:r>
              <a:rPr lang="en-GB" sz="1600" b="1" dirty="0" smtClean="0">
                <a:solidFill>
                  <a:srgbClr val="000000"/>
                </a:solidFill>
                <a:latin typeface="Comic Sans MS" panose="030F0702030302020204" pitchFamily="66" charset="0"/>
              </a:rPr>
              <a:t>Rabbi, where </a:t>
            </a:r>
            <a:r>
              <a:rPr lang="en-GB" sz="1600" b="1" dirty="0">
                <a:solidFill>
                  <a:srgbClr val="000000"/>
                </a:solidFill>
                <a:latin typeface="Comic Sans MS" panose="030F0702030302020204" pitchFamily="66" charset="0"/>
              </a:rPr>
              <a:t>are you staying?” </a:t>
            </a:r>
            <a:r>
              <a:rPr lang="en-GB" sz="1600" b="1" dirty="0" smtClean="0">
                <a:solidFill>
                  <a:srgbClr val="000000"/>
                </a:solidFill>
                <a:latin typeface="Comic Sans MS" panose="030F0702030302020204" pitchFamily="66" charset="0"/>
              </a:rPr>
              <a:t>He </a:t>
            </a:r>
            <a:r>
              <a:rPr lang="en-GB" sz="1600" b="1" dirty="0">
                <a:solidFill>
                  <a:srgbClr val="000000"/>
                </a:solidFill>
                <a:latin typeface="Comic Sans MS" panose="030F0702030302020204" pitchFamily="66" charset="0"/>
              </a:rPr>
              <a:t>said to them, “Come and see.” They came and saw where he was staying, and they remained with him that day. </a:t>
            </a:r>
            <a:endParaRPr lang="en-GB" sz="1600" b="1" dirty="0" smtClean="0">
              <a:solidFill>
                <a:srgbClr val="000000"/>
              </a:solidFill>
              <a:latin typeface="Comic Sans MS" panose="030F0702030302020204" pitchFamily="66" charset="0"/>
            </a:endParaRPr>
          </a:p>
          <a:p>
            <a:pPr fontAlgn="base"/>
            <a:endParaRPr lang="en-GB" sz="1600" b="1" dirty="0">
              <a:solidFill>
                <a:srgbClr val="000000"/>
              </a:solidFill>
              <a:latin typeface="Comic Sans MS" panose="030F0702030302020204" pitchFamily="66" charset="0"/>
            </a:endParaRPr>
          </a:p>
          <a:p>
            <a:pPr fontAlgn="base"/>
            <a:r>
              <a:rPr lang="en-GB" sz="1600" b="1" dirty="0" smtClean="0">
                <a:solidFill>
                  <a:srgbClr val="000000"/>
                </a:solidFill>
                <a:latin typeface="Comic Sans MS" panose="030F0702030302020204" pitchFamily="66" charset="0"/>
              </a:rPr>
              <a:t>The Word of the Lord          </a:t>
            </a:r>
            <a:r>
              <a:rPr lang="en-GB" sz="1600" b="1" dirty="0" smtClean="0">
                <a:solidFill>
                  <a:srgbClr val="FF0000"/>
                </a:solidFill>
                <a:latin typeface="Comic Sans MS" panose="030F0702030302020204" pitchFamily="66" charset="0"/>
              </a:rPr>
              <a:t>Response: Thanks be to God</a:t>
            </a:r>
            <a:endParaRPr lang="en-GB" sz="1600"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u="sng" dirty="0" smtClean="0">
                <a:solidFill>
                  <a:srgbClr val="2B388E"/>
                </a:solidFill>
              </a:rPr>
              <a:t>Gospel </a:t>
            </a:r>
            <a:r>
              <a:rPr lang="en-GB" sz="2400" b="1" u="sng" dirty="0">
                <a:solidFill>
                  <a:srgbClr val="2B388E"/>
                </a:solidFill>
              </a:rPr>
              <a:t>R</a:t>
            </a:r>
            <a:r>
              <a:rPr lang="en-GB" sz="2400" b="1" u="sng" dirty="0" smtClean="0">
                <a:solidFill>
                  <a:srgbClr val="2B388E"/>
                </a:solidFill>
              </a:rPr>
              <a:t>eading</a:t>
            </a:r>
            <a:endParaRPr lang="en-GB" sz="2400" b="1" u="sng" dirty="0">
              <a:solidFill>
                <a:srgbClr val="2B388E"/>
              </a:solidFill>
            </a:endParaRP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324197" y="5549584"/>
            <a:ext cx="10374284" cy="880241"/>
          </a:xfrm>
          <a:prstGeom prst="rect">
            <a:avLst/>
          </a:prstGeom>
          <a:noFill/>
        </p:spPr>
        <p:txBody>
          <a:bodyPr wrap="square" rtlCol="0">
            <a:spAutoFit/>
          </a:bodyPr>
          <a:lstStyle/>
          <a:p>
            <a:pPr lvl="0">
              <a:spcBef>
                <a:spcPct val="20000"/>
              </a:spcBef>
              <a:buClr>
                <a:srgbClr val="F0A22E"/>
              </a:buClr>
              <a:buSzPct val="70000"/>
            </a:pPr>
            <a:r>
              <a:rPr lang="en-GB" sz="1600" b="1" dirty="0" smtClean="0">
                <a:latin typeface="Comic Sans MS" panose="030F0702030302020204" pitchFamily="66" charset="0"/>
              </a:rPr>
              <a:t>Lord, just as the disciples’ hearts were converted and they left everything to follow you</a:t>
            </a:r>
            <a:r>
              <a:rPr lang="en-GB" sz="1600" b="1" dirty="0">
                <a:latin typeface="Comic Sans MS" panose="030F0702030302020204" pitchFamily="66" charset="0"/>
              </a:rPr>
              <a:t>, </a:t>
            </a:r>
            <a:r>
              <a:rPr lang="en-GB" sz="1600" b="1" dirty="0" smtClean="0">
                <a:latin typeface="Comic Sans MS" panose="030F0702030302020204" pitchFamily="66" charset="0"/>
              </a:rPr>
              <a:t>help us to be open to your call, to change our ways </a:t>
            </a:r>
            <a:r>
              <a:rPr lang="en-GB" sz="1600" b="1" dirty="0">
                <a:latin typeface="Comic Sans MS" panose="030F0702030302020204" pitchFamily="66" charset="0"/>
              </a:rPr>
              <a:t>of thinking </a:t>
            </a:r>
            <a:r>
              <a:rPr lang="en-GB" sz="1600" b="1" dirty="0" smtClean="0">
                <a:latin typeface="Comic Sans MS" panose="030F0702030302020204" pitchFamily="66" charset="0"/>
              </a:rPr>
              <a:t>and work for </a:t>
            </a:r>
            <a:r>
              <a:rPr lang="en-GB" sz="1600" b="1" dirty="0">
                <a:latin typeface="Comic Sans MS" panose="030F0702030302020204" pitchFamily="66" charset="0"/>
              </a:rPr>
              <a:t>true peace in </a:t>
            </a:r>
            <a:r>
              <a:rPr lang="en-GB" sz="1600" b="1" dirty="0" smtClean="0">
                <a:latin typeface="Comic Sans MS" panose="030F0702030302020204" pitchFamily="66" charset="0"/>
              </a:rPr>
              <a:t>our world.</a:t>
            </a:r>
          </a:p>
          <a:p>
            <a:pPr lvl="0">
              <a:spcBef>
                <a:spcPct val="20000"/>
              </a:spcBef>
              <a:buClr>
                <a:srgbClr val="F0A22E"/>
              </a:buClr>
              <a:buSzPct val="70000"/>
            </a:pPr>
            <a:r>
              <a:rPr lang="en-GB" sz="1600" b="1" dirty="0" smtClean="0">
                <a:latin typeface="Comic Sans MS" panose="030F0702030302020204" pitchFamily="66" charset="0"/>
              </a:rPr>
              <a:t>Lord in your mercy……….Hea</a:t>
            </a:r>
            <a:r>
              <a:rPr lang="en-GB" sz="1600" b="1" dirty="0" smtClean="0">
                <a:solidFill>
                  <a:srgbClr val="FF0000"/>
                </a:solidFill>
                <a:latin typeface="Comic Sans MS" panose="030F0702030302020204" pitchFamily="66" charset="0"/>
              </a:rPr>
              <a:t>r our prayer </a:t>
            </a: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147" y="48351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324949" y="407324"/>
            <a:ext cx="10867052" cy="628375"/>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u="sng"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Prayer in response to the Gospel</a:t>
            </a:r>
            <a:endParaRPr lang="en-GB" sz="3200" u="sng"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443941"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619932" y="2111411"/>
            <a:ext cx="5168685" cy="3626918"/>
          </a:xfrm>
        </p:spPr>
        <p:txBody>
          <a:bodyPr>
            <a:normAutofit lnSpcReduction="10000"/>
          </a:bodyPr>
          <a:lstStyle/>
          <a:p>
            <a:pPr algn="l"/>
            <a:r>
              <a:rPr lang="en-GB" dirty="0" smtClean="0">
                <a:latin typeface="Arial Rounded MT Bold" panose="020F0704030504030204" pitchFamily="34" charset="0"/>
              </a:rPr>
              <a:t>Loving </a:t>
            </a:r>
            <a:r>
              <a:rPr lang="en-GB" dirty="0" smtClean="0">
                <a:latin typeface="Arial Rounded MT Bold" panose="020F0704030504030204" pitchFamily="34" charset="0"/>
              </a:rPr>
              <a:t>God, as I begin this day help me to live my life to the best of my ability,</a:t>
            </a:r>
          </a:p>
          <a:p>
            <a:pPr algn="l"/>
            <a:r>
              <a:rPr lang="en-GB" dirty="0" smtClean="0">
                <a:latin typeface="Arial Rounded MT Bold" panose="020F0704030504030204" pitchFamily="34" charset="0"/>
              </a:rPr>
              <a:t>To be open to those who need me,</a:t>
            </a:r>
          </a:p>
          <a:p>
            <a:pPr algn="l"/>
            <a:r>
              <a:rPr lang="en-GB" dirty="0" smtClean="0">
                <a:latin typeface="Arial Rounded MT Bold" panose="020F0704030504030204" pitchFamily="34" charset="0"/>
              </a:rPr>
              <a:t>To respond to those who love me,</a:t>
            </a:r>
          </a:p>
          <a:p>
            <a:pPr algn="l"/>
            <a:r>
              <a:rPr lang="en-GB" dirty="0" smtClean="0">
                <a:latin typeface="Arial Rounded MT Bold" panose="020F0704030504030204" pitchFamily="34" charset="0"/>
              </a:rPr>
              <a:t>To forgive those who hurt me, and,</a:t>
            </a:r>
          </a:p>
          <a:p>
            <a:pPr algn="l"/>
            <a:r>
              <a:rPr lang="en-GB" dirty="0" smtClean="0">
                <a:latin typeface="Arial Rounded MT Bold" panose="020F0704030504030204" pitchFamily="34" charset="0"/>
              </a:rPr>
              <a:t>To appreciate the world in which I live.  Amen</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2000" b="1" dirty="0" smtClean="0">
              <a:latin typeface="Arial Rounded MT Bold" panose="020F0704030504030204" pitchFamily="34" charset="0"/>
            </a:endParaRPr>
          </a:p>
        </p:txBody>
      </p:sp>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37272" y="1329852"/>
            <a:ext cx="6079338" cy="4559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390" y="42647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44958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3" y="1483952"/>
            <a:ext cx="11221617" cy="3535918"/>
          </a:xfrm>
        </p:spPr>
        <p:txBody>
          <a:bodyPr>
            <a:normAutofit/>
          </a:bodyPr>
          <a:lstStyle/>
          <a:p>
            <a:pPr lvl="0" algn="l">
              <a:lnSpc>
                <a:spcPct val="100000"/>
              </a:lnSpc>
              <a:spcBef>
                <a:spcPts val="0"/>
              </a:spcBef>
            </a:pPr>
            <a:endParaRPr lang="en-GB" sz="1800" b="1" dirty="0" smtClean="0">
              <a:solidFill>
                <a:prstClr val="black"/>
              </a:solidFill>
            </a:endParaRPr>
          </a:p>
          <a:p>
            <a:pPr lvl="0" algn="l">
              <a:lnSpc>
                <a:spcPct val="100000"/>
              </a:lnSpc>
              <a:spcBef>
                <a:spcPts val="0"/>
              </a:spcBef>
            </a:pPr>
            <a:r>
              <a:rPr lang="en-GB" sz="1800" b="1" dirty="0">
                <a:solidFill>
                  <a:prstClr val="black"/>
                </a:solidFill>
                <a:latin typeface="Comic Sans MS" panose="030F0702030302020204" pitchFamily="66" charset="0"/>
              </a:rPr>
              <a:t>W</a:t>
            </a:r>
            <a:r>
              <a:rPr lang="en-GB" sz="1800" b="1" dirty="0" smtClean="0">
                <a:solidFill>
                  <a:prstClr val="black"/>
                </a:solidFill>
                <a:latin typeface="Comic Sans MS" panose="030F0702030302020204" pitchFamily="66" charset="0"/>
              </a:rPr>
              <a:t>e focus today on the value of being attentive. It is not always easy to really listen to the needs of others. When we listen to others’ needs, we are also called to care for them. In caring for them, we are showing our love for God.</a:t>
            </a:r>
            <a:endParaRPr lang="en-GB" sz="1800" b="1" dirty="0">
              <a:solidFill>
                <a:prstClr val="black"/>
              </a:solidFill>
              <a:latin typeface="Comic Sans MS" panose="030F0702030302020204" pitchFamily="66"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smtClean="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1268963" y="5769032"/>
            <a:ext cx="8307299" cy="830997"/>
          </a:xfrm>
          <a:prstGeom prst="rect">
            <a:avLst/>
          </a:prstGeom>
          <a:noFill/>
        </p:spPr>
        <p:txBody>
          <a:bodyPr wrap="square" rtlCol="0">
            <a:spAutoFit/>
          </a:bodyPr>
          <a:lstStyle/>
          <a:p>
            <a:r>
              <a:rPr lang="en-GB" sz="1600" b="1" dirty="0" smtClean="0">
                <a:latin typeface="Comic Sans MS" panose="030F0702030302020204" pitchFamily="66" charset="0"/>
              </a:rPr>
              <a:t>We pray that we might be open to the Holy Spirit to </a:t>
            </a:r>
            <a:r>
              <a:rPr lang="en-GB" sz="1600" b="1" dirty="0">
                <a:latin typeface="Comic Sans MS" panose="030F0702030302020204" pitchFamily="66" charset="0"/>
              </a:rPr>
              <a:t>help us </a:t>
            </a:r>
            <a:r>
              <a:rPr lang="en-GB" sz="1600" b="1" dirty="0" smtClean="0">
                <a:latin typeface="Comic Sans MS" panose="030F0702030302020204" pitchFamily="66" charset="0"/>
              </a:rPr>
              <a:t>be attentive to the needs of those around us.</a:t>
            </a:r>
          </a:p>
          <a:p>
            <a:r>
              <a:rPr lang="en-GB" sz="1600" b="1" dirty="0" smtClean="0">
                <a:latin typeface="Comic Sans MS" panose="030F0702030302020204" pitchFamily="66" charset="0"/>
              </a:rPr>
              <a:t>Lord in your mercy…..H</a:t>
            </a:r>
            <a:r>
              <a:rPr lang="en-GB" sz="1600" b="1" dirty="0" smtClean="0">
                <a:solidFill>
                  <a:srgbClr val="FF0000"/>
                </a:solidFill>
                <a:latin typeface="Comic Sans MS" panose="030F0702030302020204" pitchFamily="66" charset="0"/>
              </a:rPr>
              <a:t>ear our prayer</a:t>
            </a:r>
            <a:endParaRPr lang="en-GB" sz="1600" b="1" dirty="0">
              <a:solidFill>
                <a:srgbClr val="FF0000"/>
              </a:solidFill>
              <a:latin typeface="Comic Sans MS" panose="030F0702030302020204" pitchFamily="66" charset="0"/>
            </a:endParaRP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smtClean="0"/>
              <a:t>                        </a:t>
            </a:r>
            <a:r>
              <a:rPr lang="en-GB" sz="4000" b="1" u="sng" dirty="0" smtClean="0">
                <a:solidFill>
                  <a:srgbClr val="FF0000"/>
                </a:solidFill>
              </a:rPr>
              <a:t>Being attentive</a:t>
            </a:r>
            <a:endParaRPr lang="en-GB" sz="4000" b="1" u="sng" dirty="0">
              <a:solidFill>
                <a:srgbClr val="FF0000"/>
              </a:solidFill>
            </a:endParaRPr>
          </a:p>
        </p:txBody>
      </p:sp>
      <p:pic>
        <p:nvPicPr>
          <p:cNvPr id="2" name="Picture 1"/>
          <p:cNvPicPr>
            <a:picLocks noChangeAspect="1"/>
          </p:cNvPicPr>
          <p:nvPr/>
        </p:nvPicPr>
        <p:blipFill>
          <a:blip r:embed="rId5"/>
          <a:stretch>
            <a:fillRect/>
          </a:stretch>
        </p:blipFill>
        <p:spPr>
          <a:xfrm>
            <a:off x="3737277" y="2797619"/>
            <a:ext cx="4711169" cy="2454049"/>
          </a:xfrm>
          <a:prstGeom prst="rect">
            <a:avLst/>
          </a:prstGeom>
        </p:spPr>
      </p:pic>
      <p:pic>
        <p:nvPicPr>
          <p:cNvPr id="819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635" y="514135"/>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the Lord</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smtClean="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smtClean="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smtClean="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smtClean="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r>
              <a:rPr lang="en-GB" sz="1900" b="1" dirty="0" smtClean="0">
                <a:solidFill>
                  <a:prstClr val="black"/>
                </a:solidFill>
                <a:latin typeface="Comic Sans MS" pitchFamily="66" charset="0"/>
              </a:rPr>
              <a:t> </a:t>
            </a:r>
          </a:p>
          <a:p>
            <a:pPr lvl="0" algn="l">
              <a:lnSpc>
                <a:spcPct val="100000"/>
              </a:lnSpc>
              <a:spcBef>
                <a:spcPts val="600"/>
              </a:spcBef>
              <a:buClr>
                <a:srgbClr val="FE8637"/>
              </a:buClr>
              <a:buSzPct val="70000"/>
            </a:pPr>
            <a:endParaRPr lang="en-GB" sz="1900" b="1" dirty="0" smtClean="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4" name="TextBox 3"/>
          <p:cNvSpPr txBox="1"/>
          <p:nvPr/>
        </p:nvSpPr>
        <p:spPr>
          <a:xfrm>
            <a:off x="1384250" y="2636829"/>
            <a:ext cx="9914976" cy="4862870"/>
          </a:xfrm>
          <a:prstGeom prst="rect">
            <a:avLst/>
          </a:prstGeom>
          <a:noFill/>
        </p:spPr>
        <p:txBody>
          <a:bodyPr wrap="square" rtlCol="0">
            <a:spAutoFit/>
          </a:bodyPr>
          <a:lstStyle/>
          <a:p>
            <a:endParaRPr lang="en-GB" sz="1600" b="1" dirty="0" smtClean="0">
              <a:latin typeface="Comic Sans MS" panose="030F0702030302020204" pitchFamily="66" charset="0"/>
            </a:endParaRPr>
          </a:p>
          <a:p>
            <a:endParaRPr lang="en-GB" sz="1600" b="1" dirty="0">
              <a:latin typeface="Comic Sans MS" panose="030F0702030302020204" pitchFamily="66" charset="0"/>
            </a:endParaRPr>
          </a:p>
          <a:p>
            <a:endParaRPr lang="en-GB" sz="1600" b="1" dirty="0" smtClean="0">
              <a:latin typeface="Comic Sans MS" panose="030F0702030302020204" pitchFamily="66" charset="0"/>
            </a:endParaRPr>
          </a:p>
          <a:p>
            <a:endParaRPr lang="en-GB" sz="1600" b="1" dirty="0">
              <a:latin typeface="Comic Sans MS" panose="030F0702030302020204" pitchFamily="66" charset="0"/>
            </a:endParaRPr>
          </a:p>
          <a:p>
            <a:endParaRPr lang="en-GB" sz="1600" b="1" dirty="0" smtClean="0">
              <a:latin typeface="Comic Sans MS" panose="030F0702030302020204" pitchFamily="66" charset="0"/>
            </a:endParaRPr>
          </a:p>
          <a:p>
            <a:endParaRPr lang="en-GB" sz="1600" b="1" dirty="0" smtClean="0">
              <a:latin typeface="Comic Sans MS" panose="030F0702030302020204" pitchFamily="66" charset="0"/>
            </a:endParaRPr>
          </a:p>
          <a:p>
            <a:endParaRPr lang="en-GB" sz="1600" b="1" dirty="0" smtClean="0">
              <a:latin typeface="Comic Sans MS" panose="030F0702030302020204" pitchFamily="66" charset="0"/>
            </a:endParaRPr>
          </a:p>
          <a:p>
            <a:r>
              <a:rPr lang="en-GB" sz="1600" b="1" dirty="0" smtClean="0">
                <a:latin typeface="Comic Sans MS" panose="030F0702030302020204" pitchFamily="66" charset="0"/>
              </a:rPr>
              <a:t>We are all made in God’s image and, sometimes, when our lives are very busy, we forget to take time to appreciate the wonder of ourselves. Jesus told us to, </a:t>
            </a:r>
            <a:r>
              <a:rPr lang="en-GB" sz="1600" b="1" dirty="0" smtClean="0">
                <a:solidFill>
                  <a:srgbClr val="293181"/>
                </a:solidFill>
                <a:latin typeface="Comic Sans MS" panose="030F0702030302020204" pitchFamily="66" charset="0"/>
              </a:rPr>
              <a:t>“love your neighbour as yourself” </a:t>
            </a:r>
            <a:r>
              <a:rPr lang="en-GB" sz="1600" b="1" dirty="0" smtClean="0">
                <a:latin typeface="Comic Sans MS" panose="030F0702030302020204" pitchFamily="66" charset="0"/>
              </a:rPr>
              <a:t>and gave us the Golden Rule, </a:t>
            </a:r>
            <a:r>
              <a:rPr lang="en-GB" sz="1600" b="1" dirty="0" smtClean="0">
                <a:solidFill>
                  <a:srgbClr val="293181"/>
                </a:solidFill>
                <a:latin typeface="Comic Sans MS" panose="030F0702030302020204" pitchFamily="66" charset="0"/>
              </a:rPr>
              <a:t>“Do unto others what you would have done unto you”. </a:t>
            </a:r>
            <a:r>
              <a:rPr lang="en-GB" sz="1600" b="1" dirty="0" smtClean="0">
                <a:latin typeface="Comic Sans MS" panose="030F0702030302020204" pitchFamily="66" charset="0"/>
              </a:rPr>
              <a:t>If we are going to grow as caring, kind and generous people, then we need to treat ourselves in the same way.</a:t>
            </a:r>
          </a:p>
          <a:p>
            <a:endParaRPr lang="en-GB" sz="1600" b="1" dirty="0" smtClean="0">
              <a:latin typeface="Comic Sans MS" panose="030F0702030302020204" pitchFamily="66" charset="0"/>
            </a:endParaRPr>
          </a:p>
          <a:p>
            <a:r>
              <a:rPr lang="en-GB" sz="1600" b="1" i="1" dirty="0" smtClean="0">
                <a:latin typeface="Comic Sans MS" panose="030F0702030302020204" pitchFamily="66" charset="0"/>
              </a:rPr>
              <a:t>Loving God, you made us to love and be loved. Help us to care for ourselves so that we may then know how to care for others. </a:t>
            </a:r>
          </a:p>
          <a:p>
            <a:r>
              <a:rPr lang="en-GB" sz="1600" b="1" i="1" dirty="0" smtClean="0">
                <a:latin typeface="Comic Sans MS" panose="030F0702030302020204" pitchFamily="66" charset="0"/>
              </a:rPr>
              <a:t>Lord, in your mercy…</a:t>
            </a:r>
            <a:r>
              <a:rPr lang="en-GB" sz="1600" b="1" i="1" dirty="0" smtClean="0">
                <a:solidFill>
                  <a:srgbClr val="FF0000"/>
                </a:solidFill>
                <a:latin typeface="Comic Sans MS" panose="030F0702030302020204" pitchFamily="66" charset="0"/>
              </a:rPr>
              <a:t>Hear our prayer</a:t>
            </a:r>
            <a:r>
              <a:rPr lang="en-GB" sz="1600" b="1" i="1" dirty="0" smtClean="0">
                <a:latin typeface="Comic Sans MS" panose="030F0702030302020204" pitchFamily="66" charset="0"/>
              </a:rPr>
              <a:t>.</a:t>
            </a:r>
            <a:endParaRPr lang="en-GB" b="1" i="1" dirty="0">
              <a:latin typeface="Comic Sans MS" panose="030F0702030302020204" pitchFamily="66" charset="0"/>
            </a:endParaRPr>
          </a:p>
          <a:p>
            <a:endParaRPr lang="en-GB" b="1" dirty="0" smtClean="0">
              <a:latin typeface="Comic Sans MS" panose="030F0702030302020204" pitchFamily="66" charset="0"/>
            </a:endParaRPr>
          </a:p>
          <a:p>
            <a:endParaRPr lang="en-GB" b="1" dirty="0">
              <a:latin typeface="Comic Sans MS" panose="030F0702030302020204" pitchFamily="66" charset="0"/>
            </a:endParaRPr>
          </a:p>
          <a:p>
            <a:endParaRPr lang="en-GB" b="1"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9460755" y="343019"/>
            <a:ext cx="2731245" cy="1530229"/>
          </a:xfrm>
          <a:prstGeom prst="rect">
            <a:avLst/>
          </a:prstGeom>
        </p:spPr>
      </p:pic>
      <p:pic>
        <p:nvPicPr>
          <p:cNvPr id="5" name="Picture 4"/>
          <p:cNvPicPr>
            <a:picLocks noChangeAspect="1"/>
          </p:cNvPicPr>
          <p:nvPr/>
        </p:nvPicPr>
        <p:blipFill>
          <a:blip r:embed="rId4"/>
          <a:stretch>
            <a:fillRect/>
          </a:stretch>
        </p:blipFill>
        <p:spPr>
          <a:xfrm>
            <a:off x="3815542" y="1051639"/>
            <a:ext cx="4186943" cy="3247605"/>
          </a:xfrm>
          <a:prstGeom prst="rect">
            <a:avLst/>
          </a:prstGeom>
        </p:spPr>
      </p:pic>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506386"/>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8" name="TextBox 7"/>
          <p:cNvSpPr txBox="1"/>
          <p:nvPr/>
        </p:nvSpPr>
        <p:spPr>
          <a:xfrm>
            <a:off x="1632852" y="3920242"/>
            <a:ext cx="9547765" cy="2862322"/>
          </a:xfrm>
          <a:prstGeom prst="rect">
            <a:avLst/>
          </a:prstGeom>
          <a:noFill/>
        </p:spPr>
        <p:txBody>
          <a:bodyPr wrap="square" rtlCol="0">
            <a:spAutoFit/>
          </a:bodyPr>
          <a:lstStyle/>
          <a:p>
            <a:r>
              <a:rPr lang="en-GB" dirty="0"/>
              <a:t> </a:t>
            </a:r>
            <a:r>
              <a:rPr lang="en-GB" b="1" dirty="0" smtClean="0">
                <a:latin typeface="Comic Sans MS" panose="030F0702030302020204" pitchFamily="66" charset="0"/>
              </a:rPr>
              <a:t>Just as God holds us in the palm of his hands, so we are called to hold others by being there for them. Let us think today of the people who we are close to. Let us be attentive to their needs today by offering a helping hand, by going that extra mile, by being generous with our time. In all of these things, we can be God’s servant first.</a:t>
            </a:r>
          </a:p>
          <a:p>
            <a:endParaRPr lang="en-GB" b="1" dirty="0">
              <a:latin typeface="Comic Sans MS" panose="030F0702030302020204" pitchFamily="66" charset="0"/>
            </a:endParaRPr>
          </a:p>
          <a:p>
            <a:r>
              <a:rPr lang="en-GB" b="1" i="1" dirty="0" smtClean="0">
                <a:latin typeface="Comic Sans MS" panose="030F0702030302020204" pitchFamily="66" charset="0"/>
              </a:rPr>
              <a:t>Lord, we pray for those who need our help today. For those who are worried, for those who feel lonely, for those who are ill. On all these people, we ask your blessing.</a:t>
            </a:r>
          </a:p>
          <a:p>
            <a:r>
              <a:rPr lang="en-GB" b="1" i="1" dirty="0" smtClean="0">
                <a:latin typeface="Comic Sans MS" panose="030F0702030302020204" pitchFamily="66" charset="0"/>
              </a:rPr>
              <a:t>Lord, in your mercy…</a:t>
            </a:r>
            <a:r>
              <a:rPr lang="en-GB" b="1" i="1" dirty="0" smtClean="0">
                <a:solidFill>
                  <a:srgbClr val="FF0000"/>
                </a:solidFill>
                <a:latin typeface="Comic Sans MS" panose="030F0702030302020204" pitchFamily="66" charset="0"/>
              </a:rPr>
              <a:t>Hear our prayer.</a:t>
            </a:r>
            <a:endParaRPr lang="en-GB" b="1" i="1" dirty="0">
              <a:solidFill>
                <a:srgbClr val="FF0000"/>
              </a:solidFill>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3907418" y="1051639"/>
            <a:ext cx="4114800" cy="2868603"/>
          </a:xfrm>
          <a:prstGeom prst="rect">
            <a:avLst/>
          </a:prstGeom>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01"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810006" y="1051639"/>
            <a:ext cx="9886850" cy="5299785"/>
          </a:xfrm>
        </p:spPr>
        <p:txBody>
          <a:bodyPr>
            <a:normAutofit/>
          </a:bodyPr>
          <a:lstStyle/>
          <a:p>
            <a:pPr lvl="0" algn="l">
              <a:lnSpc>
                <a:spcPct val="100000"/>
              </a:lnSpc>
              <a:spcBef>
                <a:spcPct val="20000"/>
              </a:spcBef>
              <a:buClr>
                <a:srgbClr val="F0A22E"/>
              </a:buClr>
              <a:buSzPct val="70000"/>
            </a:pPr>
            <a:endParaRPr lang="en-GB" sz="2200" b="1" dirty="0" smtClean="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600" b="1" dirty="0" smtClean="0">
              <a:latin typeface="Comic Sans MS" panose="030F0702030302020204" pitchFamily="66" charset="0"/>
            </a:endParaRPr>
          </a:p>
          <a:p>
            <a:pPr lvl="0" algn="l">
              <a:lnSpc>
                <a:spcPct val="100000"/>
              </a:lnSpc>
              <a:spcBef>
                <a:spcPct val="20000"/>
              </a:spcBef>
              <a:buClr>
                <a:srgbClr val="F0A22E"/>
              </a:buClr>
              <a:buSzPct val="70000"/>
            </a:pPr>
            <a:endParaRPr lang="en-GB" sz="2600" b="1" dirty="0" smtClean="0">
              <a:latin typeface="Comic Sans MS" panose="030F0702030302020204" pitchFamily="66" charset="0"/>
            </a:endParaRPr>
          </a:p>
          <a:p>
            <a:pPr lvl="0" algn="l">
              <a:lnSpc>
                <a:spcPct val="100000"/>
              </a:lnSpc>
              <a:spcBef>
                <a:spcPct val="20000"/>
              </a:spcBef>
              <a:buClr>
                <a:srgbClr val="F0A22E"/>
              </a:buClr>
              <a:buSzPct val="70000"/>
            </a:pPr>
            <a:endParaRPr lang="en-GB" sz="2900" b="1" dirty="0">
              <a:latin typeface="Comic Sans MS" panose="030F0702030302020204" pitchFamily="66" charset="0"/>
            </a:endParaRPr>
          </a:p>
          <a:p>
            <a:pPr algn="l"/>
            <a:endParaRPr lang="en-GB" dirty="0">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p:cNvPicPr>
            <a:picLocks noChangeAspect="1"/>
          </p:cNvPicPr>
          <p:nvPr/>
        </p:nvPicPr>
        <p:blipFill>
          <a:blip r:embed="rId3"/>
          <a:stretch>
            <a:fillRect/>
          </a:stretch>
        </p:blipFill>
        <p:spPr>
          <a:xfrm>
            <a:off x="9460755" y="333179"/>
            <a:ext cx="2731245" cy="1530229"/>
          </a:xfrm>
          <a:prstGeom prst="rect">
            <a:avLst/>
          </a:prstGeom>
        </p:spPr>
      </p:pic>
      <p:pic>
        <p:nvPicPr>
          <p:cNvPr id="5" name="Picture 4"/>
          <p:cNvPicPr>
            <a:picLocks noChangeAspect="1"/>
          </p:cNvPicPr>
          <p:nvPr/>
        </p:nvPicPr>
        <p:blipFill>
          <a:blip r:embed="rId4"/>
          <a:stretch>
            <a:fillRect/>
          </a:stretch>
        </p:blipFill>
        <p:spPr>
          <a:xfrm>
            <a:off x="3890356" y="1051639"/>
            <a:ext cx="4821382" cy="2519172"/>
          </a:xfrm>
          <a:prstGeom prst="rect">
            <a:avLst/>
          </a:prstGeom>
        </p:spPr>
      </p:pic>
      <p:sp>
        <p:nvSpPr>
          <p:cNvPr id="7" name="TextBox 6"/>
          <p:cNvSpPr txBox="1"/>
          <p:nvPr/>
        </p:nvSpPr>
        <p:spPr>
          <a:xfrm>
            <a:off x="1553544" y="3650047"/>
            <a:ext cx="9994067" cy="2862322"/>
          </a:xfrm>
          <a:prstGeom prst="rect">
            <a:avLst/>
          </a:prstGeom>
          <a:noFill/>
        </p:spPr>
        <p:txBody>
          <a:bodyPr wrap="square" rtlCol="0">
            <a:spAutoFit/>
          </a:bodyPr>
          <a:lstStyle/>
          <a:p>
            <a:r>
              <a:rPr lang="en-GB" b="1" dirty="0" smtClean="0">
                <a:latin typeface="Comic Sans MS" panose="030F0702030302020204" pitchFamily="66" charset="0"/>
              </a:rPr>
              <a:t>We show our care for others by the way we care for the earth. Pope Francis speaks of the earth as our common home, in which we all have a part to play to ensure that all people might have what they need in this generation and in the future. Some of the practical things we can do to care for the </a:t>
            </a:r>
            <a:r>
              <a:rPr lang="en-GB" b="1" dirty="0">
                <a:latin typeface="Comic Sans MS" panose="030F0702030302020204" pitchFamily="66" charset="0"/>
              </a:rPr>
              <a:t>earth </a:t>
            </a:r>
            <a:r>
              <a:rPr lang="en-GB" b="1" dirty="0" smtClean="0">
                <a:latin typeface="Comic Sans MS" panose="030F0702030302020204" pitchFamily="66" charset="0"/>
              </a:rPr>
              <a:t>are: reduce</a:t>
            </a:r>
            <a:r>
              <a:rPr lang="en-GB" b="1" dirty="0">
                <a:latin typeface="Comic Sans MS" panose="030F0702030302020204" pitchFamily="66" charset="0"/>
              </a:rPr>
              <a:t>, reuse, and </a:t>
            </a:r>
            <a:r>
              <a:rPr lang="en-GB" b="1" dirty="0" smtClean="0">
                <a:latin typeface="Comic Sans MS" panose="030F0702030302020204" pitchFamily="66" charset="0"/>
              </a:rPr>
              <a:t>recycle, cut </a:t>
            </a:r>
            <a:r>
              <a:rPr lang="en-GB" b="1" dirty="0">
                <a:latin typeface="Comic Sans MS" panose="030F0702030302020204" pitchFamily="66" charset="0"/>
              </a:rPr>
              <a:t>down on what you throw </a:t>
            </a:r>
            <a:r>
              <a:rPr lang="en-GB" b="1" dirty="0" smtClean="0">
                <a:latin typeface="Comic Sans MS" panose="030F0702030302020204" pitchFamily="66" charset="0"/>
              </a:rPr>
              <a:t>away, </a:t>
            </a:r>
            <a:r>
              <a:rPr lang="en-GB" b="1" dirty="0">
                <a:latin typeface="Comic Sans MS" panose="030F0702030302020204" pitchFamily="66" charset="0"/>
              </a:rPr>
              <a:t>c</a:t>
            </a:r>
            <a:r>
              <a:rPr lang="en-GB" b="1" dirty="0" smtClean="0">
                <a:latin typeface="Comic Sans MS" panose="030F0702030302020204" pitchFamily="66" charset="0"/>
              </a:rPr>
              <a:t>onserve water</a:t>
            </a:r>
            <a:r>
              <a:rPr lang="en-GB" b="1" dirty="0">
                <a:latin typeface="Comic Sans MS" panose="030F0702030302020204" pitchFamily="66" charset="0"/>
              </a:rPr>
              <a:t>,</a:t>
            </a:r>
            <a:r>
              <a:rPr lang="en-GB" b="1" dirty="0" smtClean="0">
                <a:latin typeface="Comic Sans MS" panose="030F0702030302020204" pitchFamily="66" charset="0"/>
              </a:rPr>
              <a:t> shop wisely, use </a:t>
            </a:r>
            <a:r>
              <a:rPr lang="en-GB" b="1" dirty="0">
                <a:latin typeface="Comic Sans MS" panose="030F0702030302020204" pitchFamily="66" charset="0"/>
              </a:rPr>
              <a:t>long-lasting light </a:t>
            </a:r>
            <a:r>
              <a:rPr lang="en-GB" b="1" dirty="0" smtClean="0">
                <a:latin typeface="Comic Sans MS" panose="030F0702030302020204" pitchFamily="66" charset="0"/>
              </a:rPr>
              <a:t>bulbs, fund-raise for CAFOD.</a:t>
            </a:r>
          </a:p>
          <a:p>
            <a:r>
              <a:rPr lang="en-GB" b="1" u="sng" dirty="0" smtClean="0">
                <a:solidFill>
                  <a:srgbClr val="FF0000"/>
                </a:solidFill>
                <a:latin typeface="Comic Sans MS" panose="030F0702030302020204" pitchFamily="66" charset="0"/>
              </a:rPr>
              <a:t>Closing Prayer</a:t>
            </a:r>
            <a:endParaRPr lang="en-GB" b="1" u="sng" dirty="0">
              <a:solidFill>
                <a:srgbClr val="FF0000"/>
              </a:solidFill>
              <a:latin typeface="Comic Sans MS" panose="030F0702030302020204" pitchFamily="66" charset="0"/>
            </a:endParaRPr>
          </a:p>
          <a:p>
            <a:r>
              <a:rPr lang="en-GB" b="1" i="1" dirty="0" smtClean="0">
                <a:latin typeface="Comic Sans MS" panose="030F0702030302020204" pitchFamily="66" charset="0"/>
              </a:rPr>
              <a:t>Creator God, we give thanks for the beauty of the world.  Open our hearts to be influenced for good and inspire us to care for our world. May we work together as brothers and sisters, building up your kingdom on earth</a:t>
            </a:r>
            <a:r>
              <a:rPr lang="en-GB" b="1" i="1" dirty="0" smtClean="0">
                <a:latin typeface="Comic Sans MS" panose="030F0702030302020204" pitchFamily="66" charset="0"/>
              </a:rPr>
              <a:t>. Amen</a:t>
            </a:r>
            <a:endParaRPr lang="en-GB" b="1" i="1" dirty="0" smtClean="0">
              <a:latin typeface="Comic Sans MS" panose="030F0702030302020204" pitchFamily="66" charset="0"/>
            </a:endParaRPr>
          </a:p>
        </p:txBody>
      </p:sp>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597" y="46764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9814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latin typeface="Arial Rounded MT Bold" panose="020F0704030504030204" pitchFamily="34" charset="0"/>
              </a:rPr>
              <a:t>Closing</a:t>
            </a:r>
            <a:r>
              <a:rPr lang="en-GB" b="1" u="sng" dirty="0" smtClean="0">
                <a:latin typeface="Arial Rounded MT Bold" panose="020F0704030504030204" pitchFamily="34" charset="0"/>
              </a:rPr>
              <a:t> Hymn: Here I am Lord</a:t>
            </a:r>
            <a:endParaRPr lang="en-GB" b="1" u="sng"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caring for each other</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5777" y="2069023"/>
            <a:ext cx="8686800" cy="4557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342" y="452518"/>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90710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2603</TotalTime>
  <Words>1001</Words>
  <Application>Microsoft Office PowerPoint</Application>
  <PresentationFormat>Custom</PresentationFormat>
  <Paragraphs>85</Paragraphs>
  <Slides>11</Slides>
  <Notes>0</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Office Theme</vt:lpstr>
      <vt:lpstr>1_Office Theme</vt:lpstr>
      <vt:lpstr>2_Office Theme</vt:lpstr>
      <vt:lpstr>Gather: caring for each other    </vt:lpstr>
      <vt:lpstr>Gather: caring for each other    </vt:lpstr>
      <vt:lpstr>Gather: caring for each other    </vt:lpstr>
      <vt:lpstr>        Gather:       Care of each other</vt:lpstr>
      <vt:lpstr>            The Word of the Lord</vt:lpstr>
      <vt:lpstr>  Prayer in response to the Gospel</vt:lpstr>
      <vt:lpstr>Response to the Word of God</vt:lpstr>
      <vt:lpstr>Response to the Word of the Lord </vt:lpstr>
      <vt:lpstr>We Reflect Together </vt:lpstr>
      <vt:lpstr>Go Forth </vt:lpstr>
      <vt:lpstr>Go Forth: caring for each other    </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207</cp:revision>
  <dcterms:created xsi:type="dcterms:W3CDTF">2019-09-03T07:58:14Z</dcterms:created>
  <dcterms:modified xsi:type="dcterms:W3CDTF">2023-01-07T19:48:32Z</dcterms:modified>
</cp:coreProperties>
</file>