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8" r:id="rId5"/>
    <p:sldId id="259" r:id="rId6"/>
    <p:sldId id="261" r:id="rId7"/>
    <p:sldId id="262" r:id="rId8"/>
    <p:sldId id="270" r:id="rId9"/>
    <p:sldId id="274" r:id="rId10"/>
    <p:sldId id="275" r:id="rId11"/>
    <p:sldId id="260" r:id="rId12"/>
    <p:sldId id="264" r:id="rId13"/>
    <p:sldId id="269" r:id="rId14"/>
    <p:sldId id="271" r:id="rId15"/>
    <p:sldId id="273" r:id="rId16"/>
    <p:sldId id="277" r:id="rId17"/>
    <p:sldId id="265" r:id="rId18"/>
    <p:sldId id="280" r:id="rId19"/>
    <p:sldId id="279" r:id="rId20"/>
    <p:sldId id="268" r:id="rId21"/>
    <p:sldId id="282" r:id="rId22"/>
    <p:sldId id="283" r:id="rId23"/>
    <p:sldId id="284" r:id="rId24"/>
    <p:sldId id="266" r:id="rId25"/>
    <p:sldId id="285" r:id="rId26"/>
    <p:sldId id="286" r:id="rId27"/>
    <p:sldId id="287" r:id="rId28"/>
    <p:sldId id="267" r:id="rId29"/>
    <p:sldId id="263" r:id="rId30"/>
    <p:sldId id="288" r:id="rId31"/>
    <p:sldId id="289" r:id="rId32"/>
    <p:sldId id="272" r:id="rId33"/>
    <p:sldId id="281" r:id="rId34"/>
  </p:sldIdLst>
  <p:sldSz cx="12192000" cy="6858000"/>
  <p:notesSz cx="6810375" cy="99425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4209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94"/>
  </p:normalViewPr>
  <p:slideViewPr>
    <p:cSldViewPr snapToGrid="0">
      <p:cViewPr>
        <p:scale>
          <a:sx n="118" d="100"/>
          <a:sy n="118" d="100"/>
        </p:scale>
        <p:origin x="-276" y="8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64535DA-5FA1-4EFB-80D0-45E0301A20F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5851A958-91B5-4BE8-997C-843C6FB7AA0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Tree>
    <p:extLst>
      <p:ext uri="{BB962C8B-B14F-4D97-AF65-F5344CB8AC3E}">
        <p14:creationId xmlns:p14="http://schemas.microsoft.com/office/powerpoint/2010/main" val="2823111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88895DB-EC83-4E40-BEC5-45E0E12E57E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31679BD4-00FC-4ED3-9C4C-2BF0A46DE32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5855733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7591DA7-B9F2-4A6D-864A-31C57F98340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0DE27AC3-DACB-4345-A579-5FADA5AD96F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49371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0504A4E-3E51-4F1A-9FAE-EC0A776D3F45}"/>
              </a:ext>
            </a:extLst>
          </p:cNvPr>
          <p:cNvSpPr>
            <a:spLocks noGrp="1"/>
          </p:cNvSpPr>
          <p:nvPr>
            <p:ph type="title"/>
          </p:nvPr>
        </p:nvSpPr>
        <p:spPr>
          <a:xfrm>
            <a:off x="192024" y="187324"/>
            <a:ext cx="11807952" cy="1325563"/>
          </a:xfr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D086E77E-3342-4106-B9BC-B74A41CE8654}"/>
              </a:ext>
            </a:extLst>
          </p:cNvPr>
          <p:cNvSpPr>
            <a:spLocks noGrp="1"/>
          </p:cNvSpPr>
          <p:nvPr>
            <p:ph sz="half" idx="1"/>
          </p:nvPr>
        </p:nvSpPr>
        <p:spPr>
          <a:xfrm>
            <a:off x="188976" y="1630426"/>
            <a:ext cx="5806439"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CC16A795-7A48-4AEA-8122-7B3074924C39}"/>
              </a:ext>
            </a:extLst>
          </p:cNvPr>
          <p:cNvSpPr>
            <a:spLocks noGrp="1"/>
          </p:cNvSpPr>
          <p:nvPr>
            <p:ph sz="half" idx="2"/>
          </p:nvPr>
        </p:nvSpPr>
        <p:spPr>
          <a:xfrm>
            <a:off x="6172202" y="1624457"/>
            <a:ext cx="5830822"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8" name="Straight Connector 7">
            <a:extLst>
              <a:ext uri="{FF2B5EF4-FFF2-40B4-BE49-F238E27FC236}">
                <a16:creationId xmlns:a16="http://schemas.microsoft.com/office/drawing/2014/main" xmlns="" id="{0FB0E6FB-8EBE-4C11-AD6E-7201A7877EDA}"/>
              </a:ext>
            </a:extLst>
          </p:cNvPr>
          <p:cNvCxnSpPr>
            <a:cxnSpLocks/>
          </p:cNvCxnSpPr>
          <p:nvPr userDrawn="1"/>
        </p:nvCxnSpPr>
        <p:spPr>
          <a:xfrm>
            <a:off x="6096000" y="1512887"/>
            <a:ext cx="6626" cy="3874122"/>
          </a:xfrm>
          <a:prstGeom prst="line">
            <a:avLst/>
          </a:prstGeom>
          <a:ln>
            <a:solidFill>
              <a:schemeClr val="tx1"/>
            </a:solidFill>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3483725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AA663BD-266E-43F5-8891-2ECC12A0C10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3E699725-331E-4D74-A1B9-2983D87B828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D82B34DD-A867-4DB2-A98C-63B37354DDC8}"/>
              </a:ext>
            </a:extLst>
          </p:cNvPr>
          <p:cNvSpPr>
            <a:spLocks noGrp="1"/>
          </p:cNvSpPr>
          <p:nvPr>
            <p:ph sz="half" idx="2"/>
          </p:nvPr>
        </p:nvSpPr>
        <p:spPr>
          <a:xfrm>
            <a:off x="839788" y="2505075"/>
            <a:ext cx="5157787" cy="3438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E68742AF-7641-4CD0-A74B-E35D0B898EE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C80D4742-B7EA-4BDE-9836-3D746391825E}"/>
              </a:ext>
            </a:extLst>
          </p:cNvPr>
          <p:cNvSpPr>
            <a:spLocks noGrp="1"/>
          </p:cNvSpPr>
          <p:nvPr>
            <p:ph sz="quarter" idx="4"/>
          </p:nvPr>
        </p:nvSpPr>
        <p:spPr>
          <a:xfrm>
            <a:off x="6172200" y="2505075"/>
            <a:ext cx="5183188" cy="3438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1979004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197241C-1751-4866-AD5E-73C5E897414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124516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8896012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E674257-C15D-4E9A-959F-92F585D8DED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766A5C75-90AB-44C4-8E86-9B2595F124C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46996C0E-E522-4ADE-AC44-E4709493B82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6274141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397C799-D07A-4CE2-BAFB-012A0E59E1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69FBE399-9AF9-4297-96CC-E8FC530D7E0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xmlns="" id="{0CA17B9F-67CF-4C1E-B8F9-5E36040A774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1304411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5E01992-BC95-4C19-AD5A-D46796A0717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A7FDEF7A-839C-4C36-83BC-A98C1EEA334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9257102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56B3DA05-47AA-49CB-9D6B-8E45D0D623F5}"/>
              </a:ext>
            </a:extLst>
          </p:cNvPr>
          <p:cNvSpPr>
            <a:spLocks noGrp="1"/>
          </p:cNvSpPr>
          <p:nvPr>
            <p:ph type="title" orient="vert"/>
          </p:nvPr>
        </p:nvSpPr>
        <p:spPr>
          <a:xfrm>
            <a:off x="8724900" y="109093"/>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1B1FD40F-2301-4E9D-9A34-E9E0E3692C5F}"/>
              </a:ext>
            </a:extLst>
          </p:cNvPr>
          <p:cNvSpPr>
            <a:spLocks noGrp="1"/>
          </p:cNvSpPr>
          <p:nvPr>
            <p:ph type="body" orient="vert" idx="1"/>
          </p:nvPr>
        </p:nvSpPr>
        <p:spPr>
          <a:xfrm>
            <a:off x="838200" y="109093"/>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182105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757AA794-3BC4-4910-9BF9-AB15353AFA26}"/>
              </a:ext>
            </a:extLst>
          </p:cNvPr>
          <p:cNvSpPr>
            <a:spLocks noGrp="1"/>
          </p:cNvSpPr>
          <p:nvPr>
            <p:ph type="title"/>
          </p:nvPr>
        </p:nvSpPr>
        <p:spPr>
          <a:xfrm>
            <a:off x="838200" y="187324"/>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E443E265-0287-4096-87B6-C014B7222967}"/>
              </a:ext>
            </a:extLst>
          </p:cNvPr>
          <p:cNvSpPr>
            <a:spLocks noGrp="1"/>
          </p:cNvSpPr>
          <p:nvPr>
            <p:ph type="body" idx="1"/>
          </p:nvPr>
        </p:nvSpPr>
        <p:spPr>
          <a:xfrm>
            <a:off x="838200" y="1579377"/>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8" name="Picture 7">
            <a:extLst>
              <a:ext uri="{FF2B5EF4-FFF2-40B4-BE49-F238E27FC236}">
                <a16:creationId xmlns:a16="http://schemas.microsoft.com/office/drawing/2014/main" xmlns="" id="{FC770D89-9CCA-41CA-BDDA-1EA75B1A4E07}"/>
              </a:ext>
            </a:extLst>
          </p:cNvPr>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83055" y="6101530"/>
            <a:ext cx="1510289" cy="689980"/>
          </a:xfrm>
          <a:prstGeom prst="rect">
            <a:avLst/>
          </a:prstGeom>
        </p:spPr>
      </p:pic>
      <p:pic>
        <p:nvPicPr>
          <p:cNvPr id="9" name="Picture 8">
            <a:extLst>
              <a:ext uri="{FF2B5EF4-FFF2-40B4-BE49-F238E27FC236}">
                <a16:creationId xmlns:a16="http://schemas.microsoft.com/office/drawing/2014/main" xmlns="" id="{3D94B1C6-C41F-4E02-A046-033CC229B09E}"/>
              </a:ext>
            </a:extLst>
          </p:cNvPr>
          <p:cNvPicPr>
            <a:picLocks noChangeAspect="1"/>
          </p:cNvPicPr>
          <p:nvPr userDrawn="1"/>
        </p:nvPicPr>
        <p:blipFill rotWithShape="1">
          <a:blip r:embed="rId15">
            <a:extLst>
              <a:ext uri="{28A0092B-C50C-407E-A947-70E740481C1C}">
                <a14:useLocalDpi xmlns:a14="http://schemas.microsoft.com/office/drawing/2010/main" val="0"/>
              </a:ext>
            </a:extLst>
          </a:blip>
          <a:srcRect l="6058" t="13585" r="5430" b="16026"/>
          <a:stretch/>
        </p:blipFill>
        <p:spPr>
          <a:xfrm>
            <a:off x="9607353" y="6101530"/>
            <a:ext cx="2584647" cy="756470"/>
          </a:xfrm>
          <a:prstGeom prst="rect">
            <a:avLst/>
          </a:prstGeom>
        </p:spPr>
      </p:pic>
      <p:pic>
        <p:nvPicPr>
          <p:cNvPr id="5" name="Picture 4">
            <a:extLst>
              <a:ext uri="{FF2B5EF4-FFF2-40B4-BE49-F238E27FC236}">
                <a16:creationId xmlns:a16="http://schemas.microsoft.com/office/drawing/2014/main" xmlns="" id="{8054E923-C471-2047-BD7B-CEBD93933BAA}"/>
              </a:ext>
            </a:extLst>
          </p:cNvPr>
          <p:cNvPicPr>
            <a:picLocks noChangeAspect="1"/>
          </p:cNvPicPr>
          <p:nvPr userDrawn="1"/>
        </p:nvPicPr>
        <p:blipFill>
          <a:blip r:embed="rId16" cstate="print">
            <a:extLst>
              <a:ext uri="{28A0092B-C50C-407E-A947-70E740481C1C}">
                <a14:useLocalDpi xmlns:a14="http://schemas.microsoft.com/office/drawing/2010/main" val="0"/>
              </a:ext>
            </a:extLst>
          </a:blip>
          <a:srcRect/>
          <a:stretch/>
        </p:blipFill>
        <p:spPr>
          <a:xfrm>
            <a:off x="4762" y="0"/>
            <a:ext cx="12182475" cy="6858000"/>
          </a:xfrm>
          <a:prstGeom prst="rect">
            <a:avLst/>
          </a:prstGeom>
        </p:spPr>
      </p:pic>
    </p:spTree>
    <p:extLst>
      <p:ext uri="{BB962C8B-B14F-4D97-AF65-F5344CB8AC3E}">
        <p14:creationId xmlns:p14="http://schemas.microsoft.com/office/powerpoint/2010/main" val="1062547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lnSpc>
          <a:spcPct val="90000"/>
        </a:lnSpc>
        <a:spcBef>
          <a:spcPct val="0"/>
        </a:spcBef>
        <a:buNone/>
        <a:defRPr sz="5000" b="1" kern="1200">
          <a:solidFill>
            <a:srgbClr val="002060"/>
          </a:solidFill>
          <a:effectLst/>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1.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5.png"/><Relationship Id="rId11" Type="http://schemas.openxmlformats.org/officeDocument/2006/relationships/image" Target="../media/image20.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5.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28.jpeg"/><Relationship Id="rId7" Type="http://schemas.openxmlformats.org/officeDocument/2006/relationships/image" Target="../media/image32.png"/><Relationship Id="rId2" Type="http://schemas.openxmlformats.org/officeDocument/2006/relationships/image" Target="../media/image27.jpeg"/><Relationship Id="rId1" Type="http://schemas.openxmlformats.org/officeDocument/2006/relationships/slideLayout" Target="../slideLayouts/slideLayout2.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 Id="rId9" Type="http://schemas.openxmlformats.org/officeDocument/2006/relationships/image" Target="../media/image34.png"/></Relationships>
</file>

<file path=ppt/slides/_rels/slide13.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http://officeimg.vo.msecnd.net/en-us/images/MB900232189.jpg" TargetMode="External"/><Relationship Id="rId7" Type="http://schemas.openxmlformats.org/officeDocument/2006/relationships/image" Target="http://officeimg.vo.msecnd.net/en-us/images/MH900234134.jpg" TargetMode="External"/><Relationship Id="rId2" Type="http://schemas.openxmlformats.org/officeDocument/2006/relationships/image" Target="../media/image35.jpeg"/><Relationship Id="rId1" Type="http://schemas.openxmlformats.org/officeDocument/2006/relationships/slideLayout" Target="../slideLayouts/slideLayout2.xml"/><Relationship Id="rId6" Type="http://schemas.openxmlformats.org/officeDocument/2006/relationships/image" Target="../media/image37.jpeg"/><Relationship Id="rId11" Type="http://schemas.openxmlformats.org/officeDocument/2006/relationships/image" Target="http://officeimg.vo.msecnd.net/en-us/images/MH900441708.jpg" TargetMode="External"/><Relationship Id="rId5" Type="http://schemas.openxmlformats.org/officeDocument/2006/relationships/image" Target="http://officeimg.vo.msecnd.net/en-us/images/MB900412558.jpg" TargetMode="External"/><Relationship Id="rId10" Type="http://schemas.openxmlformats.org/officeDocument/2006/relationships/image" Target="../media/image39.jpeg"/><Relationship Id="rId4" Type="http://schemas.openxmlformats.org/officeDocument/2006/relationships/image" Target="../media/image36.jpeg"/><Relationship Id="rId9" Type="http://schemas.openxmlformats.org/officeDocument/2006/relationships/image" Target="http://officeimg.vo.msecnd.net/en-us/images/MB900245875.jpg"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http://officeimg.vo.msecnd.net/en-us/images/MB900437067.jpg" TargetMode="External"/><Relationship Id="rId7" Type="http://schemas.openxmlformats.org/officeDocument/2006/relationships/image" Target="../media/image43.jpeg"/><Relationship Id="rId2" Type="http://schemas.openxmlformats.org/officeDocument/2006/relationships/image" Target="../media/image40.jpeg"/><Relationship Id="rId1" Type="http://schemas.openxmlformats.org/officeDocument/2006/relationships/slideLayout" Target="../slideLayouts/slideLayout2.xml"/><Relationship Id="rId6" Type="http://schemas.openxmlformats.org/officeDocument/2006/relationships/image" Target="../media/image42.jpeg"/><Relationship Id="rId5" Type="http://schemas.openxmlformats.org/officeDocument/2006/relationships/image" Target="http://officeimg.vo.msecnd.net/en-us/images/MB900441732.jpg" TargetMode="External"/><Relationship Id="rId4" Type="http://schemas.openxmlformats.org/officeDocument/2006/relationships/image" Target="../media/image41.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5.wmf"/><Relationship Id="rId2" Type="http://schemas.openxmlformats.org/officeDocument/2006/relationships/image" Target="../media/image44.wmf"/><Relationship Id="rId1" Type="http://schemas.openxmlformats.org/officeDocument/2006/relationships/slideLayout" Target="../slideLayouts/slideLayout2.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jpeg"/></Relationships>
</file>

<file path=ppt/slides/_rels/slide17.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B152FCDA-9F87-314E-92A7-631BCBC486EE}"/>
              </a:ext>
            </a:extLst>
          </p:cNvPr>
          <p:cNvSpPr>
            <a:spLocks noGrp="1"/>
          </p:cNvSpPr>
          <p:nvPr>
            <p:ph type="ctrTitle"/>
          </p:nvPr>
        </p:nvSpPr>
        <p:spPr>
          <a:xfrm>
            <a:off x="2596792" y="3968963"/>
            <a:ext cx="7772400" cy="1470025"/>
          </a:xfrm>
        </p:spPr>
        <p:txBody>
          <a:bodyPr>
            <a:normAutofit fontScale="90000"/>
          </a:bodyPr>
          <a:lstStyle/>
          <a:p>
            <a:r>
              <a:rPr lang="en-GB" sz="4900" dirty="0" err="1">
                <a:cs typeface="Calibri"/>
              </a:rPr>
              <a:t>Dysgu</a:t>
            </a:r>
            <a:r>
              <a:rPr lang="en-GB" sz="4900" dirty="0">
                <a:cs typeface="Calibri"/>
              </a:rPr>
              <a:t> </a:t>
            </a:r>
            <a:r>
              <a:rPr lang="en-GB" sz="4900" dirty="0" err="1">
                <a:cs typeface="Calibri"/>
              </a:rPr>
              <a:t>Proffesiynol</a:t>
            </a:r>
            <a:r>
              <a:rPr lang="en-GB" sz="4900" dirty="0">
                <a:cs typeface="Calibri"/>
              </a:rPr>
              <a:t> Iaith Gymraeg</a:t>
            </a:r>
            <a:br>
              <a:rPr lang="en-GB" sz="4900" dirty="0">
                <a:cs typeface="Calibri"/>
              </a:rPr>
            </a:br>
            <a:r>
              <a:rPr lang="en-GB" sz="4900" dirty="0">
                <a:cs typeface="Calibri"/>
              </a:rPr>
              <a:t>  </a:t>
            </a:r>
            <a:br>
              <a:rPr lang="en-GB" sz="4900" dirty="0">
                <a:cs typeface="Calibri"/>
              </a:rPr>
            </a:br>
            <a:r>
              <a:rPr lang="en-GB" sz="4900" dirty="0">
                <a:cs typeface="Calibri"/>
              </a:rPr>
              <a:t/>
            </a:r>
            <a:br>
              <a:rPr lang="en-GB" sz="4900" dirty="0">
                <a:cs typeface="Calibri"/>
              </a:rPr>
            </a:br>
            <a:r>
              <a:rPr lang="en-GB" sz="4900" dirty="0">
                <a:ea typeface="+mj-lt"/>
                <a:cs typeface="+mj-lt"/>
              </a:rPr>
              <a:t>Welsh Language Professional Learning</a:t>
            </a:r>
            <a:br>
              <a:rPr lang="en-GB" sz="4900" dirty="0">
                <a:ea typeface="+mj-lt"/>
                <a:cs typeface="+mj-lt"/>
              </a:rPr>
            </a:br>
            <a:endParaRPr lang="en-GB" sz="4900" dirty="0">
              <a:cs typeface="Calibri"/>
            </a:endParaRPr>
          </a:p>
        </p:txBody>
      </p:sp>
    </p:spTree>
    <p:extLst>
      <p:ext uri="{BB962C8B-B14F-4D97-AF65-F5344CB8AC3E}">
        <p14:creationId xmlns:p14="http://schemas.microsoft.com/office/powerpoint/2010/main" val="34205343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1A87E56-1BF1-9942-8948-2A0B72548479}"/>
              </a:ext>
            </a:extLst>
          </p:cNvPr>
          <p:cNvSpPr>
            <a:spLocks noGrp="1"/>
          </p:cNvSpPr>
          <p:nvPr>
            <p:ph type="title"/>
          </p:nvPr>
        </p:nvSpPr>
        <p:spPr>
          <a:xfrm>
            <a:off x="143838" y="187324"/>
            <a:ext cx="2321960" cy="1425719"/>
          </a:xfrm>
        </p:spPr>
        <p:txBody>
          <a:bodyPr>
            <a:normAutofit fontScale="90000"/>
          </a:bodyPr>
          <a:lstStyle/>
          <a:p>
            <a:r>
              <a:rPr lang="en-US" sz="4000"/>
              <a:t>Yr </a:t>
            </a:r>
            <a:r>
              <a:rPr lang="en-US" sz="4000" dirty="0" err="1"/>
              <a:t>Wyddor</a:t>
            </a:r>
            <a:r>
              <a:rPr lang="en-US" sz="4000" dirty="0"/>
              <a:t/>
            </a:r>
            <a:br>
              <a:rPr lang="en-US" sz="4000" dirty="0"/>
            </a:br>
            <a:r>
              <a:rPr lang="en-US" sz="4000" dirty="0"/>
              <a:t>The Alphabet</a:t>
            </a:r>
          </a:p>
        </p:txBody>
      </p:sp>
      <p:graphicFrame>
        <p:nvGraphicFramePr>
          <p:cNvPr id="5" name="Group 6">
            <a:extLst>
              <a:ext uri="{FF2B5EF4-FFF2-40B4-BE49-F238E27FC236}">
                <a16:creationId xmlns:a16="http://schemas.microsoft.com/office/drawing/2014/main" xmlns="" id="{0DF2D7F6-B653-D54E-8FCD-E6F192AABAF6}"/>
              </a:ext>
            </a:extLst>
          </p:cNvPr>
          <p:cNvGraphicFramePr>
            <a:graphicFrameLocks noGrp="1"/>
          </p:cNvGraphicFramePr>
          <p:nvPr/>
        </p:nvGraphicFramePr>
        <p:xfrm>
          <a:off x="3005191" y="220529"/>
          <a:ext cx="8435279" cy="5184573"/>
        </p:xfrm>
        <a:graphic>
          <a:graphicData uri="http://schemas.openxmlformats.org/drawingml/2006/table">
            <a:tbl>
              <a:tblPr/>
              <a:tblGrid>
                <a:gridCol w="1265139">
                  <a:extLst>
                    <a:ext uri="{9D8B030D-6E8A-4147-A177-3AD203B41FA5}">
                      <a16:colId xmlns:a16="http://schemas.microsoft.com/office/drawing/2014/main" xmlns="" val="20000"/>
                    </a:ext>
                  </a:extLst>
                </a:gridCol>
                <a:gridCol w="1434332">
                  <a:extLst>
                    <a:ext uri="{9D8B030D-6E8A-4147-A177-3AD203B41FA5}">
                      <a16:colId xmlns:a16="http://schemas.microsoft.com/office/drawing/2014/main" xmlns="" val="20001"/>
                    </a:ext>
                  </a:extLst>
                </a:gridCol>
                <a:gridCol w="1434333">
                  <a:extLst>
                    <a:ext uri="{9D8B030D-6E8A-4147-A177-3AD203B41FA5}">
                      <a16:colId xmlns:a16="http://schemas.microsoft.com/office/drawing/2014/main" xmlns="" val="20002"/>
                    </a:ext>
                  </a:extLst>
                </a:gridCol>
                <a:gridCol w="1432809">
                  <a:extLst>
                    <a:ext uri="{9D8B030D-6E8A-4147-A177-3AD203B41FA5}">
                      <a16:colId xmlns:a16="http://schemas.microsoft.com/office/drawing/2014/main" xmlns="" val="20003"/>
                    </a:ext>
                  </a:extLst>
                </a:gridCol>
                <a:gridCol w="1347473">
                  <a:extLst>
                    <a:ext uri="{9D8B030D-6E8A-4147-A177-3AD203B41FA5}">
                      <a16:colId xmlns:a16="http://schemas.microsoft.com/office/drawing/2014/main" xmlns="" val="20004"/>
                    </a:ext>
                  </a:extLst>
                </a:gridCol>
                <a:gridCol w="1521193">
                  <a:extLst>
                    <a:ext uri="{9D8B030D-6E8A-4147-A177-3AD203B41FA5}">
                      <a16:colId xmlns:a16="http://schemas.microsoft.com/office/drawing/2014/main" xmlns="" val="20005"/>
                    </a:ext>
                  </a:extLst>
                </a:gridCol>
              </a:tblGrid>
              <a:tr h="989661">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mn-lt"/>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1" u="none" strike="noStrike" cap="none" normalizeH="0" baseline="0">
                        <a:ln>
                          <a:noFill/>
                        </a:ln>
                        <a:solidFill>
                          <a:schemeClr val="tx1"/>
                        </a:solidFill>
                        <a:effectLst/>
                        <a:latin typeface="+mn-lt"/>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mn-lt"/>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mn-lt"/>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mn-lt"/>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mn-lt"/>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mn-lt"/>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989661">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mn-lt"/>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1" u="none" strike="noStrike" cap="none" normalizeH="0" baseline="0">
                        <a:ln>
                          <a:noFill/>
                        </a:ln>
                        <a:solidFill>
                          <a:schemeClr val="tx1"/>
                        </a:solidFill>
                        <a:effectLst/>
                        <a:latin typeface="+mn-lt"/>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mn-lt"/>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mn-lt"/>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mn-lt"/>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mn-lt"/>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mn-lt"/>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989661">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mn-lt"/>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mn-lt"/>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1" u="none" strike="noStrike" cap="none" normalizeH="0" baseline="0">
                        <a:ln>
                          <a:noFill/>
                        </a:ln>
                        <a:solidFill>
                          <a:schemeClr val="tx1"/>
                        </a:solidFill>
                        <a:effectLst/>
                        <a:latin typeface="+mn-lt"/>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mn-lt"/>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mn-lt"/>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mn-lt"/>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mn-lt"/>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989661">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mn-lt"/>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mn-lt"/>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mn-lt"/>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mn-lt"/>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mn-lt"/>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mn-lt"/>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1225929">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mn-lt"/>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mn-lt"/>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mn-lt"/>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mn-lt"/>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0" i="1" u="none" strike="noStrike" cap="none" normalizeH="0" baseline="0">
                        <a:ln>
                          <a:noFill/>
                        </a:ln>
                        <a:solidFill>
                          <a:schemeClr val="tx1"/>
                        </a:solidFill>
                        <a:effectLst/>
                        <a:latin typeface="+mn-lt"/>
                        <a:cs typeface="Times New Roman"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sz="1800" b="0" i="0" u="none" strike="noStrike" cap="none" normalizeH="0" baseline="0">
                        <a:ln>
                          <a:noFill/>
                        </a:ln>
                        <a:solidFill>
                          <a:schemeClr val="tx1"/>
                        </a:solidFill>
                        <a:effectLst/>
                        <a:latin typeface="+mn-lt"/>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mn-lt"/>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bl>
          </a:graphicData>
        </a:graphic>
      </p:graphicFrame>
      <p:sp>
        <p:nvSpPr>
          <p:cNvPr id="6" name="TextBox 5">
            <a:extLst>
              <a:ext uri="{FF2B5EF4-FFF2-40B4-BE49-F238E27FC236}">
                <a16:creationId xmlns:a16="http://schemas.microsoft.com/office/drawing/2014/main" xmlns="" id="{2F11C2AF-FED0-E844-AAD9-DF35428F004B}"/>
              </a:ext>
            </a:extLst>
          </p:cNvPr>
          <p:cNvSpPr txBox="1"/>
          <p:nvPr/>
        </p:nvSpPr>
        <p:spPr>
          <a:xfrm flipH="1">
            <a:off x="4316457" y="366286"/>
            <a:ext cx="962393" cy="646331"/>
          </a:xfrm>
          <a:prstGeom prst="rect">
            <a:avLst/>
          </a:prstGeom>
          <a:noFill/>
        </p:spPr>
        <p:txBody>
          <a:bodyPr wrap="square" rtlCol="0">
            <a:spAutoFit/>
          </a:bodyPr>
          <a:lstStyle/>
          <a:p>
            <a:r>
              <a:rPr lang="en-GB" b="1"/>
              <a:t>a</a:t>
            </a:r>
          </a:p>
          <a:p>
            <a:r>
              <a:rPr lang="en-GB" b="1" i="1" u="sng"/>
              <a:t>a</a:t>
            </a:r>
            <a:r>
              <a:rPr lang="en-GB" b="1" i="1"/>
              <a:t>pple</a:t>
            </a:r>
          </a:p>
        </p:txBody>
      </p:sp>
      <p:sp>
        <p:nvSpPr>
          <p:cNvPr id="7" name="TextBox 6">
            <a:extLst>
              <a:ext uri="{FF2B5EF4-FFF2-40B4-BE49-F238E27FC236}">
                <a16:creationId xmlns:a16="http://schemas.microsoft.com/office/drawing/2014/main" xmlns="" id="{011AD58F-682C-CA4D-9C99-453BB264A401}"/>
              </a:ext>
            </a:extLst>
          </p:cNvPr>
          <p:cNvSpPr txBox="1"/>
          <p:nvPr/>
        </p:nvSpPr>
        <p:spPr>
          <a:xfrm flipH="1">
            <a:off x="5797558" y="354335"/>
            <a:ext cx="962393" cy="646331"/>
          </a:xfrm>
          <a:prstGeom prst="rect">
            <a:avLst/>
          </a:prstGeom>
          <a:noFill/>
        </p:spPr>
        <p:txBody>
          <a:bodyPr wrap="square" rtlCol="0">
            <a:spAutoFit/>
          </a:bodyPr>
          <a:lstStyle/>
          <a:p>
            <a:r>
              <a:rPr lang="en-GB" b="1"/>
              <a:t>b</a:t>
            </a:r>
          </a:p>
          <a:p>
            <a:r>
              <a:rPr lang="en-GB" b="1" i="1" u="sng"/>
              <a:t>b</a:t>
            </a:r>
            <a:r>
              <a:rPr lang="en-GB" b="1" i="1"/>
              <a:t>alloon</a:t>
            </a:r>
          </a:p>
        </p:txBody>
      </p:sp>
      <p:sp>
        <p:nvSpPr>
          <p:cNvPr id="8" name="TextBox 7">
            <a:extLst>
              <a:ext uri="{FF2B5EF4-FFF2-40B4-BE49-F238E27FC236}">
                <a16:creationId xmlns:a16="http://schemas.microsoft.com/office/drawing/2014/main" xmlns="" id="{C0C692BA-B0F5-6F4F-AED1-987EDEF59886}"/>
              </a:ext>
            </a:extLst>
          </p:cNvPr>
          <p:cNvSpPr txBox="1"/>
          <p:nvPr/>
        </p:nvSpPr>
        <p:spPr>
          <a:xfrm flipH="1">
            <a:off x="7226686" y="366286"/>
            <a:ext cx="962393" cy="646331"/>
          </a:xfrm>
          <a:prstGeom prst="rect">
            <a:avLst/>
          </a:prstGeom>
          <a:noFill/>
        </p:spPr>
        <p:txBody>
          <a:bodyPr wrap="square" rtlCol="0">
            <a:spAutoFit/>
          </a:bodyPr>
          <a:lstStyle/>
          <a:p>
            <a:r>
              <a:rPr lang="en-GB" b="1"/>
              <a:t>c</a:t>
            </a:r>
          </a:p>
          <a:p>
            <a:r>
              <a:rPr lang="en-GB" b="1" i="1" u="sng"/>
              <a:t>c</a:t>
            </a:r>
            <a:r>
              <a:rPr lang="en-GB" b="1" i="1"/>
              <a:t>at</a:t>
            </a:r>
          </a:p>
        </p:txBody>
      </p:sp>
      <p:sp>
        <p:nvSpPr>
          <p:cNvPr id="9" name="TextBox 8">
            <a:extLst>
              <a:ext uri="{FF2B5EF4-FFF2-40B4-BE49-F238E27FC236}">
                <a16:creationId xmlns:a16="http://schemas.microsoft.com/office/drawing/2014/main" xmlns="" id="{E60907E4-F03E-3040-A4FD-90EA59DC1C6B}"/>
              </a:ext>
            </a:extLst>
          </p:cNvPr>
          <p:cNvSpPr txBox="1"/>
          <p:nvPr/>
        </p:nvSpPr>
        <p:spPr>
          <a:xfrm flipH="1">
            <a:off x="8617976" y="366286"/>
            <a:ext cx="962393" cy="646331"/>
          </a:xfrm>
          <a:prstGeom prst="rect">
            <a:avLst/>
          </a:prstGeom>
          <a:noFill/>
        </p:spPr>
        <p:txBody>
          <a:bodyPr wrap="square" rtlCol="0">
            <a:spAutoFit/>
          </a:bodyPr>
          <a:lstStyle/>
          <a:p>
            <a:r>
              <a:rPr lang="en-GB" b="1" err="1"/>
              <a:t>ch</a:t>
            </a:r>
            <a:endParaRPr lang="en-GB" b="1"/>
          </a:p>
          <a:p>
            <a:r>
              <a:rPr lang="en-GB" b="1" i="1"/>
              <a:t>lo</a:t>
            </a:r>
            <a:r>
              <a:rPr lang="en-GB" b="1" i="1" u="sng"/>
              <a:t>ch</a:t>
            </a:r>
            <a:endParaRPr lang="en-GB" b="1" i="1"/>
          </a:p>
        </p:txBody>
      </p:sp>
      <p:sp>
        <p:nvSpPr>
          <p:cNvPr id="10" name="TextBox 9">
            <a:extLst>
              <a:ext uri="{FF2B5EF4-FFF2-40B4-BE49-F238E27FC236}">
                <a16:creationId xmlns:a16="http://schemas.microsoft.com/office/drawing/2014/main" xmlns="" id="{5C5109A5-8FD4-6B40-9C69-9A1E0A87A8CB}"/>
              </a:ext>
            </a:extLst>
          </p:cNvPr>
          <p:cNvSpPr txBox="1"/>
          <p:nvPr/>
        </p:nvSpPr>
        <p:spPr>
          <a:xfrm flipH="1">
            <a:off x="10000311" y="366286"/>
            <a:ext cx="962393" cy="646331"/>
          </a:xfrm>
          <a:prstGeom prst="rect">
            <a:avLst/>
          </a:prstGeom>
          <a:noFill/>
        </p:spPr>
        <p:txBody>
          <a:bodyPr wrap="square" rtlCol="0">
            <a:spAutoFit/>
          </a:bodyPr>
          <a:lstStyle/>
          <a:p>
            <a:r>
              <a:rPr lang="en-GB" b="1"/>
              <a:t>d</a:t>
            </a:r>
          </a:p>
          <a:p>
            <a:r>
              <a:rPr lang="en-GB" b="1" i="1" u="sng"/>
              <a:t>d</a:t>
            </a:r>
            <a:r>
              <a:rPr lang="en-GB" b="1" i="1"/>
              <a:t>og</a:t>
            </a:r>
          </a:p>
        </p:txBody>
      </p:sp>
      <p:sp>
        <p:nvSpPr>
          <p:cNvPr id="11" name="TextBox 10">
            <a:extLst>
              <a:ext uri="{FF2B5EF4-FFF2-40B4-BE49-F238E27FC236}">
                <a16:creationId xmlns:a16="http://schemas.microsoft.com/office/drawing/2014/main" xmlns="" id="{E01F8D23-2339-3648-AA48-A2D1B5D20140}"/>
              </a:ext>
            </a:extLst>
          </p:cNvPr>
          <p:cNvSpPr txBox="1"/>
          <p:nvPr/>
        </p:nvSpPr>
        <p:spPr>
          <a:xfrm flipH="1">
            <a:off x="3087543" y="1302390"/>
            <a:ext cx="962393" cy="646331"/>
          </a:xfrm>
          <a:prstGeom prst="rect">
            <a:avLst/>
          </a:prstGeom>
          <a:noFill/>
        </p:spPr>
        <p:txBody>
          <a:bodyPr wrap="square" rtlCol="0">
            <a:spAutoFit/>
          </a:bodyPr>
          <a:lstStyle/>
          <a:p>
            <a:r>
              <a:rPr lang="en-GB" b="1"/>
              <a:t>dd</a:t>
            </a:r>
          </a:p>
          <a:p>
            <a:r>
              <a:rPr lang="en-GB" b="1" i="1" u="sng"/>
              <a:t>th</a:t>
            </a:r>
            <a:r>
              <a:rPr lang="en-GB" b="1" i="1"/>
              <a:t>en</a:t>
            </a:r>
          </a:p>
        </p:txBody>
      </p:sp>
      <p:sp>
        <p:nvSpPr>
          <p:cNvPr id="12" name="TextBox 11">
            <a:extLst>
              <a:ext uri="{FF2B5EF4-FFF2-40B4-BE49-F238E27FC236}">
                <a16:creationId xmlns:a16="http://schemas.microsoft.com/office/drawing/2014/main" xmlns="" id="{19628A0D-4B6C-774E-AECF-549A704C2BDC}"/>
              </a:ext>
            </a:extLst>
          </p:cNvPr>
          <p:cNvSpPr txBox="1"/>
          <p:nvPr/>
        </p:nvSpPr>
        <p:spPr>
          <a:xfrm flipH="1">
            <a:off x="4316457" y="1302390"/>
            <a:ext cx="962393" cy="646331"/>
          </a:xfrm>
          <a:prstGeom prst="rect">
            <a:avLst/>
          </a:prstGeom>
          <a:noFill/>
        </p:spPr>
        <p:txBody>
          <a:bodyPr wrap="square" rtlCol="0">
            <a:spAutoFit/>
          </a:bodyPr>
          <a:lstStyle/>
          <a:p>
            <a:r>
              <a:rPr lang="en-GB" b="1"/>
              <a:t>e</a:t>
            </a:r>
          </a:p>
          <a:p>
            <a:r>
              <a:rPr lang="en-GB" b="1" i="1"/>
              <a:t>wh</a:t>
            </a:r>
            <a:r>
              <a:rPr lang="en-GB" b="1" i="1" u="sng"/>
              <a:t>e</a:t>
            </a:r>
            <a:r>
              <a:rPr lang="en-GB" b="1" i="1"/>
              <a:t>n</a:t>
            </a:r>
          </a:p>
        </p:txBody>
      </p:sp>
      <p:sp>
        <p:nvSpPr>
          <p:cNvPr id="13" name="TextBox 12">
            <a:extLst>
              <a:ext uri="{FF2B5EF4-FFF2-40B4-BE49-F238E27FC236}">
                <a16:creationId xmlns:a16="http://schemas.microsoft.com/office/drawing/2014/main" xmlns="" id="{4E3CFF52-37D3-EA45-9FC6-4CF15D0877AA}"/>
              </a:ext>
            </a:extLst>
          </p:cNvPr>
          <p:cNvSpPr txBox="1"/>
          <p:nvPr/>
        </p:nvSpPr>
        <p:spPr>
          <a:xfrm flipH="1">
            <a:off x="5797558" y="1302390"/>
            <a:ext cx="962393" cy="646331"/>
          </a:xfrm>
          <a:prstGeom prst="rect">
            <a:avLst/>
          </a:prstGeom>
          <a:noFill/>
        </p:spPr>
        <p:txBody>
          <a:bodyPr wrap="square" rtlCol="0">
            <a:spAutoFit/>
          </a:bodyPr>
          <a:lstStyle/>
          <a:p>
            <a:r>
              <a:rPr lang="en-GB" b="1"/>
              <a:t>f</a:t>
            </a:r>
          </a:p>
          <a:p>
            <a:r>
              <a:rPr lang="en-GB" b="1" i="1" u="sng"/>
              <a:t>v</a:t>
            </a:r>
            <a:r>
              <a:rPr lang="en-GB" b="1" i="1"/>
              <a:t>ery</a:t>
            </a:r>
          </a:p>
        </p:txBody>
      </p:sp>
      <p:sp>
        <p:nvSpPr>
          <p:cNvPr id="14" name="TextBox 13">
            <a:extLst>
              <a:ext uri="{FF2B5EF4-FFF2-40B4-BE49-F238E27FC236}">
                <a16:creationId xmlns:a16="http://schemas.microsoft.com/office/drawing/2014/main" xmlns="" id="{4057E002-DAD2-4F45-BA9B-943C06DB2E21}"/>
              </a:ext>
            </a:extLst>
          </p:cNvPr>
          <p:cNvSpPr txBox="1"/>
          <p:nvPr/>
        </p:nvSpPr>
        <p:spPr>
          <a:xfrm flipH="1">
            <a:off x="7226686" y="1302390"/>
            <a:ext cx="962393" cy="646331"/>
          </a:xfrm>
          <a:prstGeom prst="rect">
            <a:avLst/>
          </a:prstGeom>
          <a:noFill/>
        </p:spPr>
        <p:txBody>
          <a:bodyPr wrap="square" rtlCol="0">
            <a:spAutoFit/>
          </a:bodyPr>
          <a:lstStyle/>
          <a:p>
            <a:r>
              <a:rPr lang="en-GB" b="1"/>
              <a:t>ff</a:t>
            </a:r>
          </a:p>
          <a:p>
            <a:r>
              <a:rPr lang="en-GB" b="1" i="1"/>
              <a:t>o</a:t>
            </a:r>
            <a:r>
              <a:rPr lang="en-GB" b="1" i="1" u="sng"/>
              <a:t>ff</a:t>
            </a:r>
            <a:endParaRPr lang="en-GB" b="1" i="1"/>
          </a:p>
        </p:txBody>
      </p:sp>
      <p:sp>
        <p:nvSpPr>
          <p:cNvPr id="15" name="TextBox 14">
            <a:extLst>
              <a:ext uri="{FF2B5EF4-FFF2-40B4-BE49-F238E27FC236}">
                <a16:creationId xmlns:a16="http://schemas.microsoft.com/office/drawing/2014/main" xmlns="" id="{24C51E09-80CB-B24C-B228-D5BA51090197}"/>
              </a:ext>
            </a:extLst>
          </p:cNvPr>
          <p:cNvSpPr txBox="1"/>
          <p:nvPr/>
        </p:nvSpPr>
        <p:spPr>
          <a:xfrm flipH="1">
            <a:off x="8617976" y="1302390"/>
            <a:ext cx="962393" cy="646331"/>
          </a:xfrm>
          <a:prstGeom prst="rect">
            <a:avLst/>
          </a:prstGeom>
          <a:noFill/>
        </p:spPr>
        <p:txBody>
          <a:bodyPr wrap="square" rtlCol="0">
            <a:spAutoFit/>
          </a:bodyPr>
          <a:lstStyle/>
          <a:p>
            <a:r>
              <a:rPr lang="en-GB" b="1"/>
              <a:t>g</a:t>
            </a:r>
          </a:p>
          <a:p>
            <a:r>
              <a:rPr lang="en-GB" b="1" i="1" u="sng"/>
              <a:t>g</a:t>
            </a:r>
            <a:r>
              <a:rPr lang="en-GB" b="1" i="1"/>
              <a:t>ood</a:t>
            </a:r>
          </a:p>
        </p:txBody>
      </p:sp>
      <p:sp>
        <p:nvSpPr>
          <p:cNvPr id="16" name="TextBox 15">
            <a:extLst>
              <a:ext uri="{FF2B5EF4-FFF2-40B4-BE49-F238E27FC236}">
                <a16:creationId xmlns:a16="http://schemas.microsoft.com/office/drawing/2014/main" xmlns="" id="{9A291803-C1B4-5D4A-8A4A-857DCE7F0BC1}"/>
              </a:ext>
            </a:extLst>
          </p:cNvPr>
          <p:cNvSpPr txBox="1"/>
          <p:nvPr/>
        </p:nvSpPr>
        <p:spPr>
          <a:xfrm flipH="1">
            <a:off x="10000311" y="1302390"/>
            <a:ext cx="962393" cy="646331"/>
          </a:xfrm>
          <a:prstGeom prst="rect">
            <a:avLst/>
          </a:prstGeom>
          <a:noFill/>
        </p:spPr>
        <p:txBody>
          <a:bodyPr wrap="square" rtlCol="0">
            <a:spAutoFit/>
          </a:bodyPr>
          <a:lstStyle/>
          <a:p>
            <a:r>
              <a:rPr lang="en-GB" b="1"/>
              <a:t>ng</a:t>
            </a:r>
          </a:p>
          <a:p>
            <a:r>
              <a:rPr lang="en-GB" b="1" i="1"/>
              <a:t>ba</a:t>
            </a:r>
            <a:r>
              <a:rPr lang="en-GB" b="1" i="1" u="sng"/>
              <a:t>ng</a:t>
            </a:r>
            <a:endParaRPr lang="en-GB" b="1" i="1"/>
          </a:p>
        </p:txBody>
      </p:sp>
      <p:sp>
        <p:nvSpPr>
          <p:cNvPr id="17" name="TextBox 16">
            <a:extLst>
              <a:ext uri="{FF2B5EF4-FFF2-40B4-BE49-F238E27FC236}">
                <a16:creationId xmlns:a16="http://schemas.microsoft.com/office/drawing/2014/main" xmlns="" id="{8765B057-B500-E74D-A474-FA7DADA91BE4}"/>
              </a:ext>
            </a:extLst>
          </p:cNvPr>
          <p:cNvSpPr txBox="1"/>
          <p:nvPr/>
        </p:nvSpPr>
        <p:spPr>
          <a:xfrm flipH="1">
            <a:off x="3087543" y="2238494"/>
            <a:ext cx="962393" cy="646331"/>
          </a:xfrm>
          <a:prstGeom prst="rect">
            <a:avLst/>
          </a:prstGeom>
          <a:noFill/>
        </p:spPr>
        <p:txBody>
          <a:bodyPr wrap="square" rtlCol="0">
            <a:spAutoFit/>
          </a:bodyPr>
          <a:lstStyle/>
          <a:p>
            <a:r>
              <a:rPr lang="en-GB" b="1"/>
              <a:t>h</a:t>
            </a:r>
          </a:p>
          <a:p>
            <a:r>
              <a:rPr lang="en-GB" b="1" i="1" u="sng"/>
              <a:t>h</a:t>
            </a:r>
            <a:r>
              <a:rPr lang="en-GB" b="1" i="1"/>
              <a:t>ouse</a:t>
            </a:r>
          </a:p>
        </p:txBody>
      </p:sp>
      <p:sp>
        <p:nvSpPr>
          <p:cNvPr id="18" name="TextBox 17">
            <a:extLst>
              <a:ext uri="{FF2B5EF4-FFF2-40B4-BE49-F238E27FC236}">
                <a16:creationId xmlns:a16="http://schemas.microsoft.com/office/drawing/2014/main" xmlns="" id="{6B1E1AA7-5A02-4148-B9D5-DA0E9D9458BD}"/>
              </a:ext>
            </a:extLst>
          </p:cNvPr>
          <p:cNvSpPr txBox="1"/>
          <p:nvPr/>
        </p:nvSpPr>
        <p:spPr>
          <a:xfrm flipH="1">
            <a:off x="4316457" y="2203202"/>
            <a:ext cx="962393" cy="923330"/>
          </a:xfrm>
          <a:prstGeom prst="rect">
            <a:avLst/>
          </a:prstGeom>
          <a:noFill/>
        </p:spPr>
        <p:txBody>
          <a:bodyPr wrap="square" rtlCol="0">
            <a:spAutoFit/>
          </a:bodyPr>
          <a:lstStyle/>
          <a:p>
            <a:r>
              <a:rPr lang="en-GB" b="1"/>
              <a:t>i</a:t>
            </a:r>
          </a:p>
          <a:p>
            <a:r>
              <a:rPr lang="en-GB" b="1" i="1"/>
              <a:t>s</a:t>
            </a:r>
            <a:r>
              <a:rPr lang="en-GB" b="1" i="1" u="sng"/>
              <a:t>ee</a:t>
            </a:r>
            <a:r>
              <a:rPr lang="en-GB" b="1" i="1"/>
              <a:t>n</a:t>
            </a:r>
          </a:p>
          <a:p>
            <a:r>
              <a:rPr lang="en-GB" b="1" i="1"/>
              <a:t>t</a:t>
            </a:r>
            <a:r>
              <a:rPr lang="en-GB" b="1" i="1" u="sng"/>
              <a:t>i</a:t>
            </a:r>
            <a:r>
              <a:rPr lang="en-GB" b="1" i="1"/>
              <a:t>n</a:t>
            </a:r>
          </a:p>
        </p:txBody>
      </p:sp>
      <p:sp>
        <p:nvSpPr>
          <p:cNvPr id="19" name="TextBox 18">
            <a:extLst>
              <a:ext uri="{FF2B5EF4-FFF2-40B4-BE49-F238E27FC236}">
                <a16:creationId xmlns:a16="http://schemas.microsoft.com/office/drawing/2014/main" xmlns="" id="{D95BF70A-D5A6-4A4C-8116-063944855A82}"/>
              </a:ext>
            </a:extLst>
          </p:cNvPr>
          <p:cNvSpPr txBox="1"/>
          <p:nvPr/>
        </p:nvSpPr>
        <p:spPr>
          <a:xfrm flipH="1">
            <a:off x="5797558" y="2238494"/>
            <a:ext cx="962393" cy="646331"/>
          </a:xfrm>
          <a:prstGeom prst="rect">
            <a:avLst/>
          </a:prstGeom>
          <a:noFill/>
        </p:spPr>
        <p:txBody>
          <a:bodyPr wrap="square" rtlCol="0">
            <a:spAutoFit/>
          </a:bodyPr>
          <a:lstStyle/>
          <a:p>
            <a:r>
              <a:rPr lang="en-GB" b="1"/>
              <a:t>j</a:t>
            </a:r>
          </a:p>
          <a:p>
            <a:r>
              <a:rPr lang="en-GB" b="1" i="1" u="sng"/>
              <a:t>J</a:t>
            </a:r>
            <a:r>
              <a:rPr lang="en-GB" b="1" i="1"/>
              <a:t>ones</a:t>
            </a:r>
          </a:p>
        </p:txBody>
      </p:sp>
      <p:sp>
        <p:nvSpPr>
          <p:cNvPr id="20" name="TextBox 19">
            <a:extLst>
              <a:ext uri="{FF2B5EF4-FFF2-40B4-BE49-F238E27FC236}">
                <a16:creationId xmlns:a16="http://schemas.microsoft.com/office/drawing/2014/main" xmlns="" id="{9DC76BA1-7152-6941-A45F-1BC736F0D37B}"/>
              </a:ext>
            </a:extLst>
          </p:cNvPr>
          <p:cNvSpPr txBox="1"/>
          <p:nvPr/>
        </p:nvSpPr>
        <p:spPr>
          <a:xfrm flipH="1">
            <a:off x="7226686" y="2238494"/>
            <a:ext cx="962393" cy="646331"/>
          </a:xfrm>
          <a:prstGeom prst="rect">
            <a:avLst/>
          </a:prstGeom>
          <a:noFill/>
        </p:spPr>
        <p:txBody>
          <a:bodyPr wrap="square" rtlCol="0">
            <a:spAutoFit/>
          </a:bodyPr>
          <a:lstStyle/>
          <a:p>
            <a:r>
              <a:rPr lang="en-GB" b="1"/>
              <a:t>l</a:t>
            </a:r>
          </a:p>
          <a:p>
            <a:r>
              <a:rPr lang="en-GB" b="1" i="1" u="sng"/>
              <a:t>l</a:t>
            </a:r>
            <a:r>
              <a:rPr lang="en-GB" b="1" i="1"/>
              <a:t>ion</a:t>
            </a:r>
          </a:p>
        </p:txBody>
      </p:sp>
      <p:sp>
        <p:nvSpPr>
          <p:cNvPr id="21" name="TextBox 20">
            <a:extLst>
              <a:ext uri="{FF2B5EF4-FFF2-40B4-BE49-F238E27FC236}">
                <a16:creationId xmlns:a16="http://schemas.microsoft.com/office/drawing/2014/main" xmlns="" id="{6D5884E5-6682-F347-B7DB-74C0B993DE35}"/>
              </a:ext>
            </a:extLst>
          </p:cNvPr>
          <p:cNvSpPr txBox="1"/>
          <p:nvPr/>
        </p:nvSpPr>
        <p:spPr>
          <a:xfrm flipH="1">
            <a:off x="8617976" y="2238494"/>
            <a:ext cx="962393" cy="646331"/>
          </a:xfrm>
          <a:prstGeom prst="rect">
            <a:avLst/>
          </a:prstGeom>
          <a:noFill/>
        </p:spPr>
        <p:txBody>
          <a:bodyPr wrap="square" rtlCol="0">
            <a:spAutoFit/>
          </a:bodyPr>
          <a:lstStyle/>
          <a:p>
            <a:r>
              <a:rPr lang="en-GB" b="1" err="1"/>
              <a:t>ll</a:t>
            </a:r>
            <a:endParaRPr lang="en-GB" b="1"/>
          </a:p>
          <a:p>
            <a:r>
              <a:rPr lang="en-GB" b="1" i="1" u="sng"/>
              <a:t>Ll</a:t>
            </a:r>
            <a:r>
              <a:rPr lang="en-GB" b="1" i="1"/>
              <a:t>ane</a:t>
            </a:r>
            <a:r>
              <a:rPr lang="en-GB" b="1" i="1" u="sng"/>
              <a:t>ll</a:t>
            </a:r>
            <a:r>
              <a:rPr lang="en-GB" b="1" i="1"/>
              <a:t>i</a:t>
            </a:r>
          </a:p>
        </p:txBody>
      </p:sp>
      <p:sp>
        <p:nvSpPr>
          <p:cNvPr id="22" name="TextBox 21">
            <a:extLst>
              <a:ext uri="{FF2B5EF4-FFF2-40B4-BE49-F238E27FC236}">
                <a16:creationId xmlns:a16="http://schemas.microsoft.com/office/drawing/2014/main" xmlns="" id="{E5F3A740-C2A3-B542-9DA0-E0385B89F1AB}"/>
              </a:ext>
            </a:extLst>
          </p:cNvPr>
          <p:cNvSpPr txBox="1"/>
          <p:nvPr/>
        </p:nvSpPr>
        <p:spPr>
          <a:xfrm flipH="1">
            <a:off x="10000311" y="2238494"/>
            <a:ext cx="962393" cy="646331"/>
          </a:xfrm>
          <a:prstGeom prst="rect">
            <a:avLst/>
          </a:prstGeom>
          <a:noFill/>
        </p:spPr>
        <p:txBody>
          <a:bodyPr wrap="square" rtlCol="0">
            <a:spAutoFit/>
          </a:bodyPr>
          <a:lstStyle/>
          <a:p>
            <a:r>
              <a:rPr lang="en-GB" b="1"/>
              <a:t>m</a:t>
            </a:r>
          </a:p>
          <a:p>
            <a:r>
              <a:rPr lang="en-GB" b="1" i="1" u="sng"/>
              <a:t>m</a:t>
            </a:r>
            <a:r>
              <a:rPr lang="en-GB" b="1" i="1"/>
              <a:t>agic</a:t>
            </a:r>
          </a:p>
        </p:txBody>
      </p:sp>
      <p:sp>
        <p:nvSpPr>
          <p:cNvPr id="23" name="TextBox 22">
            <a:extLst>
              <a:ext uri="{FF2B5EF4-FFF2-40B4-BE49-F238E27FC236}">
                <a16:creationId xmlns:a16="http://schemas.microsoft.com/office/drawing/2014/main" xmlns="" id="{4FC6DC0F-E940-7942-9A78-463FFA0B3175}"/>
              </a:ext>
            </a:extLst>
          </p:cNvPr>
          <p:cNvSpPr txBox="1"/>
          <p:nvPr/>
        </p:nvSpPr>
        <p:spPr>
          <a:xfrm flipH="1">
            <a:off x="3087543" y="3244865"/>
            <a:ext cx="962393" cy="646331"/>
          </a:xfrm>
          <a:prstGeom prst="rect">
            <a:avLst/>
          </a:prstGeom>
          <a:noFill/>
        </p:spPr>
        <p:txBody>
          <a:bodyPr wrap="square" rtlCol="0">
            <a:spAutoFit/>
          </a:bodyPr>
          <a:lstStyle/>
          <a:p>
            <a:r>
              <a:rPr lang="en-GB" b="1"/>
              <a:t>n</a:t>
            </a:r>
          </a:p>
          <a:p>
            <a:r>
              <a:rPr lang="en-GB" b="1" i="1" u="sng"/>
              <a:t>n</a:t>
            </a:r>
            <a:r>
              <a:rPr lang="en-GB" b="1" i="1"/>
              <a:t>ot</a:t>
            </a:r>
          </a:p>
        </p:txBody>
      </p:sp>
      <p:sp>
        <p:nvSpPr>
          <p:cNvPr id="24" name="TextBox 23">
            <a:extLst>
              <a:ext uri="{FF2B5EF4-FFF2-40B4-BE49-F238E27FC236}">
                <a16:creationId xmlns:a16="http://schemas.microsoft.com/office/drawing/2014/main" xmlns="" id="{FC26C4F8-83A4-FA4E-9112-47A2142A9BB0}"/>
              </a:ext>
            </a:extLst>
          </p:cNvPr>
          <p:cNvSpPr txBox="1"/>
          <p:nvPr/>
        </p:nvSpPr>
        <p:spPr>
          <a:xfrm flipH="1">
            <a:off x="4316457" y="3244865"/>
            <a:ext cx="962393" cy="646331"/>
          </a:xfrm>
          <a:prstGeom prst="rect">
            <a:avLst/>
          </a:prstGeom>
          <a:noFill/>
        </p:spPr>
        <p:txBody>
          <a:bodyPr wrap="square" rtlCol="0">
            <a:spAutoFit/>
          </a:bodyPr>
          <a:lstStyle/>
          <a:p>
            <a:r>
              <a:rPr lang="en-GB" b="1"/>
              <a:t>o</a:t>
            </a:r>
          </a:p>
          <a:p>
            <a:r>
              <a:rPr lang="en-GB" b="1" i="1" u="sng"/>
              <a:t>o</a:t>
            </a:r>
            <a:r>
              <a:rPr lang="en-GB" b="1" i="1"/>
              <a:t>range</a:t>
            </a:r>
          </a:p>
        </p:txBody>
      </p:sp>
      <p:sp>
        <p:nvSpPr>
          <p:cNvPr id="25" name="TextBox 24">
            <a:extLst>
              <a:ext uri="{FF2B5EF4-FFF2-40B4-BE49-F238E27FC236}">
                <a16:creationId xmlns:a16="http://schemas.microsoft.com/office/drawing/2014/main" xmlns="" id="{5FF9B9D8-61C8-BE4E-A052-33A5F34EDA58}"/>
              </a:ext>
            </a:extLst>
          </p:cNvPr>
          <p:cNvSpPr txBox="1"/>
          <p:nvPr/>
        </p:nvSpPr>
        <p:spPr>
          <a:xfrm flipH="1">
            <a:off x="5797558" y="3244865"/>
            <a:ext cx="962393" cy="646331"/>
          </a:xfrm>
          <a:prstGeom prst="rect">
            <a:avLst/>
          </a:prstGeom>
          <a:noFill/>
        </p:spPr>
        <p:txBody>
          <a:bodyPr wrap="square" rtlCol="0">
            <a:spAutoFit/>
          </a:bodyPr>
          <a:lstStyle/>
          <a:p>
            <a:r>
              <a:rPr lang="en-GB" b="1"/>
              <a:t>p</a:t>
            </a:r>
          </a:p>
          <a:p>
            <a:r>
              <a:rPr lang="en-GB" b="1" i="1" u="sng"/>
              <a:t>p</a:t>
            </a:r>
            <a:r>
              <a:rPr lang="en-GB" b="1" i="1"/>
              <a:t>arrot</a:t>
            </a:r>
            <a:r>
              <a:rPr lang="en-GB" b="1" i="1" u="sng"/>
              <a:t> </a:t>
            </a:r>
            <a:endParaRPr lang="en-GB" b="1" i="1"/>
          </a:p>
        </p:txBody>
      </p:sp>
      <p:sp>
        <p:nvSpPr>
          <p:cNvPr id="26" name="TextBox 25">
            <a:extLst>
              <a:ext uri="{FF2B5EF4-FFF2-40B4-BE49-F238E27FC236}">
                <a16:creationId xmlns:a16="http://schemas.microsoft.com/office/drawing/2014/main" xmlns="" id="{1776FC6A-C21B-D74D-A00A-48BA03CEB868}"/>
              </a:ext>
            </a:extLst>
          </p:cNvPr>
          <p:cNvSpPr txBox="1"/>
          <p:nvPr/>
        </p:nvSpPr>
        <p:spPr>
          <a:xfrm flipH="1">
            <a:off x="7226686" y="3244865"/>
            <a:ext cx="962393" cy="646331"/>
          </a:xfrm>
          <a:prstGeom prst="rect">
            <a:avLst/>
          </a:prstGeom>
          <a:noFill/>
        </p:spPr>
        <p:txBody>
          <a:bodyPr wrap="square" rtlCol="0">
            <a:spAutoFit/>
          </a:bodyPr>
          <a:lstStyle/>
          <a:p>
            <a:r>
              <a:rPr lang="en-GB" b="1" err="1"/>
              <a:t>ph</a:t>
            </a:r>
            <a:endParaRPr lang="en-GB" b="1"/>
          </a:p>
          <a:p>
            <a:r>
              <a:rPr lang="en-GB" b="1" i="1" u="sng"/>
              <a:t>ph</a:t>
            </a:r>
            <a:r>
              <a:rPr lang="en-GB" b="1" i="1"/>
              <a:t>oto</a:t>
            </a:r>
          </a:p>
        </p:txBody>
      </p:sp>
      <p:sp>
        <p:nvSpPr>
          <p:cNvPr id="27" name="TextBox 26">
            <a:extLst>
              <a:ext uri="{FF2B5EF4-FFF2-40B4-BE49-F238E27FC236}">
                <a16:creationId xmlns:a16="http://schemas.microsoft.com/office/drawing/2014/main" xmlns="" id="{AA3976B6-8B0B-2145-8AC2-39AC71E0C9F4}"/>
              </a:ext>
            </a:extLst>
          </p:cNvPr>
          <p:cNvSpPr txBox="1"/>
          <p:nvPr/>
        </p:nvSpPr>
        <p:spPr>
          <a:xfrm flipH="1">
            <a:off x="8617976" y="3244865"/>
            <a:ext cx="962393" cy="646331"/>
          </a:xfrm>
          <a:prstGeom prst="rect">
            <a:avLst/>
          </a:prstGeom>
          <a:noFill/>
        </p:spPr>
        <p:txBody>
          <a:bodyPr wrap="square" rtlCol="0">
            <a:spAutoFit/>
          </a:bodyPr>
          <a:lstStyle/>
          <a:p>
            <a:r>
              <a:rPr lang="en-GB" b="1"/>
              <a:t>r</a:t>
            </a:r>
          </a:p>
          <a:p>
            <a:r>
              <a:rPr lang="en-GB" b="1" i="1" u="sng"/>
              <a:t>r</a:t>
            </a:r>
            <a:r>
              <a:rPr lang="en-GB" b="1" i="1"/>
              <a:t>ice</a:t>
            </a:r>
          </a:p>
        </p:txBody>
      </p:sp>
      <p:sp>
        <p:nvSpPr>
          <p:cNvPr id="28" name="TextBox 27">
            <a:extLst>
              <a:ext uri="{FF2B5EF4-FFF2-40B4-BE49-F238E27FC236}">
                <a16:creationId xmlns:a16="http://schemas.microsoft.com/office/drawing/2014/main" xmlns="" id="{11516F15-C9DD-F543-A834-E7A9E8C2F541}"/>
              </a:ext>
            </a:extLst>
          </p:cNvPr>
          <p:cNvSpPr txBox="1"/>
          <p:nvPr/>
        </p:nvSpPr>
        <p:spPr>
          <a:xfrm flipH="1">
            <a:off x="10000311" y="3244865"/>
            <a:ext cx="962393" cy="646331"/>
          </a:xfrm>
          <a:prstGeom prst="rect">
            <a:avLst/>
          </a:prstGeom>
          <a:noFill/>
        </p:spPr>
        <p:txBody>
          <a:bodyPr wrap="square" rtlCol="0">
            <a:spAutoFit/>
          </a:bodyPr>
          <a:lstStyle/>
          <a:p>
            <a:r>
              <a:rPr lang="en-GB" b="1"/>
              <a:t>rh</a:t>
            </a:r>
          </a:p>
          <a:p>
            <a:r>
              <a:rPr lang="en-GB" b="1" i="1" u="sng"/>
              <a:t>Rh</a:t>
            </a:r>
            <a:r>
              <a:rPr lang="en-GB" b="1" i="1"/>
              <a:t>ian</a:t>
            </a:r>
          </a:p>
        </p:txBody>
      </p:sp>
      <p:sp>
        <p:nvSpPr>
          <p:cNvPr id="29" name="TextBox 28">
            <a:extLst>
              <a:ext uri="{FF2B5EF4-FFF2-40B4-BE49-F238E27FC236}">
                <a16:creationId xmlns:a16="http://schemas.microsoft.com/office/drawing/2014/main" xmlns="" id="{ADF0FC0D-F672-6E41-8C14-B9B7C0B5FB94}"/>
              </a:ext>
            </a:extLst>
          </p:cNvPr>
          <p:cNvSpPr txBox="1"/>
          <p:nvPr/>
        </p:nvSpPr>
        <p:spPr>
          <a:xfrm flipH="1">
            <a:off x="3087543" y="4265751"/>
            <a:ext cx="962393" cy="646331"/>
          </a:xfrm>
          <a:prstGeom prst="rect">
            <a:avLst/>
          </a:prstGeom>
          <a:noFill/>
        </p:spPr>
        <p:txBody>
          <a:bodyPr wrap="square" rtlCol="0">
            <a:spAutoFit/>
          </a:bodyPr>
          <a:lstStyle/>
          <a:p>
            <a:r>
              <a:rPr lang="en-GB" b="1"/>
              <a:t>s</a:t>
            </a:r>
          </a:p>
          <a:p>
            <a:r>
              <a:rPr lang="en-GB" b="1" i="1" u="sng"/>
              <a:t>s</a:t>
            </a:r>
            <a:r>
              <a:rPr lang="en-GB" b="1" i="1"/>
              <a:t>ock</a:t>
            </a:r>
          </a:p>
        </p:txBody>
      </p:sp>
      <p:sp>
        <p:nvSpPr>
          <p:cNvPr id="30" name="TextBox 29">
            <a:extLst>
              <a:ext uri="{FF2B5EF4-FFF2-40B4-BE49-F238E27FC236}">
                <a16:creationId xmlns:a16="http://schemas.microsoft.com/office/drawing/2014/main" xmlns="" id="{8D7EE2F9-C210-B94E-B13B-12299824A3AC}"/>
              </a:ext>
            </a:extLst>
          </p:cNvPr>
          <p:cNvSpPr txBox="1"/>
          <p:nvPr/>
        </p:nvSpPr>
        <p:spPr>
          <a:xfrm flipH="1">
            <a:off x="4316457" y="4265751"/>
            <a:ext cx="962393" cy="646331"/>
          </a:xfrm>
          <a:prstGeom prst="rect">
            <a:avLst/>
          </a:prstGeom>
          <a:noFill/>
        </p:spPr>
        <p:txBody>
          <a:bodyPr wrap="square" rtlCol="0">
            <a:spAutoFit/>
          </a:bodyPr>
          <a:lstStyle/>
          <a:p>
            <a:r>
              <a:rPr lang="en-GB" b="1"/>
              <a:t>t</a:t>
            </a:r>
          </a:p>
          <a:p>
            <a:r>
              <a:rPr lang="en-GB" b="1" i="1" u="sng"/>
              <a:t>t</a:t>
            </a:r>
            <a:r>
              <a:rPr lang="en-GB" b="1" i="1"/>
              <a:t>ackle</a:t>
            </a:r>
          </a:p>
        </p:txBody>
      </p:sp>
      <p:sp>
        <p:nvSpPr>
          <p:cNvPr id="31" name="TextBox 30">
            <a:extLst>
              <a:ext uri="{FF2B5EF4-FFF2-40B4-BE49-F238E27FC236}">
                <a16:creationId xmlns:a16="http://schemas.microsoft.com/office/drawing/2014/main" xmlns="" id="{858C0E33-A2A9-5A41-A3F9-3557022C79E0}"/>
              </a:ext>
            </a:extLst>
          </p:cNvPr>
          <p:cNvSpPr txBox="1"/>
          <p:nvPr/>
        </p:nvSpPr>
        <p:spPr>
          <a:xfrm flipH="1">
            <a:off x="5797558" y="4265751"/>
            <a:ext cx="962393" cy="646331"/>
          </a:xfrm>
          <a:prstGeom prst="rect">
            <a:avLst/>
          </a:prstGeom>
          <a:noFill/>
        </p:spPr>
        <p:txBody>
          <a:bodyPr wrap="square" rtlCol="0">
            <a:spAutoFit/>
          </a:bodyPr>
          <a:lstStyle/>
          <a:p>
            <a:r>
              <a:rPr lang="en-GB" b="1" err="1"/>
              <a:t>th</a:t>
            </a:r>
            <a:endParaRPr lang="en-GB" b="1"/>
          </a:p>
          <a:p>
            <a:r>
              <a:rPr lang="en-GB" b="1" i="1" u="sng"/>
              <a:t>th</a:t>
            </a:r>
            <a:r>
              <a:rPr lang="en-GB" b="1" i="1"/>
              <a:t>ink</a:t>
            </a:r>
          </a:p>
        </p:txBody>
      </p:sp>
      <p:sp>
        <p:nvSpPr>
          <p:cNvPr id="32" name="TextBox 31">
            <a:extLst>
              <a:ext uri="{FF2B5EF4-FFF2-40B4-BE49-F238E27FC236}">
                <a16:creationId xmlns:a16="http://schemas.microsoft.com/office/drawing/2014/main" xmlns="" id="{687C3E48-A0DF-CA44-BFC3-5B242A551F07}"/>
              </a:ext>
            </a:extLst>
          </p:cNvPr>
          <p:cNvSpPr txBox="1"/>
          <p:nvPr/>
        </p:nvSpPr>
        <p:spPr>
          <a:xfrm flipH="1">
            <a:off x="7226686" y="4265751"/>
            <a:ext cx="962393" cy="923330"/>
          </a:xfrm>
          <a:prstGeom prst="rect">
            <a:avLst/>
          </a:prstGeom>
          <a:noFill/>
        </p:spPr>
        <p:txBody>
          <a:bodyPr wrap="square" rtlCol="0">
            <a:spAutoFit/>
          </a:bodyPr>
          <a:lstStyle/>
          <a:p>
            <a:r>
              <a:rPr lang="en-GB" b="1"/>
              <a:t>u</a:t>
            </a:r>
          </a:p>
          <a:p>
            <a:r>
              <a:rPr lang="en-GB" b="1" i="1"/>
              <a:t>s</a:t>
            </a:r>
            <a:r>
              <a:rPr lang="en-GB" b="1" i="1" u="sng"/>
              <a:t>ee</a:t>
            </a:r>
            <a:r>
              <a:rPr lang="en-GB" b="1" i="1"/>
              <a:t>n</a:t>
            </a:r>
          </a:p>
          <a:p>
            <a:r>
              <a:rPr lang="en-GB" b="1" i="1"/>
              <a:t>t</a:t>
            </a:r>
            <a:r>
              <a:rPr lang="en-GB" b="1" i="1" u="sng"/>
              <a:t>i</a:t>
            </a:r>
            <a:r>
              <a:rPr lang="en-GB" b="1" i="1"/>
              <a:t>n</a:t>
            </a:r>
          </a:p>
        </p:txBody>
      </p:sp>
      <p:sp>
        <p:nvSpPr>
          <p:cNvPr id="33" name="TextBox 32">
            <a:extLst>
              <a:ext uri="{FF2B5EF4-FFF2-40B4-BE49-F238E27FC236}">
                <a16:creationId xmlns:a16="http://schemas.microsoft.com/office/drawing/2014/main" xmlns="" id="{E0F93501-735C-664F-AAE1-752DBE0CB73E}"/>
              </a:ext>
            </a:extLst>
          </p:cNvPr>
          <p:cNvSpPr txBox="1"/>
          <p:nvPr/>
        </p:nvSpPr>
        <p:spPr>
          <a:xfrm flipH="1">
            <a:off x="8617976" y="4265751"/>
            <a:ext cx="962393" cy="646331"/>
          </a:xfrm>
          <a:prstGeom prst="rect">
            <a:avLst/>
          </a:prstGeom>
          <a:noFill/>
        </p:spPr>
        <p:txBody>
          <a:bodyPr wrap="square" rtlCol="0">
            <a:spAutoFit/>
          </a:bodyPr>
          <a:lstStyle/>
          <a:p>
            <a:r>
              <a:rPr lang="en-GB" b="1"/>
              <a:t>w</a:t>
            </a:r>
          </a:p>
          <a:p>
            <a:r>
              <a:rPr lang="en-GB" b="1" i="1"/>
              <a:t>c</a:t>
            </a:r>
            <a:r>
              <a:rPr lang="en-GB" b="1" i="1" u="sng"/>
              <a:t>oo</a:t>
            </a:r>
            <a:r>
              <a:rPr lang="en-GB" b="1" i="1"/>
              <a:t>l</a:t>
            </a:r>
          </a:p>
        </p:txBody>
      </p:sp>
      <p:sp>
        <p:nvSpPr>
          <p:cNvPr id="34" name="TextBox 33">
            <a:extLst>
              <a:ext uri="{FF2B5EF4-FFF2-40B4-BE49-F238E27FC236}">
                <a16:creationId xmlns:a16="http://schemas.microsoft.com/office/drawing/2014/main" xmlns="" id="{03310F6D-187D-2B40-AC49-DD8C72B196E5}"/>
              </a:ext>
            </a:extLst>
          </p:cNvPr>
          <p:cNvSpPr txBox="1"/>
          <p:nvPr/>
        </p:nvSpPr>
        <p:spPr>
          <a:xfrm flipH="1">
            <a:off x="10000311" y="4180969"/>
            <a:ext cx="962393" cy="1200329"/>
          </a:xfrm>
          <a:prstGeom prst="rect">
            <a:avLst/>
          </a:prstGeom>
          <a:noFill/>
        </p:spPr>
        <p:txBody>
          <a:bodyPr wrap="square" rtlCol="0">
            <a:spAutoFit/>
          </a:bodyPr>
          <a:lstStyle/>
          <a:p>
            <a:r>
              <a:rPr lang="en-GB" b="1"/>
              <a:t>y</a:t>
            </a:r>
          </a:p>
          <a:p>
            <a:r>
              <a:rPr lang="en-GB" b="1"/>
              <a:t>j</a:t>
            </a:r>
            <a:r>
              <a:rPr lang="en-GB" b="1" u="sng"/>
              <a:t>u</a:t>
            </a:r>
            <a:r>
              <a:rPr lang="en-GB" b="1"/>
              <a:t>mp</a:t>
            </a:r>
          </a:p>
          <a:p>
            <a:r>
              <a:rPr lang="en-GB" b="1"/>
              <a:t>t</a:t>
            </a:r>
            <a:r>
              <a:rPr lang="en-GB" b="1" u="sng"/>
              <a:t>i</a:t>
            </a:r>
            <a:r>
              <a:rPr lang="en-GB" b="1"/>
              <a:t>n</a:t>
            </a:r>
          </a:p>
          <a:p>
            <a:r>
              <a:rPr lang="en-GB" b="1"/>
              <a:t>s</a:t>
            </a:r>
            <a:r>
              <a:rPr lang="en-GB" b="1" u="sng"/>
              <a:t>ee</a:t>
            </a:r>
            <a:r>
              <a:rPr lang="en-GB" b="1"/>
              <a:t>n</a:t>
            </a:r>
          </a:p>
        </p:txBody>
      </p:sp>
    </p:spTree>
    <p:extLst>
      <p:ext uri="{BB962C8B-B14F-4D97-AF65-F5344CB8AC3E}">
        <p14:creationId xmlns:p14="http://schemas.microsoft.com/office/powerpoint/2010/main" val="2312734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normAutofit/>
          </a:bodyPr>
          <a:lstStyle/>
          <a:p>
            <a:r>
              <a:rPr lang="en-GB" err="1"/>
              <a:t>Llafariaid</a:t>
            </a:r>
            <a:r>
              <a:rPr lang="en-GB"/>
              <a:t> - Vowels</a:t>
            </a:r>
          </a:p>
        </p:txBody>
      </p:sp>
      <p:sp>
        <p:nvSpPr>
          <p:cNvPr id="8" name="Content Placeholder 3">
            <a:extLst>
              <a:ext uri="{FF2B5EF4-FFF2-40B4-BE49-F238E27FC236}">
                <a16:creationId xmlns:a16="http://schemas.microsoft.com/office/drawing/2014/main" xmlns="" id="{75C19F98-FDEA-4108-A788-4AD85086B72A}"/>
              </a:ext>
            </a:extLst>
          </p:cNvPr>
          <p:cNvSpPr txBox="1">
            <a:spLocks/>
          </p:cNvSpPr>
          <p:nvPr/>
        </p:nvSpPr>
        <p:spPr>
          <a:xfrm>
            <a:off x="4152900" y="1268760"/>
            <a:ext cx="3886200" cy="2805112"/>
          </a:xfrm>
          <a:prstGeom prst="rect">
            <a:avLst/>
          </a:prstGeom>
          <a:noFill/>
          <a:ln>
            <a:solidFill>
              <a:schemeClr val="tx1"/>
            </a:solidFill>
          </a:ln>
        </p:spPr>
        <p:txBody>
          <a:bodyPr>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altLang="en-US" sz="3300" b="1"/>
              <a:t>ae	= </a:t>
            </a:r>
          </a:p>
          <a:p>
            <a:r>
              <a:rPr lang="en-GB" altLang="en-US" sz="3300" b="1"/>
              <a:t>ai	=</a:t>
            </a:r>
          </a:p>
          <a:p>
            <a:r>
              <a:rPr lang="en-GB" altLang="en-US" sz="3300" b="1"/>
              <a:t>au	=	eye/a</a:t>
            </a:r>
          </a:p>
          <a:p>
            <a:r>
              <a:rPr lang="en-GB" altLang="en-US" sz="3300" b="1" err="1"/>
              <a:t>ei</a:t>
            </a:r>
            <a:r>
              <a:rPr lang="en-GB" altLang="en-US" sz="3300" b="1"/>
              <a:t>	=</a:t>
            </a:r>
          </a:p>
          <a:p>
            <a:r>
              <a:rPr lang="en-GB" altLang="en-US" sz="3300" b="1" err="1"/>
              <a:t>eu</a:t>
            </a:r>
            <a:r>
              <a:rPr lang="en-GB" altLang="en-US" sz="3300" b="1"/>
              <a:t>	=</a:t>
            </a:r>
          </a:p>
        </p:txBody>
      </p:sp>
      <p:sp>
        <p:nvSpPr>
          <p:cNvPr id="10" name="TextBox 9">
            <a:extLst>
              <a:ext uri="{FF2B5EF4-FFF2-40B4-BE49-F238E27FC236}">
                <a16:creationId xmlns:a16="http://schemas.microsoft.com/office/drawing/2014/main" xmlns="" id="{E4C6B2B9-161E-45D9-90EC-D940878D9F7B}"/>
              </a:ext>
            </a:extLst>
          </p:cNvPr>
          <p:cNvSpPr txBox="1"/>
          <p:nvPr/>
        </p:nvSpPr>
        <p:spPr>
          <a:xfrm>
            <a:off x="4152901" y="4435326"/>
            <a:ext cx="1525587" cy="577850"/>
          </a:xfrm>
          <a:prstGeom prst="rect">
            <a:avLst/>
          </a:prstGeom>
          <a:noFill/>
          <a:ln cap="flat">
            <a:solidFill>
              <a:schemeClr val="tx1"/>
            </a:solidFill>
          </a:ln>
        </p:spPr>
        <p:txBody>
          <a:bodyPr lIns="68580" tIns="34290" rIns="68580" bIns="34290">
            <a:spAutoFit/>
          </a:bodyPr>
          <a:lstStyle/>
          <a:p>
            <a:pPr algn="ctr" defTabSz="685800">
              <a:defRPr sz="1800" b="0" i="0" u="none" strike="noStrike" kern="0" cap="none" spc="0" baseline="0">
                <a:solidFill>
                  <a:srgbClr val="000000"/>
                </a:solidFill>
                <a:uFillTx/>
              </a:defRPr>
            </a:pPr>
            <a:r>
              <a:rPr lang="en-GB" sz="3300" b="1" kern="0" err="1">
                <a:latin typeface="Calibri" panose="020F0502020204030204" pitchFamily="34" charset="0"/>
              </a:rPr>
              <a:t>si</a:t>
            </a:r>
            <a:r>
              <a:rPr lang="en-GB" sz="3300" b="1" kern="0">
                <a:latin typeface="Calibri" panose="020F0502020204030204" pitchFamily="34" charset="0"/>
              </a:rPr>
              <a:t> = </a:t>
            </a:r>
            <a:r>
              <a:rPr lang="en-GB" sz="3300" b="1" kern="0" err="1">
                <a:latin typeface="Calibri" panose="020F0502020204030204" pitchFamily="34" charset="0"/>
              </a:rPr>
              <a:t>sh</a:t>
            </a:r>
            <a:endParaRPr lang="en-GB" sz="3300" b="1" kern="0">
              <a:latin typeface="Calibri" panose="020F0502020204030204" pitchFamily="34" charset="0"/>
            </a:endParaRPr>
          </a:p>
        </p:txBody>
      </p:sp>
      <p:sp>
        <p:nvSpPr>
          <p:cNvPr id="4" name="TextBox 3">
            <a:extLst>
              <a:ext uri="{FF2B5EF4-FFF2-40B4-BE49-F238E27FC236}">
                <a16:creationId xmlns:a16="http://schemas.microsoft.com/office/drawing/2014/main" xmlns="" id="{A4500B49-9443-4344-9047-148148AEE3D1}"/>
              </a:ext>
            </a:extLst>
          </p:cNvPr>
          <p:cNvSpPr txBox="1"/>
          <p:nvPr/>
        </p:nvSpPr>
        <p:spPr>
          <a:xfrm>
            <a:off x="1919536" y="724321"/>
            <a:ext cx="412292" cy="646331"/>
          </a:xfrm>
          <a:prstGeom prst="rect">
            <a:avLst/>
          </a:prstGeom>
          <a:noFill/>
        </p:spPr>
        <p:txBody>
          <a:bodyPr wrap="none" rtlCol="0">
            <a:spAutoFit/>
          </a:bodyPr>
          <a:lstStyle/>
          <a:p>
            <a:r>
              <a:rPr lang="en-GB" altLang="en-US" sz="3600" b="1"/>
              <a:t>a</a:t>
            </a:r>
          </a:p>
        </p:txBody>
      </p:sp>
      <p:sp>
        <p:nvSpPr>
          <p:cNvPr id="9" name="TextBox 8">
            <a:extLst>
              <a:ext uri="{FF2B5EF4-FFF2-40B4-BE49-F238E27FC236}">
                <a16:creationId xmlns:a16="http://schemas.microsoft.com/office/drawing/2014/main" xmlns="" id="{A4384D6E-0D2B-4690-B9A5-03059C65139D}"/>
              </a:ext>
            </a:extLst>
          </p:cNvPr>
          <p:cNvSpPr txBox="1"/>
          <p:nvPr/>
        </p:nvSpPr>
        <p:spPr>
          <a:xfrm>
            <a:off x="1919536" y="1392917"/>
            <a:ext cx="417102" cy="646331"/>
          </a:xfrm>
          <a:prstGeom prst="rect">
            <a:avLst/>
          </a:prstGeom>
          <a:noFill/>
        </p:spPr>
        <p:txBody>
          <a:bodyPr wrap="none" rtlCol="0">
            <a:spAutoFit/>
          </a:bodyPr>
          <a:lstStyle/>
          <a:p>
            <a:r>
              <a:rPr lang="en-GB" altLang="en-US" sz="3600" b="1"/>
              <a:t>e</a:t>
            </a:r>
          </a:p>
        </p:txBody>
      </p:sp>
      <p:sp>
        <p:nvSpPr>
          <p:cNvPr id="11" name="TextBox 10">
            <a:extLst>
              <a:ext uri="{FF2B5EF4-FFF2-40B4-BE49-F238E27FC236}">
                <a16:creationId xmlns:a16="http://schemas.microsoft.com/office/drawing/2014/main" xmlns="" id="{607F241B-0467-4A9E-9EAA-8C43AF1623CA}"/>
              </a:ext>
            </a:extLst>
          </p:cNvPr>
          <p:cNvSpPr txBox="1"/>
          <p:nvPr/>
        </p:nvSpPr>
        <p:spPr>
          <a:xfrm>
            <a:off x="1919536" y="2065205"/>
            <a:ext cx="298480" cy="646331"/>
          </a:xfrm>
          <a:prstGeom prst="rect">
            <a:avLst/>
          </a:prstGeom>
          <a:noFill/>
        </p:spPr>
        <p:txBody>
          <a:bodyPr wrap="none" rtlCol="0">
            <a:spAutoFit/>
          </a:bodyPr>
          <a:lstStyle/>
          <a:p>
            <a:r>
              <a:rPr lang="en-GB" altLang="en-US" sz="3600" b="1"/>
              <a:t>i</a:t>
            </a:r>
          </a:p>
        </p:txBody>
      </p:sp>
      <p:sp>
        <p:nvSpPr>
          <p:cNvPr id="12" name="TextBox 11">
            <a:extLst>
              <a:ext uri="{FF2B5EF4-FFF2-40B4-BE49-F238E27FC236}">
                <a16:creationId xmlns:a16="http://schemas.microsoft.com/office/drawing/2014/main" xmlns="" id="{AC94BECC-3F3F-4ABD-85CB-CBA5E28BBFD7}"/>
              </a:ext>
            </a:extLst>
          </p:cNvPr>
          <p:cNvSpPr txBox="1"/>
          <p:nvPr/>
        </p:nvSpPr>
        <p:spPr>
          <a:xfrm>
            <a:off x="1919536" y="2730109"/>
            <a:ext cx="433132" cy="646331"/>
          </a:xfrm>
          <a:prstGeom prst="rect">
            <a:avLst/>
          </a:prstGeom>
          <a:noFill/>
        </p:spPr>
        <p:txBody>
          <a:bodyPr wrap="none" rtlCol="0">
            <a:spAutoFit/>
          </a:bodyPr>
          <a:lstStyle/>
          <a:p>
            <a:r>
              <a:rPr lang="en-GB" altLang="en-US" sz="3600" b="1"/>
              <a:t>o</a:t>
            </a:r>
          </a:p>
        </p:txBody>
      </p:sp>
      <p:sp>
        <p:nvSpPr>
          <p:cNvPr id="13" name="TextBox 12">
            <a:extLst>
              <a:ext uri="{FF2B5EF4-FFF2-40B4-BE49-F238E27FC236}">
                <a16:creationId xmlns:a16="http://schemas.microsoft.com/office/drawing/2014/main" xmlns="" id="{9461F4EB-764D-46DE-A3F1-D5FA5A434AD9}"/>
              </a:ext>
            </a:extLst>
          </p:cNvPr>
          <p:cNvSpPr txBox="1"/>
          <p:nvPr/>
        </p:nvSpPr>
        <p:spPr>
          <a:xfrm>
            <a:off x="1919536" y="3398705"/>
            <a:ext cx="433132" cy="646331"/>
          </a:xfrm>
          <a:prstGeom prst="rect">
            <a:avLst/>
          </a:prstGeom>
          <a:noFill/>
        </p:spPr>
        <p:txBody>
          <a:bodyPr wrap="none" rtlCol="0">
            <a:spAutoFit/>
          </a:bodyPr>
          <a:lstStyle/>
          <a:p>
            <a:r>
              <a:rPr lang="en-GB" altLang="en-US" sz="3600" b="1"/>
              <a:t>u</a:t>
            </a:r>
          </a:p>
        </p:txBody>
      </p:sp>
      <p:sp>
        <p:nvSpPr>
          <p:cNvPr id="14" name="TextBox 13">
            <a:extLst>
              <a:ext uri="{FF2B5EF4-FFF2-40B4-BE49-F238E27FC236}">
                <a16:creationId xmlns:a16="http://schemas.microsoft.com/office/drawing/2014/main" xmlns="" id="{FDD79128-7F5B-41CF-9078-82AEDD18FF6B}"/>
              </a:ext>
            </a:extLst>
          </p:cNvPr>
          <p:cNvSpPr txBox="1"/>
          <p:nvPr/>
        </p:nvSpPr>
        <p:spPr>
          <a:xfrm>
            <a:off x="1919536" y="4067301"/>
            <a:ext cx="529312" cy="646331"/>
          </a:xfrm>
          <a:prstGeom prst="rect">
            <a:avLst/>
          </a:prstGeom>
          <a:noFill/>
        </p:spPr>
        <p:txBody>
          <a:bodyPr wrap="none" rtlCol="0">
            <a:spAutoFit/>
          </a:bodyPr>
          <a:lstStyle/>
          <a:p>
            <a:r>
              <a:rPr lang="en-GB" altLang="en-US" sz="3600" b="1"/>
              <a:t>w</a:t>
            </a:r>
          </a:p>
        </p:txBody>
      </p:sp>
      <p:sp>
        <p:nvSpPr>
          <p:cNvPr id="15" name="TextBox 14">
            <a:extLst>
              <a:ext uri="{FF2B5EF4-FFF2-40B4-BE49-F238E27FC236}">
                <a16:creationId xmlns:a16="http://schemas.microsoft.com/office/drawing/2014/main" xmlns="" id="{C5BE6A31-9A5F-43B9-9F1E-2AE063C0644C}"/>
              </a:ext>
            </a:extLst>
          </p:cNvPr>
          <p:cNvSpPr txBox="1"/>
          <p:nvPr/>
        </p:nvSpPr>
        <p:spPr>
          <a:xfrm>
            <a:off x="1919536" y="4735898"/>
            <a:ext cx="402674" cy="646331"/>
          </a:xfrm>
          <a:prstGeom prst="rect">
            <a:avLst/>
          </a:prstGeom>
          <a:noFill/>
        </p:spPr>
        <p:txBody>
          <a:bodyPr wrap="none" rtlCol="0">
            <a:spAutoFit/>
          </a:bodyPr>
          <a:lstStyle/>
          <a:p>
            <a:r>
              <a:rPr lang="en-GB" altLang="en-US" sz="3600" b="1"/>
              <a:t>y</a:t>
            </a:r>
          </a:p>
        </p:txBody>
      </p:sp>
      <p:grpSp>
        <p:nvGrpSpPr>
          <p:cNvPr id="3" name="Group 2">
            <a:extLst>
              <a:ext uri="{FF2B5EF4-FFF2-40B4-BE49-F238E27FC236}">
                <a16:creationId xmlns:a16="http://schemas.microsoft.com/office/drawing/2014/main" xmlns="" id="{2E44E502-07EC-E143-A671-EBAA73E231E5}"/>
              </a:ext>
            </a:extLst>
          </p:cNvPr>
          <p:cNvGrpSpPr/>
          <p:nvPr/>
        </p:nvGrpSpPr>
        <p:grpSpPr>
          <a:xfrm>
            <a:off x="7567072" y="3173481"/>
            <a:ext cx="2952327" cy="2177947"/>
            <a:chOff x="7597894" y="3615270"/>
            <a:chExt cx="2952327" cy="2177947"/>
          </a:xfrm>
        </p:grpSpPr>
        <p:pic>
          <p:nvPicPr>
            <p:cNvPr id="16" name="Picture 15">
              <a:extLst>
                <a:ext uri="{FF2B5EF4-FFF2-40B4-BE49-F238E27FC236}">
                  <a16:creationId xmlns:a16="http://schemas.microsoft.com/office/drawing/2014/main" xmlns="" id="{83DAFF09-1B1B-459E-AA4B-03BF7CE8342E}"/>
                </a:ext>
              </a:extLst>
            </p:cNvPr>
            <p:cNvPicPr>
              <a:picLocks noChangeAspect="1"/>
            </p:cNvPicPr>
            <p:nvPr/>
          </p:nvPicPr>
          <p:blipFill>
            <a:blip r:embed="rId3">
              <a:clrChange>
                <a:clrFrom>
                  <a:srgbClr val="FDFDFD"/>
                </a:clrFrom>
                <a:clrTo>
                  <a:srgbClr val="FDFDFD">
                    <a:alpha val="0"/>
                  </a:srgbClr>
                </a:clrTo>
              </a:clrChange>
            </a:blip>
            <a:stretch>
              <a:fillRect/>
            </a:stretch>
          </p:blipFill>
          <p:spPr>
            <a:xfrm flipH="1">
              <a:off x="7597894" y="3615270"/>
              <a:ext cx="2952327" cy="2177947"/>
            </a:xfrm>
            <a:prstGeom prst="rect">
              <a:avLst/>
            </a:prstGeom>
          </p:spPr>
        </p:pic>
        <p:sp>
          <p:nvSpPr>
            <p:cNvPr id="17" name="TextBox 16">
              <a:extLst>
                <a:ext uri="{FF2B5EF4-FFF2-40B4-BE49-F238E27FC236}">
                  <a16:creationId xmlns:a16="http://schemas.microsoft.com/office/drawing/2014/main" xmlns="" id="{DBCE2626-A78F-41F4-9576-73B1F6BAB487}"/>
                </a:ext>
              </a:extLst>
            </p:cNvPr>
            <p:cNvSpPr txBox="1"/>
            <p:nvPr/>
          </p:nvSpPr>
          <p:spPr>
            <a:xfrm flipH="1">
              <a:off x="7896200" y="4302170"/>
              <a:ext cx="1656184" cy="523220"/>
            </a:xfrm>
            <a:prstGeom prst="rect">
              <a:avLst/>
            </a:prstGeom>
            <a:noFill/>
          </p:spPr>
          <p:txBody>
            <a:bodyPr wrap="square" rtlCol="0">
              <a:spAutoFit/>
            </a:bodyPr>
            <a:lstStyle/>
            <a:p>
              <a:r>
                <a:rPr lang="en-GB" sz="2800" err="1">
                  <a:solidFill>
                    <a:schemeClr val="bg1"/>
                  </a:solidFill>
                  <a:latin typeface="Lucida Handwriting" panose="03010101010101010101" pitchFamily="66" charset="0"/>
                </a:rPr>
                <a:t>heulog</a:t>
              </a:r>
              <a:endParaRPr lang="en-GB" sz="2800">
                <a:solidFill>
                  <a:schemeClr val="bg1"/>
                </a:solidFill>
                <a:latin typeface="Lucida Handwriting" panose="03010101010101010101" pitchFamily="66" charset="0"/>
              </a:endParaRPr>
            </a:p>
          </p:txBody>
        </p:sp>
        <p:pic>
          <p:nvPicPr>
            <p:cNvPr id="18" name="Picture 17">
              <a:extLst>
                <a:ext uri="{FF2B5EF4-FFF2-40B4-BE49-F238E27FC236}">
                  <a16:creationId xmlns:a16="http://schemas.microsoft.com/office/drawing/2014/main" xmlns="" id="{3270D040-AFB1-4598-BAF9-6338DB4F9511}"/>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9480377" y="4005065"/>
              <a:ext cx="571877" cy="544527"/>
            </a:xfrm>
            <a:prstGeom prst="rect">
              <a:avLst/>
            </a:prstGeom>
          </p:spPr>
        </p:pic>
      </p:grpSp>
    </p:spTree>
    <p:custDataLst>
      <p:tags r:id="rId1"/>
    </p:custDataLst>
    <p:extLst>
      <p:ext uri="{BB962C8B-B14F-4D97-AF65-F5344CB8AC3E}">
        <p14:creationId xmlns:p14="http://schemas.microsoft.com/office/powerpoint/2010/main" val="2391204354"/>
      </p:ext>
    </p:extLst>
  </p:cSld>
  <p:clrMapOvr>
    <a:masterClrMapping/>
  </p:clrMapOvr>
  <mc:AlternateContent xmlns:mc="http://schemas.openxmlformats.org/markup-compatibility/2006" xmlns:p14="http://schemas.microsoft.com/office/powerpoint/2010/main">
    <mc:Choice Requires="p14">
      <p:transition spd="slow" p14:dur="2000" advTm="60936"/>
    </mc:Choice>
    <mc:Fallback xmlns="">
      <p:transition spd="slow" advTm="60936"/>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74661"/>
            <a:ext cx="10515600" cy="1325563"/>
          </a:xfrm>
        </p:spPr>
        <p:txBody>
          <a:bodyPr>
            <a:normAutofit/>
          </a:bodyPr>
          <a:lstStyle/>
          <a:p>
            <a:r>
              <a:rPr lang="en-GB" err="1"/>
              <a:t>Cyfarchion</a:t>
            </a:r>
            <a:r>
              <a:rPr lang="en-GB"/>
              <a:t> - Greetings</a:t>
            </a:r>
          </a:p>
        </p:txBody>
      </p:sp>
      <p:sp>
        <p:nvSpPr>
          <p:cNvPr id="7" name="Text Box 3">
            <a:extLst>
              <a:ext uri="{FF2B5EF4-FFF2-40B4-BE49-F238E27FC236}">
                <a16:creationId xmlns:a16="http://schemas.microsoft.com/office/drawing/2014/main" xmlns="" id="{25409A70-80E3-4900-B699-7AACC6071530}"/>
              </a:ext>
            </a:extLst>
          </p:cNvPr>
          <p:cNvSpPr txBox="1">
            <a:spLocks noChangeArrowheads="1"/>
          </p:cNvSpPr>
          <p:nvPr/>
        </p:nvSpPr>
        <p:spPr bwMode="auto">
          <a:xfrm>
            <a:off x="1832248" y="1158579"/>
            <a:ext cx="5137939" cy="187743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BBE0E3"/>
                </a:solidFill>
              </a14:hiddenFill>
            </a:ext>
          </a:extLst>
        </p:spPr>
        <p:txBody>
          <a:bodyPr vert="horz" wrap="none" lIns="91440" tIns="45720" rIns="91440" bIns="45720" numCol="1" anchor="t" anchorCtr="0" compatLnSpc="1">
            <a:prstTxWarp prst="textNoShape">
              <a:avLst/>
            </a:prstTxWarp>
          </a:bodyPr>
          <a:lstStyle/>
          <a:p>
            <a:pPr eaLnBrk="0" fontAlgn="base" hangingPunct="0">
              <a:spcBef>
                <a:spcPct val="0"/>
              </a:spcBef>
              <a:spcAft>
                <a:spcPts val="800"/>
              </a:spcAft>
            </a:pPr>
            <a:r>
              <a:rPr lang="en-GB" altLang="en-US" sz="2400">
                <a:solidFill>
                  <a:srgbClr val="000000"/>
                </a:solidFill>
                <a:latin typeface="Calibri" panose="020F0502020204030204" pitchFamily="34" charset="0"/>
              </a:rPr>
              <a:t>Bore da		Good morning</a:t>
            </a:r>
          </a:p>
          <a:p>
            <a:pPr eaLnBrk="0" fontAlgn="base" hangingPunct="0">
              <a:spcBef>
                <a:spcPct val="0"/>
              </a:spcBef>
              <a:spcAft>
                <a:spcPts val="800"/>
              </a:spcAft>
            </a:pPr>
            <a:r>
              <a:rPr lang="en-GB" altLang="en-US" sz="2400" err="1">
                <a:solidFill>
                  <a:srgbClr val="000000"/>
                </a:solidFill>
                <a:latin typeface="Calibri" panose="020F0502020204030204" pitchFamily="34" charset="0"/>
              </a:rPr>
              <a:t>Prynhawn</a:t>
            </a:r>
            <a:r>
              <a:rPr lang="en-GB" altLang="en-US" sz="2400">
                <a:solidFill>
                  <a:srgbClr val="000000"/>
                </a:solidFill>
                <a:latin typeface="Calibri" panose="020F0502020204030204" pitchFamily="34" charset="0"/>
              </a:rPr>
              <a:t> da		Good afternoon</a:t>
            </a:r>
          </a:p>
          <a:p>
            <a:pPr eaLnBrk="0" fontAlgn="base" hangingPunct="0">
              <a:spcBef>
                <a:spcPct val="0"/>
              </a:spcBef>
              <a:spcAft>
                <a:spcPts val="800"/>
              </a:spcAft>
            </a:pPr>
            <a:r>
              <a:rPr lang="en-GB" altLang="en-US" sz="2400" err="1">
                <a:solidFill>
                  <a:srgbClr val="000000"/>
                </a:solidFill>
                <a:latin typeface="Calibri" panose="020F0502020204030204" pitchFamily="34" charset="0"/>
              </a:rPr>
              <a:t>Noswaith</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dda</a:t>
            </a:r>
            <a:r>
              <a:rPr lang="en-GB" altLang="en-US" sz="2400">
                <a:solidFill>
                  <a:srgbClr val="000000"/>
                </a:solidFill>
                <a:latin typeface="Calibri" panose="020F0502020204030204" pitchFamily="34" charset="0"/>
              </a:rPr>
              <a:t>		Good evening</a:t>
            </a:r>
          </a:p>
          <a:p>
            <a:pPr eaLnBrk="0" fontAlgn="base" hangingPunct="0">
              <a:spcBef>
                <a:spcPct val="0"/>
              </a:spcBef>
              <a:spcAft>
                <a:spcPts val="800"/>
              </a:spcAft>
            </a:pPr>
            <a:r>
              <a:rPr lang="en-GB" altLang="en-US" sz="2400">
                <a:solidFill>
                  <a:srgbClr val="000000"/>
                </a:solidFill>
                <a:latin typeface="Calibri" panose="020F0502020204030204" pitchFamily="34" charset="0"/>
              </a:rPr>
              <a:t>Nos da			Good night</a:t>
            </a:r>
            <a:endParaRPr lang="en-US" altLang="en-US" sz="2400">
              <a:latin typeface="Arial" panose="020B0604020202020204" pitchFamily="34" charset="0"/>
            </a:endParaRPr>
          </a:p>
        </p:txBody>
      </p:sp>
      <p:sp>
        <p:nvSpPr>
          <p:cNvPr id="8" name="Text Box 4">
            <a:extLst>
              <a:ext uri="{FF2B5EF4-FFF2-40B4-BE49-F238E27FC236}">
                <a16:creationId xmlns:a16="http://schemas.microsoft.com/office/drawing/2014/main" xmlns="" id="{D0422821-00AC-4D46-82D0-6412C4BE880C}"/>
              </a:ext>
            </a:extLst>
          </p:cNvPr>
          <p:cNvSpPr txBox="1">
            <a:spLocks noChangeArrowheads="1"/>
          </p:cNvSpPr>
          <p:nvPr/>
        </p:nvSpPr>
        <p:spPr bwMode="auto">
          <a:xfrm>
            <a:off x="1841802" y="3511905"/>
            <a:ext cx="6237027" cy="187743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BBE0E3"/>
                </a:solidFill>
              </a14:hiddenFill>
            </a:ext>
          </a:extLst>
        </p:spPr>
        <p:txBody>
          <a:bodyPr vert="horz" wrap="square" lIns="91440" tIns="45720" rIns="91440" bIns="45720" numCol="1" anchor="t" anchorCtr="0" compatLnSpc="1">
            <a:prstTxWarp prst="textNoShape">
              <a:avLst/>
            </a:prstTxWarp>
            <a:spAutoFit/>
          </a:bodyPr>
          <a:lstStyle/>
          <a:p>
            <a:pPr eaLnBrk="0" fontAlgn="base" hangingPunct="0">
              <a:spcBef>
                <a:spcPct val="0"/>
              </a:spcBef>
              <a:spcAft>
                <a:spcPts val="800"/>
              </a:spcAft>
            </a:pPr>
            <a:r>
              <a:rPr lang="en-GB" altLang="en-US" sz="2400">
                <a:solidFill>
                  <a:srgbClr val="000000"/>
                </a:solidFill>
              </a:rPr>
              <a:t>Bore da Mrs Morris	Good morning Mrs Morris</a:t>
            </a:r>
          </a:p>
          <a:p>
            <a:pPr eaLnBrk="0" fontAlgn="base" hangingPunct="0">
              <a:spcBef>
                <a:spcPct val="0"/>
              </a:spcBef>
              <a:spcAft>
                <a:spcPts val="800"/>
              </a:spcAft>
            </a:pPr>
            <a:r>
              <a:rPr lang="en-GB" altLang="en-US" sz="2400">
                <a:solidFill>
                  <a:srgbClr val="000000"/>
                </a:solidFill>
              </a:rPr>
              <a:t>Bore da </a:t>
            </a:r>
            <a:r>
              <a:rPr lang="en-GB" altLang="en-US" sz="2400" err="1">
                <a:solidFill>
                  <a:srgbClr val="000000"/>
                </a:solidFill>
              </a:rPr>
              <a:t>blant</a:t>
            </a:r>
            <a:r>
              <a:rPr lang="en-GB" altLang="en-US" sz="2400">
                <a:solidFill>
                  <a:srgbClr val="000000"/>
                </a:solidFill>
              </a:rPr>
              <a:t>		Good morning children</a:t>
            </a:r>
          </a:p>
          <a:p>
            <a:pPr eaLnBrk="0" fontAlgn="base" hangingPunct="0">
              <a:spcBef>
                <a:spcPct val="0"/>
              </a:spcBef>
              <a:spcAft>
                <a:spcPts val="800"/>
              </a:spcAft>
            </a:pPr>
            <a:r>
              <a:rPr lang="en-GB" altLang="en-US" sz="2400">
                <a:solidFill>
                  <a:srgbClr val="000000"/>
                </a:solidFill>
              </a:rPr>
              <a:t>Bore da </a:t>
            </a:r>
            <a:r>
              <a:rPr lang="en-GB" altLang="en-US" sz="2400" err="1">
                <a:solidFill>
                  <a:srgbClr val="000000"/>
                </a:solidFill>
              </a:rPr>
              <a:t>bawb</a:t>
            </a:r>
            <a:r>
              <a:rPr lang="en-GB" altLang="en-US" sz="2400">
                <a:solidFill>
                  <a:srgbClr val="000000"/>
                </a:solidFill>
              </a:rPr>
              <a:t>		Good morning everyone</a:t>
            </a:r>
          </a:p>
          <a:p>
            <a:pPr eaLnBrk="0" fontAlgn="base" hangingPunct="0">
              <a:spcBef>
                <a:spcPct val="0"/>
              </a:spcBef>
              <a:spcAft>
                <a:spcPts val="800"/>
              </a:spcAft>
            </a:pPr>
            <a:r>
              <a:rPr lang="en-GB" altLang="en-US" sz="2400">
                <a:solidFill>
                  <a:srgbClr val="000000"/>
                </a:solidFill>
              </a:rPr>
              <a:t>Bore da Jack		Good morning Jack</a:t>
            </a:r>
            <a:endParaRPr lang="en-US" altLang="en-US" sz="2400"/>
          </a:p>
        </p:txBody>
      </p:sp>
      <p:pic>
        <p:nvPicPr>
          <p:cNvPr id="10" name="Picture 9">
            <a:extLst>
              <a:ext uri="{FF2B5EF4-FFF2-40B4-BE49-F238E27FC236}">
                <a16:creationId xmlns:a16="http://schemas.microsoft.com/office/drawing/2014/main" xmlns="" id="{439782EB-1BC9-4478-A5CC-2F365A2CE9D1}"/>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068554" y="1583408"/>
            <a:ext cx="2421656" cy="2421656"/>
          </a:xfrm>
          <a:prstGeom prst="rect">
            <a:avLst/>
          </a:prstGeom>
        </p:spPr>
      </p:pic>
    </p:spTree>
    <p:extLst>
      <p:ext uri="{BB962C8B-B14F-4D97-AF65-F5344CB8AC3E}">
        <p14:creationId xmlns:p14="http://schemas.microsoft.com/office/powerpoint/2010/main" val="11226360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2511D96-F2F6-4604-87B7-30927CD82CB1}"/>
              </a:ext>
            </a:extLst>
          </p:cNvPr>
          <p:cNvSpPr>
            <a:spLocks noGrp="1"/>
          </p:cNvSpPr>
          <p:nvPr>
            <p:ph type="title"/>
          </p:nvPr>
        </p:nvSpPr>
        <p:spPr>
          <a:xfrm>
            <a:off x="2393639" y="0"/>
            <a:ext cx="7734969" cy="647450"/>
          </a:xfrm>
        </p:spPr>
        <p:txBody>
          <a:bodyPr>
            <a:noAutofit/>
          </a:bodyPr>
          <a:lstStyle/>
          <a:p>
            <a:r>
              <a:rPr lang="en-GB" sz="3200" err="1"/>
              <a:t>Cyflwyno’ch</a:t>
            </a:r>
            <a:r>
              <a:rPr lang="en-GB" sz="3200"/>
              <a:t> </a:t>
            </a:r>
            <a:r>
              <a:rPr lang="en-GB" sz="3200" err="1"/>
              <a:t>hun</a:t>
            </a:r>
            <a:r>
              <a:rPr lang="en-GB" sz="3200"/>
              <a:t> – Introducing yourself</a:t>
            </a:r>
          </a:p>
        </p:txBody>
      </p:sp>
      <p:sp>
        <p:nvSpPr>
          <p:cNvPr id="8" name="Text Box 2">
            <a:extLst>
              <a:ext uri="{FF2B5EF4-FFF2-40B4-BE49-F238E27FC236}">
                <a16:creationId xmlns:a16="http://schemas.microsoft.com/office/drawing/2014/main" xmlns="" id="{DA3E3783-AAC0-4314-9A73-28013B9D0755}"/>
              </a:ext>
            </a:extLst>
          </p:cNvPr>
          <p:cNvSpPr txBox="1">
            <a:spLocks noChangeArrowheads="1"/>
          </p:cNvSpPr>
          <p:nvPr/>
        </p:nvSpPr>
        <p:spPr bwMode="auto">
          <a:xfrm>
            <a:off x="5916061" y="982560"/>
            <a:ext cx="5450322" cy="413446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BBE0E3"/>
                </a:solidFill>
              </a14:hiddenFill>
            </a:ext>
          </a:extLst>
        </p:spPr>
        <p:txBody>
          <a:bodyPr vert="horz" wrap="square" lIns="91440" tIns="45720" rIns="91440" bIns="45720" numCol="1" anchor="t" anchorCtr="0" compatLnSpc="1">
            <a:prstTxWarp prst="textNoShape">
              <a:avLst/>
            </a:prstTxWarp>
            <a:spAutoFit/>
          </a:bodyPr>
          <a:lstStyle/>
          <a:p>
            <a:pPr eaLnBrk="0" fontAlgn="base" hangingPunct="0">
              <a:spcBef>
                <a:spcPct val="0"/>
              </a:spcBef>
              <a:spcAft>
                <a:spcPts val="800"/>
              </a:spcAft>
            </a:pPr>
            <a:r>
              <a:rPr lang="en-GB" altLang="en-US" sz="2000">
                <a:solidFill>
                  <a:srgbClr val="000000"/>
                </a:solidFill>
              </a:rPr>
              <a:t>Sut </a:t>
            </a:r>
            <a:r>
              <a:rPr lang="en-GB" altLang="en-US" sz="2000" err="1">
                <a:solidFill>
                  <a:srgbClr val="000000"/>
                </a:solidFill>
              </a:rPr>
              <a:t>wyt</a:t>
            </a:r>
            <a:r>
              <a:rPr lang="en-GB" altLang="en-US" sz="2000">
                <a:solidFill>
                  <a:srgbClr val="000000"/>
                </a:solidFill>
              </a:rPr>
              <a:t> </a:t>
            </a:r>
            <a:r>
              <a:rPr lang="en-GB" altLang="en-US" sz="2000" err="1">
                <a:solidFill>
                  <a:srgbClr val="000000"/>
                </a:solidFill>
              </a:rPr>
              <a:t>ti</a:t>
            </a:r>
            <a:r>
              <a:rPr lang="en-GB" altLang="en-US" sz="2000">
                <a:solidFill>
                  <a:srgbClr val="000000"/>
                </a:solidFill>
              </a:rPr>
              <a:t>?		How are you?</a:t>
            </a:r>
          </a:p>
          <a:p>
            <a:pPr eaLnBrk="0" fontAlgn="base" hangingPunct="0">
              <a:spcBef>
                <a:spcPct val="0"/>
              </a:spcBef>
              <a:spcAft>
                <a:spcPts val="800"/>
              </a:spcAft>
            </a:pPr>
            <a:endParaRPr lang="en-GB" altLang="en-US" sz="800">
              <a:solidFill>
                <a:srgbClr val="000000"/>
              </a:solidFill>
            </a:endParaRPr>
          </a:p>
          <a:p>
            <a:pPr eaLnBrk="0" fontAlgn="base" hangingPunct="0">
              <a:spcBef>
                <a:spcPct val="0"/>
              </a:spcBef>
              <a:spcAft>
                <a:spcPts val="800"/>
              </a:spcAft>
            </a:pPr>
            <a:r>
              <a:rPr lang="en-GB" altLang="en-US" sz="2000" err="1">
                <a:solidFill>
                  <a:srgbClr val="000000"/>
                </a:solidFill>
              </a:rPr>
              <a:t>Hapus</a:t>
            </a:r>
            <a:r>
              <a:rPr lang="en-GB" altLang="en-US" sz="2000">
                <a:solidFill>
                  <a:srgbClr val="000000"/>
                </a:solidFill>
              </a:rPr>
              <a:t>			Happy</a:t>
            </a:r>
          </a:p>
          <a:p>
            <a:pPr eaLnBrk="0" fontAlgn="base" hangingPunct="0">
              <a:spcBef>
                <a:spcPct val="0"/>
              </a:spcBef>
              <a:spcAft>
                <a:spcPts val="800"/>
              </a:spcAft>
            </a:pPr>
            <a:r>
              <a:rPr lang="en-GB" altLang="en-US" sz="2000">
                <a:solidFill>
                  <a:srgbClr val="000000"/>
                </a:solidFill>
              </a:rPr>
              <a:t>Trist			Sad</a:t>
            </a:r>
          </a:p>
          <a:p>
            <a:pPr eaLnBrk="0" fontAlgn="base" hangingPunct="0">
              <a:spcBef>
                <a:spcPct val="0"/>
              </a:spcBef>
              <a:spcAft>
                <a:spcPts val="800"/>
              </a:spcAft>
            </a:pPr>
            <a:r>
              <a:rPr lang="en-GB" altLang="en-US" sz="2000">
                <a:solidFill>
                  <a:srgbClr val="000000"/>
                </a:solidFill>
              </a:rPr>
              <a:t>Da </a:t>
            </a:r>
            <a:r>
              <a:rPr lang="en-GB" altLang="en-US" sz="2000" err="1">
                <a:solidFill>
                  <a:srgbClr val="000000"/>
                </a:solidFill>
              </a:rPr>
              <a:t>iawn</a:t>
            </a:r>
            <a:r>
              <a:rPr lang="en-GB" altLang="en-US" sz="2000">
                <a:solidFill>
                  <a:srgbClr val="000000"/>
                </a:solidFill>
              </a:rPr>
              <a:t> </a:t>
            </a:r>
            <a:r>
              <a:rPr lang="en-GB" altLang="en-US" sz="2000" err="1">
                <a:solidFill>
                  <a:srgbClr val="000000"/>
                </a:solidFill>
              </a:rPr>
              <a:t>diolch</a:t>
            </a:r>
            <a:r>
              <a:rPr lang="en-GB" altLang="en-US" sz="2000">
                <a:solidFill>
                  <a:srgbClr val="000000"/>
                </a:solidFill>
              </a:rPr>
              <a:t>		Very well thank you</a:t>
            </a:r>
          </a:p>
          <a:p>
            <a:pPr eaLnBrk="0" fontAlgn="base" hangingPunct="0">
              <a:spcBef>
                <a:spcPct val="0"/>
              </a:spcBef>
              <a:spcAft>
                <a:spcPts val="800"/>
              </a:spcAft>
            </a:pPr>
            <a:r>
              <a:rPr lang="en-GB" altLang="en-US" sz="2000" err="1">
                <a:solidFill>
                  <a:srgbClr val="000000"/>
                </a:solidFill>
              </a:rPr>
              <a:t>Gweddol</a:t>
            </a:r>
            <a:r>
              <a:rPr lang="en-GB" altLang="en-US" sz="2000">
                <a:solidFill>
                  <a:srgbClr val="000000"/>
                </a:solidFill>
              </a:rPr>
              <a:t>		So-so</a:t>
            </a:r>
          </a:p>
          <a:p>
            <a:pPr eaLnBrk="0" fontAlgn="base" hangingPunct="0">
              <a:spcBef>
                <a:spcPct val="0"/>
              </a:spcBef>
              <a:spcAft>
                <a:spcPts val="800"/>
              </a:spcAft>
            </a:pPr>
            <a:r>
              <a:rPr lang="en-GB" altLang="en-US" sz="2000" err="1">
                <a:solidFill>
                  <a:srgbClr val="000000"/>
                </a:solidFill>
              </a:rPr>
              <a:t>Bendigedig</a:t>
            </a:r>
            <a:r>
              <a:rPr lang="en-GB" altLang="en-US" sz="2000">
                <a:solidFill>
                  <a:srgbClr val="000000"/>
                </a:solidFill>
              </a:rPr>
              <a:t>		Brilliant</a:t>
            </a:r>
          </a:p>
          <a:p>
            <a:pPr eaLnBrk="0" fontAlgn="base" hangingPunct="0">
              <a:spcBef>
                <a:spcPct val="0"/>
              </a:spcBef>
              <a:spcAft>
                <a:spcPts val="800"/>
              </a:spcAft>
            </a:pPr>
            <a:r>
              <a:rPr lang="en-GB" altLang="en-US" sz="2000" err="1">
                <a:solidFill>
                  <a:srgbClr val="000000"/>
                </a:solidFill>
              </a:rPr>
              <a:t>Ofnadwy</a:t>
            </a:r>
            <a:r>
              <a:rPr lang="en-GB" altLang="en-US" sz="2000">
                <a:solidFill>
                  <a:srgbClr val="000000"/>
                </a:solidFill>
              </a:rPr>
              <a:t>!		Terrible!</a:t>
            </a:r>
          </a:p>
          <a:p>
            <a:pPr eaLnBrk="0" fontAlgn="base" hangingPunct="0">
              <a:spcBef>
                <a:spcPct val="0"/>
              </a:spcBef>
              <a:spcAft>
                <a:spcPts val="800"/>
              </a:spcAft>
            </a:pPr>
            <a:r>
              <a:rPr lang="en-GB" altLang="en-US" sz="2000" err="1">
                <a:solidFill>
                  <a:srgbClr val="000000"/>
                </a:solidFill>
              </a:rPr>
              <a:t>Wedi</a:t>
            </a:r>
            <a:r>
              <a:rPr lang="en-GB" altLang="en-US" sz="2000">
                <a:solidFill>
                  <a:srgbClr val="000000"/>
                </a:solidFill>
              </a:rPr>
              <a:t> </a:t>
            </a:r>
            <a:r>
              <a:rPr lang="en-GB" altLang="en-US" sz="2000" err="1">
                <a:solidFill>
                  <a:srgbClr val="000000"/>
                </a:solidFill>
              </a:rPr>
              <a:t>blino</a:t>
            </a:r>
            <a:r>
              <a:rPr lang="en-GB" altLang="en-US" sz="2000">
                <a:solidFill>
                  <a:srgbClr val="000000"/>
                </a:solidFill>
              </a:rPr>
              <a:t>		Tired</a:t>
            </a:r>
          </a:p>
          <a:p>
            <a:pPr eaLnBrk="0" fontAlgn="base" hangingPunct="0">
              <a:spcBef>
                <a:spcPct val="0"/>
              </a:spcBef>
              <a:spcAft>
                <a:spcPts val="800"/>
              </a:spcAft>
            </a:pPr>
            <a:endParaRPr lang="en-GB" altLang="en-US" sz="800">
              <a:solidFill>
                <a:srgbClr val="000000"/>
              </a:solidFill>
            </a:endParaRPr>
          </a:p>
          <a:p>
            <a:pPr eaLnBrk="0" fontAlgn="base" hangingPunct="0">
              <a:spcBef>
                <a:spcPct val="0"/>
              </a:spcBef>
              <a:spcAft>
                <a:spcPts val="800"/>
              </a:spcAft>
            </a:pPr>
            <a:r>
              <a:rPr lang="en-GB" altLang="en-US" sz="2000">
                <a:solidFill>
                  <a:srgbClr val="000000"/>
                </a:solidFill>
              </a:rPr>
              <a:t>A </a:t>
            </a:r>
            <a:r>
              <a:rPr lang="en-GB" altLang="en-US" sz="2000" err="1">
                <a:solidFill>
                  <a:srgbClr val="000000"/>
                </a:solidFill>
              </a:rPr>
              <a:t>ti</a:t>
            </a:r>
            <a:r>
              <a:rPr lang="en-GB" altLang="en-US" sz="2000">
                <a:solidFill>
                  <a:srgbClr val="000000"/>
                </a:solidFill>
              </a:rPr>
              <a:t>?			And you?</a:t>
            </a:r>
          </a:p>
        </p:txBody>
      </p:sp>
      <p:sp>
        <p:nvSpPr>
          <p:cNvPr id="9" name="TextBox 8">
            <a:extLst>
              <a:ext uri="{FF2B5EF4-FFF2-40B4-BE49-F238E27FC236}">
                <a16:creationId xmlns:a16="http://schemas.microsoft.com/office/drawing/2014/main" xmlns="" id="{855CB7DA-9D0F-441A-AEA9-0EA39735ED5E}"/>
              </a:ext>
            </a:extLst>
          </p:cNvPr>
          <p:cNvSpPr txBox="1"/>
          <p:nvPr/>
        </p:nvSpPr>
        <p:spPr>
          <a:xfrm>
            <a:off x="347183" y="2034129"/>
            <a:ext cx="4998500" cy="1015663"/>
          </a:xfrm>
          <a:prstGeom prst="rect">
            <a:avLst/>
          </a:prstGeom>
          <a:noFill/>
          <a:ln w="12700">
            <a:solidFill>
              <a:schemeClr val="tx1"/>
            </a:solidFill>
          </a:ln>
        </p:spPr>
        <p:txBody>
          <a:bodyPr wrap="square" rtlCol="0">
            <a:spAutoFit/>
          </a:bodyPr>
          <a:lstStyle/>
          <a:p>
            <a:r>
              <a:rPr lang="en-GB" sz="2000" err="1"/>
              <a:t>Pwy</a:t>
            </a:r>
            <a:r>
              <a:rPr lang="en-GB" sz="2000"/>
              <a:t> </a:t>
            </a:r>
            <a:r>
              <a:rPr lang="en-GB" sz="2000" err="1"/>
              <a:t>wyt</a:t>
            </a:r>
            <a:r>
              <a:rPr lang="en-GB" sz="2000"/>
              <a:t> </a:t>
            </a:r>
            <a:r>
              <a:rPr lang="en-GB" sz="2000" err="1"/>
              <a:t>ti</a:t>
            </a:r>
            <a:r>
              <a:rPr lang="en-GB" sz="2000"/>
              <a:t>?		Who are you?</a:t>
            </a:r>
          </a:p>
          <a:p>
            <a:r>
              <a:rPr lang="en-GB" sz="2000"/>
              <a:t>Beth </a:t>
            </a:r>
            <a:r>
              <a:rPr lang="en-GB" sz="2000" err="1"/>
              <a:t>ydy</a:t>
            </a:r>
            <a:r>
              <a:rPr lang="en-GB" sz="2000"/>
              <a:t> </a:t>
            </a:r>
            <a:r>
              <a:rPr lang="en-GB" sz="2000" err="1"/>
              <a:t>dy</a:t>
            </a:r>
            <a:r>
              <a:rPr lang="en-GB" sz="2000"/>
              <a:t> </a:t>
            </a:r>
            <a:r>
              <a:rPr lang="en-GB" sz="2000" err="1"/>
              <a:t>enw</a:t>
            </a:r>
            <a:r>
              <a:rPr lang="en-GB" sz="2000"/>
              <a:t> di?	What’s your name?</a:t>
            </a:r>
          </a:p>
          <a:p>
            <a:r>
              <a:rPr lang="en-GB" sz="2000"/>
              <a:t>… </a:t>
            </a:r>
            <a:r>
              <a:rPr lang="en-GB" sz="2000" err="1"/>
              <a:t>ydw</a:t>
            </a:r>
            <a:r>
              <a:rPr lang="en-GB" sz="2000"/>
              <a:t> </a:t>
            </a:r>
            <a:r>
              <a:rPr lang="en-GB" sz="2000" err="1"/>
              <a:t>i</a:t>
            </a:r>
            <a:r>
              <a:rPr lang="en-GB" sz="2000"/>
              <a:t>.			I’m …</a:t>
            </a:r>
          </a:p>
        </p:txBody>
      </p:sp>
      <p:pic>
        <p:nvPicPr>
          <p:cNvPr id="10" name="Picture 9">
            <a:extLst>
              <a:ext uri="{FF2B5EF4-FFF2-40B4-BE49-F238E27FC236}">
                <a16:creationId xmlns:a16="http://schemas.microsoft.com/office/drawing/2014/main" xmlns="" id="{3DF86741-B092-43E9-A222-38B471613335}"/>
              </a:ext>
            </a:extLst>
          </p:cNvPr>
          <p:cNvPicPr>
            <a:picLocks noChangeAspect="1"/>
          </p:cNvPicPr>
          <p:nvPr/>
        </p:nvPicPr>
        <p:blipFill>
          <a:blip r:embed="rId2">
            <a:clrChange>
              <a:clrFrom>
                <a:srgbClr val="FCFEFC"/>
              </a:clrFrom>
              <a:clrTo>
                <a:srgbClr val="FCFEFC">
                  <a:alpha val="0"/>
                </a:srgbClr>
              </a:clrTo>
            </a:clrChange>
            <a:extLst>
              <a:ext uri="{28A0092B-C50C-407E-A947-70E740481C1C}">
                <a14:useLocalDpi xmlns:a14="http://schemas.microsoft.com/office/drawing/2010/main" val="0"/>
              </a:ext>
            </a:extLst>
          </a:blip>
          <a:stretch>
            <a:fillRect/>
          </a:stretch>
        </p:blipFill>
        <p:spPr>
          <a:xfrm>
            <a:off x="1354407" y="3603391"/>
            <a:ext cx="2302413" cy="1666160"/>
          </a:xfrm>
          <a:prstGeom prst="rect">
            <a:avLst/>
          </a:prstGeom>
        </p:spPr>
      </p:pic>
    </p:spTree>
    <p:extLst>
      <p:ext uri="{BB962C8B-B14F-4D97-AF65-F5344CB8AC3E}">
        <p14:creationId xmlns:p14="http://schemas.microsoft.com/office/powerpoint/2010/main" val="40683807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C40E7DF-A038-4CB6-9C6C-AC3A41DED1EA}"/>
              </a:ext>
            </a:extLst>
          </p:cNvPr>
          <p:cNvSpPr>
            <a:spLocks noGrp="1"/>
          </p:cNvSpPr>
          <p:nvPr>
            <p:ph type="title"/>
          </p:nvPr>
        </p:nvSpPr>
        <p:spPr>
          <a:xfrm>
            <a:off x="-394700" y="135953"/>
            <a:ext cx="4483815" cy="1325563"/>
          </a:xfrm>
        </p:spPr>
        <p:txBody>
          <a:bodyPr>
            <a:normAutofit/>
          </a:bodyPr>
          <a:lstStyle/>
          <a:p>
            <a:r>
              <a:rPr lang="en-GB" sz="4400" err="1"/>
              <a:t>Gorchmynion</a:t>
            </a:r>
            <a:r>
              <a:rPr lang="en-GB" sz="4400"/>
              <a:t> Commands</a:t>
            </a:r>
          </a:p>
        </p:txBody>
      </p:sp>
      <p:sp>
        <p:nvSpPr>
          <p:cNvPr id="12" name="Rectangle 2">
            <a:extLst>
              <a:ext uri="{FF2B5EF4-FFF2-40B4-BE49-F238E27FC236}">
                <a16:creationId xmlns:a16="http://schemas.microsoft.com/office/drawing/2014/main" xmlns="" id="{093E392E-543A-4E2E-A625-27E4861D0B04}"/>
              </a:ext>
            </a:extLst>
          </p:cNvPr>
          <p:cNvSpPr>
            <a:spLocks noChangeArrowheads="1"/>
          </p:cNvSpPr>
          <p:nvPr/>
        </p:nvSpPr>
        <p:spPr bwMode="auto">
          <a:xfrm>
            <a:off x="3665788" y="181232"/>
            <a:ext cx="7271613" cy="5244600"/>
          </a:xfrm>
          <a:prstGeom prst="rect">
            <a:avLst/>
          </a:prstGeom>
          <a:noFill/>
          <a:ln w="9525">
            <a:noFill/>
            <a:miter lim="800000"/>
            <a:headEnd/>
            <a:tailEnd/>
          </a:ln>
          <a:extLst>
            <a:ext uri="{909E8E84-426E-40DD-AFC4-6F175D3DCCD1}">
              <a14:hiddenFill xmlns:a14="http://schemas.microsoft.com/office/drawing/2010/main">
                <a:solidFill>
                  <a:srgbClr val="BBE0E3"/>
                </a:solidFill>
              </a14:hiddenFill>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ts val="800"/>
              </a:spcAft>
            </a:pPr>
            <a:r>
              <a:rPr lang="en-GB" altLang="en-US" sz="2400" err="1">
                <a:solidFill>
                  <a:srgbClr val="000000"/>
                </a:solidFill>
                <a:latin typeface="Calibri" panose="020F0502020204030204" pitchFamily="34" charset="0"/>
              </a:rPr>
              <a:t>Dewch</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i</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mewn</a:t>
            </a:r>
            <a:r>
              <a:rPr lang="en-GB" altLang="en-US" sz="2400">
                <a:solidFill>
                  <a:srgbClr val="000000"/>
                </a:solidFill>
                <a:latin typeface="Calibri" panose="020F0502020204030204" pitchFamily="34" charset="0"/>
              </a:rPr>
              <a:t>				Come in</a:t>
            </a:r>
          </a:p>
          <a:p>
            <a:pPr eaLnBrk="0" fontAlgn="base" hangingPunct="0">
              <a:spcBef>
                <a:spcPct val="0"/>
              </a:spcBef>
              <a:spcAft>
                <a:spcPts val="800"/>
              </a:spcAft>
            </a:pPr>
            <a:r>
              <a:rPr lang="en-GB" altLang="en-US" sz="2400" err="1">
                <a:solidFill>
                  <a:srgbClr val="000000"/>
                </a:solidFill>
                <a:latin typeface="Calibri" panose="020F0502020204030204" pitchFamily="34" charset="0"/>
              </a:rPr>
              <a:t>Edrychwch</a:t>
            </a:r>
            <a:r>
              <a:rPr lang="en-GB" altLang="en-US" sz="2400">
                <a:solidFill>
                  <a:srgbClr val="000000"/>
                </a:solidFill>
                <a:latin typeface="Calibri" panose="020F0502020204030204" pitchFamily="34" charset="0"/>
              </a:rPr>
              <a:t>				Look</a:t>
            </a:r>
          </a:p>
          <a:p>
            <a:pPr eaLnBrk="0" fontAlgn="base" hangingPunct="0">
              <a:spcBef>
                <a:spcPct val="0"/>
              </a:spcBef>
              <a:spcAft>
                <a:spcPts val="800"/>
              </a:spcAft>
            </a:pPr>
            <a:r>
              <a:rPr lang="en-GB" altLang="en-US" sz="2400" err="1">
                <a:solidFill>
                  <a:srgbClr val="000000"/>
                </a:solidFill>
                <a:latin typeface="Calibri" panose="020F0502020204030204" pitchFamily="34" charset="0"/>
              </a:rPr>
              <a:t>Gwrandewch</a:t>
            </a:r>
            <a:r>
              <a:rPr lang="en-GB" altLang="en-US" sz="2400">
                <a:solidFill>
                  <a:srgbClr val="000000"/>
                </a:solidFill>
                <a:latin typeface="Calibri" panose="020F0502020204030204" pitchFamily="34" charset="0"/>
              </a:rPr>
              <a:t>				Listen</a:t>
            </a:r>
          </a:p>
          <a:p>
            <a:pPr eaLnBrk="0" fontAlgn="base" hangingPunct="0">
              <a:spcBef>
                <a:spcPct val="0"/>
              </a:spcBef>
              <a:spcAft>
                <a:spcPts val="800"/>
              </a:spcAft>
            </a:pPr>
            <a:r>
              <a:rPr lang="en-GB" altLang="en-US" sz="2400" err="1">
                <a:solidFill>
                  <a:srgbClr val="000000"/>
                </a:solidFill>
                <a:latin typeface="Calibri" panose="020F0502020204030204" pitchFamily="34" charset="0"/>
              </a:rPr>
              <a:t>Dewch</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i</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eistedd</a:t>
            </a:r>
            <a:r>
              <a:rPr lang="en-GB" altLang="en-US" sz="2400">
                <a:solidFill>
                  <a:srgbClr val="000000"/>
                </a:solidFill>
                <a:latin typeface="Calibri" panose="020F0502020204030204" pitchFamily="34" charset="0"/>
              </a:rPr>
              <a:t>			Come and sit down</a:t>
            </a:r>
          </a:p>
          <a:p>
            <a:pPr eaLnBrk="0" fontAlgn="base" hangingPunct="0">
              <a:spcBef>
                <a:spcPct val="0"/>
              </a:spcBef>
              <a:spcAft>
                <a:spcPts val="800"/>
              </a:spcAft>
            </a:pPr>
            <a:r>
              <a:rPr lang="en-GB" altLang="en-US" sz="2400" err="1">
                <a:solidFill>
                  <a:srgbClr val="000000"/>
                </a:solidFill>
                <a:latin typeface="Calibri" panose="020F0502020204030204" pitchFamily="34" charset="0"/>
              </a:rPr>
              <a:t>Eisteddwch</a:t>
            </a:r>
            <a:r>
              <a:rPr lang="en-GB" altLang="en-US" sz="2400">
                <a:solidFill>
                  <a:srgbClr val="000000"/>
                </a:solidFill>
                <a:latin typeface="Calibri" panose="020F0502020204030204" pitchFamily="34" charset="0"/>
              </a:rPr>
              <a:t>				Sit down</a:t>
            </a:r>
          </a:p>
          <a:p>
            <a:pPr eaLnBrk="0" fontAlgn="base" hangingPunct="0">
              <a:spcBef>
                <a:spcPct val="0"/>
              </a:spcBef>
              <a:spcAft>
                <a:spcPts val="800"/>
              </a:spcAft>
            </a:pPr>
            <a:r>
              <a:rPr lang="en-GB" altLang="en-US" sz="2400" err="1">
                <a:solidFill>
                  <a:srgbClr val="000000"/>
                </a:solidFill>
                <a:latin typeface="Calibri" panose="020F0502020204030204" pitchFamily="34" charset="0"/>
              </a:rPr>
              <a:t>Eisteddwch</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yn</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dawel</a:t>
            </a:r>
            <a:r>
              <a:rPr lang="en-GB" altLang="en-US" sz="2400">
                <a:solidFill>
                  <a:srgbClr val="000000"/>
                </a:solidFill>
                <a:latin typeface="Calibri" panose="020F0502020204030204" pitchFamily="34" charset="0"/>
              </a:rPr>
              <a:t>			Sit quietly</a:t>
            </a:r>
          </a:p>
          <a:p>
            <a:pPr eaLnBrk="0" fontAlgn="base" hangingPunct="0">
              <a:spcBef>
                <a:spcPct val="0"/>
              </a:spcBef>
              <a:spcAft>
                <a:spcPts val="800"/>
              </a:spcAft>
            </a:pPr>
            <a:r>
              <a:rPr lang="en-GB" altLang="en-US" sz="2400" err="1">
                <a:solidFill>
                  <a:srgbClr val="000000"/>
                </a:solidFill>
                <a:latin typeface="Calibri" panose="020F0502020204030204" pitchFamily="34" charset="0"/>
              </a:rPr>
              <a:t>Eisteddwch</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mewn</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cylch</a:t>
            </a:r>
            <a:r>
              <a:rPr lang="en-GB" altLang="en-US" sz="2400">
                <a:solidFill>
                  <a:srgbClr val="000000"/>
                </a:solidFill>
                <a:latin typeface="Calibri" panose="020F0502020204030204" pitchFamily="34" charset="0"/>
              </a:rPr>
              <a:t>		Sit in a circle</a:t>
            </a:r>
          </a:p>
          <a:p>
            <a:pPr eaLnBrk="0" fontAlgn="base" hangingPunct="0">
              <a:spcBef>
                <a:spcPct val="0"/>
              </a:spcBef>
              <a:spcAft>
                <a:spcPts val="800"/>
              </a:spcAft>
            </a:pPr>
            <a:r>
              <a:rPr lang="en-GB" altLang="en-US" sz="2400" err="1">
                <a:solidFill>
                  <a:srgbClr val="000000"/>
                </a:solidFill>
                <a:latin typeface="Calibri" panose="020F0502020204030204" pitchFamily="34" charset="0"/>
              </a:rPr>
              <a:t>Sefwch</a:t>
            </a:r>
            <a:r>
              <a:rPr lang="en-GB" altLang="en-US" sz="2400">
                <a:solidFill>
                  <a:srgbClr val="000000"/>
                </a:solidFill>
                <a:latin typeface="Calibri" panose="020F0502020204030204" pitchFamily="34" charset="0"/>
              </a:rPr>
              <a:t>					Stand</a:t>
            </a:r>
          </a:p>
          <a:p>
            <a:pPr eaLnBrk="0" fontAlgn="base" hangingPunct="0">
              <a:spcBef>
                <a:spcPct val="0"/>
              </a:spcBef>
              <a:spcAft>
                <a:spcPts val="800"/>
              </a:spcAft>
            </a:pPr>
            <a:r>
              <a:rPr lang="en-GB" altLang="en-US" sz="2400" err="1">
                <a:solidFill>
                  <a:srgbClr val="000000"/>
                </a:solidFill>
                <a:latin typeface="Calibri" panose="020F0502020204030204" pitchFamily="34" charset="0"/>
              </a:rPr>
              <a:t>Sefwch</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mewn</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llinell</a:t>
            </a:r>
            <a:r>
              <a:rPr lang="en-GB" altLang="en-US" sz="2400">
                <a:solidFill>
                  <a:srgbClr val="000000"/>
                </a:solidFill>
                <a:latin typeface="Calibri" panose="020F0502020204030204" pitchFamily="34" charset="0"/>
              </a:rPr>
              <a:t>			Stand in a line</a:t>
            </a:r>
          </a:p>
          <a:p>
            <a:pPr eaLnBrk="0" fontAlgn="base" hangingPunct="0">
              <a:spcBef>
                <a:spcPct val="0"/>
              </a:spcBef>
              <a:spcAft>
                <a:spcPts val="800"/>
              </a:spcAft>
            </a:pPr>
            <a:r>
              <a:rPr lang="en-GB" altLang="en-US" sz="2400" err="1">
                <a:solidFill>
                  <a:srgbClr val="000000"/>
                </a:solidFill>
                <a:latin typeface="Calibri" panose="020F0502020204030204" pitchFamily="34" charset="0"/>
              </a:rPr>
              <a:t>Sefwch</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wrth</a:t>
            </a:r>
            <a:r>
              <a:rPr lang="en-GB" altLang="en-US" sz="2400">
                <a:solidFill>
                  <a:srgbClr val="000000"/>
                </a:solidFill>
                <a:latin typeface="Calibri" panose="020F0502020204030204" pitchFamily="34" charset="0"/>
              </a:rPr>
              <a:t> y </a:t>
            </a:r>
            <a:r>
              <a:rPr lang="en-GB" altLang="en-US" sz="2400" err="1">
                <a:solidFill>
                  <a:srgbClr val="000000"/>
                </a:solidFill>
                <a:latin typeface="Calibri" panose="020F0502020204030204" pitchFamily="34" charset="0"/>
              </a:rPr>
              <a:t>drws</a:t>
            </a:r>
            <a:r>
              <a:rPr lang="en-GB" altLang="en-US" sz="2400">
                <a:solidFill>
                  <a:srgbClr val="000000"/>
                </a:solidFill>
                <a:latin typeface="Calibri" panose="020F0502020204030204" pitchFamily="34" charset="0"/>
              </a:rPr>
              <a:t>			Stand at the door</a:t>
            </a:r>
          </a:p>
          <a:p>
            <a:pPr eaLnBrk="0" fontAlgn="base" hangingPunct="0">
              <a:spcBef>
                <a:spcPct val="0"/>
              </a:spcBef>
              <a:spcAft>
                <a:spcPts val="800"/>
              </a:spcAft>
            </a:pPr>
            <a:r>
              <a:rPr lang="en-GB" altLang="en-US" sz="2400" err="1">
                <a:solidFill>
                  <a:srgbClr val="000000"/>
                </a:solidFill>
                <a:latin typeface="Calibri" panose="020F0502020204030204" pitchFamily="34" charset="0"/>
              </a:rPr>
              <a:t>Cerddwch</a:t>
            </a:r>
            <a:r>
              <a:rPr lang="en-GB" altLang="en-US" sz="2400">
                <a:solidFill>
                  <a:srgbClr val="000000"/>
                </a:solidFill>
                <a:latin typeface="Calibri" panose="020F0502020204030204" pitchFamily="34" charset="0"/>
              </a:rPr>
              <a:t>				Walk</a:t>
            </a:r>
            <a:endParaRPr lang="en-US" altLang="en-US" sz="2400">
              <a:latin typeface="Arial" panose="020B0604020202020204" pitchFamily="34" charset="0"/>
            </a:endParaRPr>
          </a:p>
        </p:txBody>
      </p:sp>
      <p:pic>
        <p:nvPicPr>
          <p:cNvPr id="13" name="Picture 12">
            <a:extLst>
              <a:ext uri="{FF2B5EF4-FFF2-40B4-BE49-F238E27FC236}">
                <a16:creationId xmlns:a16="http://schemas.microsoft.com/office/drawing/2014/main" xmlns="" id="{0DCDA05A-DD9F-4A41-B817-1F62E62C26E8}"/>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66825" y="2869872"/>
            <a:ext cx="2222955" cy="2222955"/>
          </a:xfrm>
          <a:prstGeom prst="rect">
            <a:avLst/>
          </a:prstGeom>
        </p:spPr>
      </p:pic>
    </p:spTree>
    <p:extLst>
      <p:ext uri="{BB962C8B-B14F-4D97-AF65-F5344CB8AC3E}">
        <p14:creationId xmlns:p14="http://schemas.microsoft.com/office/powerpoint/2010/main" val="23359748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F962B81-DDF9-4A07-BF10-8DA774D6D58B}"/>
              </a:ext>
            </a:extLst>
          </p:cNvPr>
          <p:cNvSpPr>
            <a:spLocks noGrp="1"/>
          </p:cNvSpPr>
          <p:nvPr>
            <p:ph type="title"/>
          </p:nvPr>
        </p:nvSpPr>
        <p:spPr>
          <a:xfrm>
            <a:off x="-271409" y="0"/>
            <a:ext cx="4319427" cy="1325563"/>
          </a:xfrm>
        </p:spPr>
        <p:txBody>
          <a:bodyPr>
            <a:noAutofit/>
          </a:bodyPr>
          <a:lstStyle/>
          <a:p>
            <a:r>
              <a:rPr lang="en-GB" sz="3200" err="1"/>
              <a:t>Amseroedd</a:t>
            </a:r>
            <a:r>
              <a:rPr lang="en-GB" sz="3200"/>
              <a:t> y </a:t>
            </a:r>
            <a:r>
              <a:rPr lang="en-GB" sz="3200" err="1"/>
              <a:t>dydd</a:t>
            </a:r>
            <a:r>
              <a:rPr lang="en-GB" sz="3200"/>
              <a:t>  Times of the day</a:t>
            </a:r>
          </a:p>
        </p:txBody>
      </p:sp>
      <p:sp>
        <p:nvSpPr>
          <p:cNvPr id="4" name="Text Box 3">
            <a:extLst>
              <a:ext uri="{FF2B5EF4-FFF2-40B4-BE49-F238E27FC236}">
                <a16:creationId xmlns:a16="http://schemas.microsoft.com/office/drawing/2014/main" xmlns="" id="{8D121989-CC6F-4590-A626-73D0EED95461}"/>
              </a:ext>
            </a:extLst>
          </p:cNvPr>
          <p:cNvSpPr txBox="1">
            <a:spLocks noChangeArrowheads="1"/>
          </p:cNvSpPr>
          <p:nvPr/>
        </p:nvSpPr>
        <p:spPr bwMode="auto">
          <a:xfrm>
            <a:off x="4036888" y="183341"/>
            <a:ext cx="8593936" cy="5283498"/>
          </a:xfrm>
          <a:prstGeom prst="rect">
            <a:avLst/>
          </a:prstGeom>
          <a:noFill/>
          <a:ln w="9525">
            <a:noFill/>
            <a:miter lim="800000"/>
            <a:headEnd/>
            <a:tailEnd/>
          </a:ln>
          <a:extLst>
            <a:ext uri="{909E8E84-426E-40DD-AFC4-6F175D3DCCD1}">
              <a14:hiddenFill xmlns:a14="http://schemas.microsoft.com/office/drawing/2010/main">
                <a:solidFill>
                  <a:srgbClr val="BBE0E3"/>
                </a:solidFill>
              </a14:hiddenFill>
            </a:ext>
          </a:extLst>
        </p:spPr>
        <p:txBody>
          <a:bodyPr vert="horz" wrap="square" lIns="91440" tIns="45720" rIns="91440" bIns="45720" numCol="1" anchor="t" anchorCtr="0" compatLnSpc="1">
            <a:prstTxWarp prst="textNoShape">
              <a:avLst/>
            </a:prstTxWarp>
            <a:spAutoFit/>
          </a:bodyPr>
          <a:lstStyle/>
          <a:p>
            <a:pPr eaLnBrk="0" fontAlgn="base" hangingPunct="0">
              <a:spcBef>
                <a:spcPct val="0"/>
              </a:spcBef>
              <a:spcAft>
                <a:spcPts val="800"/>
              </a:spcAft>
            </a:pPr>
            <a:r>
              <a:rPr lang="en-GB" altLang="en-US" sz="2200">
                <a:solidFill>
                  <a:srgbClr val="000000"/>
                </a:solidFill>
              </a:rPr>
              <a:t>Mae </a:t>
            </a:r>
            <a:r>
              <a:rPr lang="en-GB" altLang="en-US" sz="2200" err="1">
                <a:solidFill>
                  <a:srgbClr val="000000"/>
                </a:solidFill>
              </a:rPr>
              <a:t>hi’n</a:t>
            </a:r>
            <a:r>
              <a:rPr lang="en-GB" altLang="en-US" sz="2200">
                <a:solidFill>
                  <a:srgbClr val="000000"/>
                </a:solidFill>
              </a:rPr>
              <a:t> </a:t>
            </a:r>
            <a:r>
              <a:rPr lang="en-GB" altLang="en-US" sz="2200" err="1">
                <a:solidFill>
                  <a:srgbClr val="000000"/>
                </a:solidFill>
              </a:rPr>
              <a:t>amser</a:t>
            </a:r>
            <a:r>
              <a:rPr lang="en-GB" altLang="en-US" sz="2200">
                <a:solidFill>
                  <a:srgbClr val="000000"/>
                </a:solidFill>
              </a:rPr>
              <a:t> </a:t>
            </a:r>
            <a:r>
              <a:rPr lang="en-GB" altLang="en-US" sz="2200" err="1">
                <a:solidFill>
                  <a:srgbClr val="000000"/>
                </a:solidFill>
              </a:rPr>
              <a:t>chwarae</a:t>
            </a:r>
            <a:r>
              <a:rPr lang="en-GB" altLang="en-US" sz="2200">
                <a:solidFill>
                  <a:srgbClr val="000000"/>
                </a:solidFill>
              </a:rPr>
              <a:t>		It’s playtime</a:t>
            </a:r>
          </a:p>
          <a:p>
            <a:pPr eaLnBrk="0" fontAlgn="base" hangingPunct="0">
              <a:spcBef>
                <a:spcPct val="0"/>
              </a:spcBef>
              <a:spcAft>
                <a:spcPts val="800"/>
              </a:spcAft>
            </a:pPr>
            <a:r>
              <a:rPr lang="en-GB" altLang="en-US" sz="2200">
                <a:solidFill>
                  <a:srgbClr val="000000"/>
                </a:solidFill>
              </a:rPr>
              <a:t>Mae </a:t>
            </a:r>
            <a:r>
              <a:rPr lang="en-GB" altLang="en-US" sz="2200" err="1">
                <a:solidFill>
                  <a:srgbClr val="000000"/>
                </a:solidFill>
              </a:rPr>
              <a:t>hi’n</a:t>
            </a:r>
            <a:r>
              <a:rPr lang="en-GB" altLang="en-US" sz="2200">
                <a:solidFill>
                  <a:srgbClr val="000000"/>
                </a:solidFill>
              </a:rPr>
              <a:t> </a:t>
            </a:r>
            <a:r>
              <a:rPr lang="en-GB" altLang="en-US" sz="2200" err="1">
                <a:solidFill>
                  <a:srgbClr val="000000"/>
                </a:solidFill>
              </a:rPr>
              <a:t>amser</a:t>
            </a:r>
            <a:r>
              <a:rPr lang="en-GB" altLang="en-US" sz="2200">
                <a:solidFill>
                  <a:srgbClr val="000000"/>
                </a:solidFill>
              </a:rPr>
              <a:t> </a:t>
            </a:r>
            <a:r>
              <a:rPr lang="en-GB" altLang="en-US" sz="2200" err="1">
                <a:solidFill>
                  <a:srgbClr val="000000"/>
                </a:solidFill>
              </a:rPr>
              <a:t>cinio</a:t>
            </a:r>
            <a:r>
              <a:rPr lang="en-GB" altLang="en-US" sz="2200">
                <a:solidFill>
                  <a:srgbClr val="000000"/>
                </a:solidFill>
              </a:rPr>
              <a:t>			It’s lunch time</a:t>
            </a:r>
          </a:p>
          <a:p>
            <a:pPr eaLnBrk="0" fontAlgn="base" hangingPunct="0">
              <a:spcBef>
                <a:spcPct val="0"/>
              </a:spcBef>
              <a:spcAft>
                <a:spcPts val="800"/>
              </a:spcAft>
            </a:pPr>
            <a:r>
              <a:rPr lang="en-GB" altLang="en-US" sz="2200">
                <a:solidFill>
                  <a:srgbClr val="000000"/>
                </a:solidFill>
              </a:rPr>
              <a:t>Mae </a:t>
            </a:r>
            <a:r>
              <a:rPr lang="en-GB" altLang="en-US" sz="2200" err="1">
                <a:solidFill>
                  <a:srgbClr val="000000"/>
                </a:solidFill>
              </a:rPr>
              <a:t>hi’n</a:t>
            </a:r>
            <a:r>
              <a:rPr lang="en-GB" altLang="en-US" sz="2200">
                <a:solidFill>
                  <a:srgbClr val="000000"/>
                </a:solidFill>
              </a:rPr>
              <a:t> </a:t>
            </a:r>
            <a:r>
              <a:rPr lang="en-GB" altLang="en-US" sz="2200" err="1">
                <a:solidFill>
                  <a:srgbClr val="000000"/>
                </a:solidFill>
              </a:rPr>
              <a:t>amser</a:t>
            </a:r>
            <a:r>
              <a:rPr lang="en-GB" altLang="en-US" sz="2200">
                <a:solidFill>
                  <a:srgbClr val="000000"/>
                </a:solidFill>
              </a:rPr>
              <a:t> </a:t>
            </a:r>
            <a:r>
              <a:rPr lang="en-GB" altLang="en-US" sz="2200" err="1">
                <a:solidFill>
                  <a:srgbClr val="000000"/>
                </a:solidFill>
              </a:rPr>
              <a:t>gwasanaeth</a:t>
            </a:r>
            <a:r>
              <a:rPr lang="en-GB" altLang="en-US" sz="2200">
                <a:solidFill>
                  <a:srgbClr val="000000"/>
                </a:solidFill>
              </a:rPr>
              <a:t>		It’s assembly time</a:t>
            </a:r>
          </a:p>
          <a:p>
            <a:pPr eaLnBrk="0" fontAlgn="base" hangingPunct="0">
              <a:spcBef>
                <a:spcPct val="0"/>
              </a:spcBef>
              <a:spcAft>
                <a:spcPts val="800"/>
              </a:spcAft>
            </a:pPr>
            <a:r>
              <a:rPr lang="en-GB" altLang="en-US" sz="2200">
                <a:solidFill>
                  <a:srgbClr val="000000"/>
                </a:solidFill>
              </a:rPr>
              <a:t>Mae </a:t>
            </a:r>
            <a:r>
              <a:rPr lang="en-GB" altLang="en-US" sz="2200" err="1">
                <a:solidFill>
                  <a:srgbClr val="000000"/>
                </a:solidFill>
              </a:rPr>
              <a:t>hi’n</a:t>
            </a:r>
            <a:r>
              <a:rPr lang="en-GB" altLang="en-US" sz="2200">
                <a:solidFill>
                  <a:srgbClr val="000000"/>
                </a:solidFill>
              </a:rPr>
              <a:t> </a:t>
            </a:r>
            <a:r>
              <a:rPr lang="en-GB" altLang="en-US" sz="2200" err="1">
                <a:solidFill>
                  <a:srgbClr val="000000"/>
                </a:solidFill>
              </a:rPr>
              <a:t>amser</a:t>
            </a:r>
            <a:r>
              <a:rPr lang="en-GB" altLang="en-US" sz="2200">
                <a:solidFill>
                  <a:srgbClr val="000000"/>
                </a:solidFill>
              </a:rPr>
              <a:t> </a:t>
            </a:r>
            <a:r>
              <a:rPr lang="en-GB" altLang="en-US" sz="2200" err="1">
                <a:solidFill>
                  <a:srgbClr val="000000"/>
                </a:solidFill>
              </a:rPr>
              <a:t>llaeth</a:t>
            </a:r>
            <a:r>
              <a:rPr lang="en-GB" altLang="en-US" sz="2200">
                <a:solidFill>
                  <a:srgbClr val="000000"/>
                </a:solidFill>
              </a:rPr>
              <a:t>			It’s time for milk</a:t>
            </a:r>
          </a:p>
          <a:p>
            <a:pPr eaLnBrk="0" fontAlgn="base" hangingPunct="0">
              <a:spcBef>
                <a:spcPct val="0"/>
              </a:spcBef>
              <a:spcAft>
                <a:spcPts val="800"/>
              </a:spcAft>
            </a:pPr>
            <a:r>
              <a:rPr lang="en-GB" altLang="en-US" sz="2200">
                <a:solidFill>
                  <a:srgbClr val="000000"/>
                </a:solidFill>
              </a:rPr>
              <a:t>Mae </a:t>
            </a:r>
            <a:r>
              <a:rPr lang="en-GB" altLang="en-US" sz="2200" err="1">
                <a:solidFill>
                  <a:srgbClr val="000000"/>
                </a:solidFill>
              </a:rPr>
              <a:t>hi’n</a:t>
            </a:r>
            <a:r>
              <a:rPr lang="en-GB" altLang="en-US" sz="2200">
                <a:solidFill>
                  <a:srgbClr val="000000"/>
                </a:solidFill>
              </a:rPr>
              <a:t> </a:t>
            </a:r>
            <a:r>
              <a:rPr lang="en-GB" altLang="en-US" sz="2200" err="1">
                <a:solidFill>
                  <a:srgbClr val="000000"/>
                </a:solidFill>
              </a:rPr>
              <a:t>amser</a:t>
            </a:r>
            <a:r>
              <a:rPr lang="en-GB" altLang="en-US" sz="2200">
                <a:solidFill>
                  <a:srgbClr val="000000"/>
                </a:solidFill>
              </a:rPr>
              <a:t> </a:t>
            </a:r>
            <a:r>
              <a:rPr lang="en-GB" altLang="en-US" sz="2200" err="1">
                <a:solidFill>
                  <a:srgbClr val="000000"/>
                </a:solidFill>
              </a:rPr>
              <a:t>snac</a:t>
            </a:r>
            <a:r>
              <a:rPr lang="en-GB" altLang="en-US" sz="2200">
                <a:solidFill>
                  <a:srgbClr val="000000"/>
                </a:solidFill>
              </a:rPr>
              <a:t>			It’s snack time</a:t>
            </a:r>
          </a:p>
          <a:p>
            <a:pPr eaLnBrk="0" fontAlgn="base" hangingPunct="0">
              <a:spcBef>
                <a:spcPct val="0"/>
              </a:spcBef>
              <a:spcAft>
                <a:spcPts val="800"/>
              </a:spcAft>
            </a:pPr>
            <a:r>
              <a:rPr lang="en-GB" altLang="en-US" sz="2200">
                <a:solidFill>
                  <a:srgbClr val="000000"/>
                </a:solidFill>
              </a:rPr>
              <a:t>Mae </a:t>
            </a:r>
            <a:r>
              <a:rPr lang="en-GB" altLang="en-US" sz="2200" err="1">
                <a:solidFill>
                  <a:srgbClr val="000000"/>
                </a:solidFill>
              </a:rPr>
              <a:t>hi’n</a:t>
            </a:r>
            <a:r>
              <a:rPr lang="en-GB" altLang="en-US" sz="2200">
                <a:solidFill>
                  <a:srgbClr val="000000"/>
                </a:solidFill>
              </a:rPr>
              <a:t> </a:t>
            </a:r>
            <a:r>
              <a:rPr lang="en-GB" altLang="en-US" sz="2200" err="1">
                <a:solidFill>
                  <a:srgbClr val="000000"/>
                </a:solidFill>
              </a:rPr>
              <a:t>amser</a:t>
            </a:r>
            <a:r>
              <a:rPr lang="en-GB" altLang="en-US" sz="2200">
                <a:solidFill>
                  <a:srgbClr val="000000"/>
                </a:solidFill>
              </a:rPr>
              <a:t> </a:t>
            </a:r>
            <a:r>
              <a:rPr lang="en-GB" altLang="en-US" sz="2200" err="1">
                <a:solidFill>
                  <a:srgbClr val="000000"/>
                </a:solidFill>
              </a:rPr>
              <a:t>tacluso</a:t>
            </a:r>
            <a:r>
              <a:rPr lang="en-GB" altLang="en-US" sz="2200">
                <a:solidFill>
                  <a:srgbClr val="000000"/>
                </a:solidFill>
              </a:rPr>
              <a:t>			It’s time to tidy up</a:t>
            </a:r>
          </a:p>
          <a:p>
            <a:pPr eaLnBrk="0" fontAlgn="base" hangingPunct="0">
              <a:spcBef>
                <a:spcPct val="0"/>
              </a:spcBef>
              <a:spcAft>
                <a:spcPts val="800"/>
              </a:spcAft>
            </a:pPr>
            <a:r>
              <a:rPr lang="en-GB" altLang="en-US" sz="2200">
                <a:solidFill>
                  <a:srgbClr val="000000"/>
                </a:solidFill>
              </a:rPr>
              <a:t>Mae </a:t>
            </a:r>
            <a:r>
              <a:rPr lang="en-GB" altLang="en-US" sz="2200" err="1">
                <a:solidFill>
                  <a:srgbClr val="000000"/>
                </a:solidFill>
              </a:rPr>
              <a:t>hi’n</a:t>
            </a:r>
            <a:r>
              <a:rPr lang="en-GB" altLang="en-US" sz="2200">
                <a:solidFill>
                  <a:srgbClr val="000000"/>
                </a:solidFill>
              </a:rPr>
              <a:t> </a:t>
            </a:r>
            <a:r>
              <a:rPr lang="en-GB" altLang="en-US" sz="2200" err="1">
                <a:solidFill>
                  <a:srgbClr val="000000"/>
                </a:solidFill>
              </a:rPr>
              <a:t>amser</a:t>
            </a:r>
            <a:r>
              <a:rPr lang="en-GB" altLang="en-US" sz="2200">
                <a:solidFill>
                  <a:srgbClr val="000000"/>
                </a:solidFill>
              </a:rPr>
              <a:t> </a:t>
            </a:r>
            <a:r>
              <a:rPr lang="en-GB" altLang="en-US" sz="2200" err="1">
                <a:solidFill>
                  <a:srgbClr val="000000"/>
                </a:solidFill>
              </a:rPr>
              <a:t>peintio</a:t>
            </a:r>
            <a:r>
              <a:rPr lang="en-GB" altLang="en-US" sz="2200">
                <a:solidFill>
                  <a:srgbClr val="000000"/>
                </a:solidFill>
              </a:rPr>
              <a:t>			It’s time to paint</a:t>
            </a:r>
          </a:p>
          <a:p>
            <a:pPr eaLnBrk="0" fontAlgn="base" hangingPunct="0">
              <a:spcBef>
                <a:spcPct val="0"/>
              </a:spcBef>
              <a:spcAft>
                <a:spcPts val="800"/>
              </a:spcAft>
            </a:pPr>
            <a:r>
              <a:rPr lang="en-GB" altLang="en-US" sz="2200">
                <a:solidFill>
                  <a:srgbClr val="000000"/>
                </a:solidFill>
              </a:rPr>
              <a:t>Mae </a:t>
            </a:r>
            <a:r>
              <a:rPr lang="en-GB" altLang="en-US" sz="2200" err="1">
                <a:solidFill>
                  <a:srgbClr val="000000"/>
                </a:solidFill>
              </a:rPr>
              <a:t>hi’n</a:t>
            </a:r>
            <a:r>
              <a:rPr lang="en-GB" altLang="en-US" sz="2200">
                <a:solidFill>
                  <a:srgbClr val="000000"/>
                </a:solidFill>
              </a:rPr>
              <a:t> </a:t>
            </a:r>
            <a:r>
              <a:rPr lang="en-GB" altLang="en-US" sz="2200" err="1">
                <a:solidFill>
                  <a:srgbClr val="000000"/>
                </a:solidFill>
              </a:rPr>
              <a:t>amser</a:t>
            </a:r>
            <a:r>
              <a:rPr lang="en-GB" altLang="en-US" sz="2200">
                <a:solidFill>
                  <a:srgbClr val="000000"/>
                </a:solidFill>
              </a:rPr>
              <a:t> </a:t>
            </a:r>
            <a:r>
              <a:rPr lang="en-GB" altLang="en-US" sz="2200" err="1">
                <a:solidFill>
                  <a:srgbClr val="000000"/>
                </a:solidFill>
              </a:rPr>
              <a:t>canu</a:t>
            </a:r>
            <a:r>
              <a:rPr lang="en-GB" altLang="en-US" sz="2200">
                <a:solidFill>
                  <a:srgbClr val="000000"/>
                </a:solidFill>
              </a:rPr>
              <a:t>			It’s singing time</a:t>
            </a:r>
          </a:p>
          <a:p>
            <a:pPr eaLnBrk="0" fontAlgn="base" hangingPunct="0">
              <a:spcBef>
                <a:spcPct val="0"/>
              </a:spcBef>
              <a:spcAft>
                <a:spcPts val="800"/>
              </a:spcAft>
            </a:pPr>
            <a:r>
              <a:rPr lang="en-GB" altLang="en-US" sz="2200">
                <a:solidFill>
                  <a:srgbClr val="000000"/>
                </a:solidFill>
              </a:rPr>
              <a:t>Mae </a:t>
            </a:r>
            <a:r>
              <a:rPr lang="en-GB" altLang="en-US" sz="2200" err="1">
                <a:solidFill>
                  <a:srgbClr val="000000"/>
                </a:solidFill>
              </a:rPr>
              <a:t>hi’n</a:t>
            </a:r>
            <a:r>
              <a:rPr lang="en-GB" altLang="en-US" sz="2200">
                <a:solidFill>
                  <a:srgbClr val="000000"/>
                </a:solidFill>
              </a:rPr>
              <a:t> </a:t>
            </a:r>
            <a:r>
              <a:rPr lang="en-GB" altLang="en-US" sz="2200" err="1">
                <a:solidFill>
                  <a:srgbClr val="000000"/>
                </a:solidFill>
              </a:rPr>
              <a:t>amser</a:t>
            </a:r>
            <a:r>
              <a:rPr lang="en-GB" altLang="en-US" sz="2200">
                <a:solidFill>
                  <a:srgbClr val="000000"/>
                </a:solidFill>
              </a:rPr>
              <a:t> </a:t>
            </a:r>
            <a:r>
              <a:rPr lang="en-GB" altLang="en-US" sz="2200" err="1">
                <a:solidFill>
                  <a:srgbClr val="000000"/>
                </a:solidFill>
              </a:rPr>
              <a:t>golchi</a:t>
            </a:r>
            <a:r>
              <a:rPr lang="en-GB" altLang="en-US" sz="2200">
                <a:solidFill>
                  <a:srgbClr val="000000"/>
                </a:solidFill>
              </a:rPr>
              <a:t> </a:t>
            </a:r>
            <a:r>
              <a:rPr lang="en-GB" altLang="en-US" sz="2200" err="1">
                <a:solidFill>
                  <a:srgbClr val="000000"/>
                </a:solidFill>
              </a:rPr>
              <a:t>dwylo</a:t>
            </a:r>
            <a:r>
              <a:rPr lang="en-GB" altLang="en-US" sz="2200">
                <a:solidFill>
                  <a:srgbClr val="000000"/>
                </a:solidFill>
              </a:rPr>
              <a:t>		It’s time to wash hands</a:t>
            </a:r>
          </a:p>
          <a:p>
            <a:pPr eaLnBrk="0" fontAlgn="base" hangingPunct="0">
              <a:spcBef>
                <a:spcPct val="0"/>
              </a:spcBef>
              <a:spcAft>
                <a:spcPts val="800"/>
              </a:spcAft>
            </a:pPr>
            <a:r>
              <a:rPr lang="en-GB" altLang="en-US" sz="2200">
                <a:solidFill>
                  <a:srgbClr val="000000"/>
                </a:solidFill>
              </a:rPr>
              <a:t>Mae </a:t>
            </a:r>
            <a:r>
              <a:rPr lang="en-GB" altLang="en-US" sz="2200" err="1">
                <a:solidFill>
                  <a:srgbClr val="000000"/>
                </a:solidFill>
              </a:rPr>
              <a:t>hi’n</a:t>
            </a:r>
            <a:r>
              <a:rPr lang="en-GB" altLang="en-US" sz="2200">
                <a:solidFill>
                  <a:srgbClr val="000000"/>
                </a:solidFill>
              </a:rPr>
              <a:t> </a:t>
            </a:r>
            <a:r>
              <a:rPr lang="en-GB" altLang="en-US" sz="2200" err="1">
                <a:solidFill>
                  <a:srgbClr val="000000"/>
                </a:solidFill>
              </a:rPr>
              <a:t>amser</a:t>
            </a:r>
            <a:r>
              <a:rPr lang="en-GB" altLang="en-US" sz="2200">
                <a:solidFill>
                  <a:srgbClr val="000000"/>
                </a:solidFill>
              </a:rPr>
              <a:t> </a:t>
            </a:r>
            <a:r>
              <a:rPr lang="en-GB" altLang="en-US" sz="2200" err="1">
                <a:solidFill>
                  <a:srgbClr val="000000"/>
                </a:solidFill>
              </a:rPr>
              <a:t>stori</a:t>
            </a:r>
            <a:r>
              <a:rPr lang="en-GB" altLang="en-US" sz="2200">
                <a:solidFill>
                  <a:srgbClr val="000000"/>
                </a:solidFill>
              </a:rPr>
              <a:t>			It’s story time</a:t>
            </a:r>
          </a:p>
          <a:p>
            <a:pPr eaLnBrk="0" fontAlgn="base" hangingPunct="0">
              <a:spcBef>
                <a:spcPct val="0"/>
              </a:spcBef>
              <a:spcAft>
                <a:spcPts val="800"/>
              </a:spcAft>
            </a:pPr>
            <a:r>
              <a:rPr lang="en-GB" altLang="en-US" sz="2200">
                <a:solidFill>
                  <a:srgbClr val="000000"/>
                </a:solidFill>
              </a:rPr>
              <a:t>Mae </a:t>
            </a:r>
            <a:r>
              <a:rPr lang="en-GB" altLang="en-US" sz="2200" err="1">
                <a:solidFill>
                  <a:srgbClr val="000000"/>
                </a:solidFill>
              </a:rPr>
              <a:t>hi’n</a:t>
            </a:r>
            <a:r>
              <a:rPr lang="en-GB" altLang="en-US" sz="2200">
                <a:solidFill>
                  <a:srgbClr val="000000"/>
                </a:solidFill>
              </a:rPr>
              <a:t> </a:t>
            </a:r>
            <a:r>
              <a:rPr lang="en-GB" altLang="en-US" sz="2200" err="1">
                <a:solidFill>
                  <a:srgbClr val="000000"/>
                </a:solidFill>
              </a:rPr>
              <a:t>amser</a:t>
            </a:r>
            <a:r>
              <a:rPr lang="en-GB" altLang="en-US" sz="2200">
                <a:solidFill>
                  <a:srgbClr val="000000"/>
                </a:solidFill>
              </a:rPr>
              <a:t> </a:t>
            </a:r>
            <a:r>
              <a:rPr lang="en-GB" altLang="en-US" sz="2200" err="1">
                <a:solidFill>
                  <a:srgbClr val="000000"/>
                </a:solidFill>
              </a:rPr>
              <a:t>darllen</a:t>
            </a:r>
            <a:r>
              <a:rPr lang="en-GB" altLang="en-US" sz="2200">
                <a:solidFill>
                  <a:srgbClr val="000000"/>
                </a:solidFill>
              </a:rPr>
              <a:t>			It’s time to read</a:t>
            </a:r>
          </a:p>
          <a:p>
            <a:pPr eaLnBrk="0" fontAlgn="base" hangingPunct="0">
              <a:spcBef>
                <a:spcPct val="0"/>
              </a:spcBef>
              <a:spcAft>
                <a:spcPts val="800"/>
              </a:spcAft>
            </a:pPr>
            <a:r>
              <a:rPr lang="en-GB" altLang="en-US" sz="2200">
                <a:solidFill>
                  <a:srgbClr val="000000"/>
                </a:solidFill>
              </a:rPr>
              <a:t>Mae </a:t>
            </a:r>
            <a:r>
              <a:rPr lang="en-GB" altLang="en-US" sz="2200" err="1">
                <a:solidFill>
                  <a:srgbClr val="000000"/>
                </a:solidFill>
              </a:rPr>
              <a:t>hi’n</a:t>
            </a:r>
            <a:r>
              <a:rPr lang="en-GB" altLang="en-US" sz="2200">
                <a:solidFill>
                  <a:srgbClr val="000000"/>
                </a:solidFill>
              </a:rPr>
              <a:t> </a:t>
            </a:r>
            <a:r>
              <a:rPr lang="en-GB" altLang="en-US" sz="2200" err="1">
                <a:solidFill>
                  <a:srgbClr val="000000"/>
                </a:solidFill>
              </a:rPr>
              <a:t>amser</a:t>
            </a:r>
            <a:r>
              <a:rPr lang="en-GB" altLang="en-US" sz="2200">
                <a:solidFill>
                  <a:srgbClr val="000000"/>
                </a:solidFill>
              </a:rPr>
              <a:t> </a:t>
            </a:r>
            <a:r>
              <a:rPr lang="en-GB" altLang="en-US" sz="2200" err="1">
                <a:solidFill>
                  <a:srgbClr val="000000"/>
                </a:solidFill>
              </a:rPr>
              <a:t>mynd</a:t>
            </a:r>
            <a:r>
              <a:rPr lang="en-GB" altLang="en-US" sz="2200">
                <a:solidFill>
                  <a:srgbClr val="000000"/>
                </a:solidFill>
              </a:rPr>
              <a:t> </a:t>
            </a:r>
            <a:r>
              <a:rPr lang="en-GB" altLang="en-US" sz="2200" err="1">
                <a:solidFill>
                  <a:srgbClr val="000000"/>
                </a:solidFill>
              </a:rPr>
              <a:t>adre</a:t>
            </a:r>
            <a:r>
              <a:rPr lang="en-GB" altLang="en-US" sz="2200">
                <a:solidFill>
                  <a:srgbClr val="000000"/>
                </a:solidFill>
              </a:rPr>
              <a:t>		It’s home time</a:t>
            </a:r>
            <a:endParaRPr lang="en-US" altLang="en-US" sz="2200"/>
          </a:p>
        </p:txBody>
      </p:sp>
      <p:pic>
        <p:nvPicPr>
          <p:cNvPr id="5" name="Picture 4" descr="j0234131">
            <a:extLst>
              <a:ext uri="{FF2B5EF4-FFF2-40B4-BE49-F238E27FC236}">
                <a16:creationId xmlns:a16="http://schemas.microsoft.com/office/drawing/2014/main" xmlns="" id="{4AF0A228-4264-436A-A0CD-91C8A496EE8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0813" y="2332235"/>
            <a:ext cx="1697083" cy="17234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17874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0901"/>
            <a:ext cx="10515600" cy="1325563"/>
          </a:xfrm>
        </p:spPr>
        <p:txBody>
          <a:bodyPr>
            <a:normAutofit/>
          </a:bodyPr>
          <a:lstStyle/>
          <a:p>
            <a:r>
              <a:rPr lang="en-GB" err="1"/>
              <a:t>Lliwiau</a:t>
            </a:r>
            <a:r>
              <a:rPr lang="en-GB"/>
              <a:t> - Colours</a:t>
            </a:r>
          </a:p>
        </p:txBody>
      </p:sp>
      <p:grpSp>
        <p:nvGrpSpPr>
          <p:cNvPr id="41" name="Group 40">
            <a:extLst>
              <a:ext uri="{FF2B5EF4-FFF2-40B4-BE49-F238E27FC236}">
                <a16:creationId xmlns:a16="http://schemas.microsoft.com/office/drawing/2014/main" xmlns="" id="{E7E38A02-6CCE-1040-AC6B-B793DD3BE7B0}"/>
              </a:ext>
            </a:extLst>
          </p:cNvPr>
          <p:cNvGrpSpPr/>
          <p:nvPr/>
        </p:nvGrpSpPr>
        <p:grpSpPr>
          <a:xfrm>
            <a:off x="2241311" y="2343045"/>
            <a:ext cx="1468437" cy="1833799"/>
            <a:chOff x="3063243" y="2450924"/>
            <a:chExt cx="1468437" cy="1833799"/>
          </a:xfrm>
        </p:grpSpPr>
        <p:pic>
          <p:nvPicPr>
            <p:cNvPr id="11" name="Picture 10">
              <a:extLst>
                <a:ext uri="{FF2B5EF4-FFF2-40B4-BE49-F238E27FC236}">
                  <a16:creationId xmlns:a16="http://schemas.microsoft.com/office/drawing/2014/main" xmlns="" id="{2126799C-6F70-4B79-B6AD-989D0FA9492D}"/>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063243" y="2450924"/>
              <a:ext cx="1468437" cy="1359565"/>
            </a:xfrm>
            <a:prstGeom prst="rect">
              <a:avLst/>
            </a:prstGeom>
          </p:spPr>
        </p:pic>
        <p:sp>
          <p:nvSpPr>
            <p:cNvPr id="21" name="TextBox 20">
              <a:extLst>
                <a:ext uri="{FF2B5EF4-FFF2-40B4-BE49-F238E27FC236}">
                  <a16:creationId xmlns:a16="http://schemas.microsoft.com/office/drawing/2014/main" xmlns="" id="{0982B0C9-6844-4790-B448-0C652FDA6672}"/>
                </a:ext>
              </a:extLst>
            </p:cNvPr>
            <p:cNvSpPr txBox="1"/>
            <p:nvPr/>
          </p:nvSpPr>
          <p:spPr>
            <a:xfrm>
              <a:off x="3370154" y="3638392"/>
              <a:ext cx="1053815" cy="646331"/>
            </a:xfrm>
            <a:prstGeom prst="rect">
              <a:avLst/>
            </a:prstGeom>
            <a:noFill/>
          </p:spPr>
          <p:txBody>
            <a:bodyPr wrap="none" rtlCol="0">
              <a:spAutoFit/>
            </a:bodyPr>
            <a:lstStyle/>
            <a:p>
              <a:r>
                <a:rPr lang="en-GB" sz="3600" err="1"/>
                <a:t>oren</a:t>
              </a:r>
              <a:endParaRPr lang="en-GB" sz="3600"/>
            </a:p>
          </p:txBody>
        </p:sp>
        <p:sp>
          <p:nvSpPr>
            <p:cNvPr id="27" name="TextBox 26">
              <a:extLst>
                <a:ext uri="{FF2B5EF4-FFF2-40B4-BE49-F238E27FC236}">
                  <a16:creationId xmlns:a16="http://schemas.microsoft.com/office/drawing/2014/main" xmlns="" id="{242CA092-CAE4-4453-A733-34435F131EC7}"/>
                </a:ext>
              </a:extLst>
            </p:cNvPr>
            <p:cNvSpPr txBox="1"/>
            <p:nvPr/>
          </p:nvSpPr>
          <p:spPr>
            <a:xfrm>
              <a:off x="3359696" y="2944101"/>
              <a:ext cx="836832" cy="369332"/>
            </a:xfrm>
            <a:prstGeom prst="rect">
              <a:avLst/>
            </a:prstGeom>
            <a:noFill/>
          </p:spPr>
          <p:txBody>
            <a:bodyPr wrap="none" rtlCol="0">
              <a:spAutoFit/>
            </a:bodyPr>
            <a:lstStyle/>
            <a:p>
              <a:r>
                <a:rPr lang="en-GB">
                  <a:solidFill>
                    <a:schemeClr val="bg1"/>
                  </a:solidFill>
                </a:rPr>
                <a:t>orange</a:t>
              </a:r>
            </a:p>
          </p:txBody>
        </p:sp>
      </p:grpSp>
      <p:grpSp>
        <p:nvGrpSpPr>
          <p:cNvPr id="42" name="Group 41">
            <a:extLst>
              <a:ext uri="{FF2B5EF4-FFF2-40B4-BE49-F238E27FC236}">
                <a16:creationId xmlns:a16="http://schemas.microsoft.com/office/drawing/2014/main" xmlns="" id="{02A2E725-0D5D-B741-BF5E-586F61CFC918}"/>
              </a:ext>
            </a:extLst>
          </p:cNvPr>
          <p:cNvGrpSpPr/>
          <p:nvPr/>
        </p:nvGrpSpPr>
        <p:grpSpPr>
          <a:xfrm>
            <a:off x="5386763" y="2369417"/>
            <a:ext cx="1615642" cy="1781054"/>
            <a:chOff x="5513349" y="2503669"/>
            <a:chExt cx="1615642" cy="1781054"/>
          </a:xfrm>
        </p:grpSpPr>
        <p:pic>
          <p:nvPicPr>
            <p:cNvPr id="12" name="Picture 11">
              <a:extLst>
                <a:ext uri="{FF2B5EF4-FFF2-40B4-BE49-F238E27FC236}">
                  <a16:creationId xmlns:a16="http://schemas.microsoft.com/office/drawing/2014/main" xmlns="" id="{AE3FE9AB-1586-4FB9-9208-4B704794980F}"/>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513349" y="2503669"/>
              <a:ext cx="1444660" cy="1262278"/>
            </a:xfrm>
            <a:prstGeom prst="rect">
              <a:avLst/>
            </a:prstGeom>
          </p:spPr>
        </p:pic>
        <p:sp>
          <p:nvSpPr>
            <p:cNvPr id="16" name="TextBox 15">
              <a:extLst>
                <a:ext uri="{FF2B5EF4-FFF2-40B4-BE49-F238E27FC236}">
                  <a16:creationId xmlns:a16="http://schemas.microsoft.com/office/drawing/2014/main" xmlns="" id="{C02F7FFB-17F4-4A92-901C-01D04ED97AE0}"/>
                </a:ext>
              </a:extLst>
            </p:cNvPr>
            <p:cNvSpPr txBox="1"/>
            <p:nvPr/>
          </p:nvSpPr>
          <p:spPr>
            <a:xfrm>
              <a:off x="5626400" y="3638392"/>
              <a:ext cx="1502591" cy="646331"/>
            </a:xfrm>
            <a:prstGeom prst="rect">
              <a:avLst/>
            </a:prstGeom>
            <a:noFill/>
          </p:spPr>
          <p:txBody>
            <a:bodyPr wrap="none" rtlCol="0">
              <a:spAutoFit/>
            </a:bodyPr>
            <a:lstStyle/>
            <a:p>
              <a:r>
                <a:rPr lang="en-GB" sz="3600" err="1"/>
                <a:t>porffor</a:t>
              </a:r>
              <a:endParaRPr lang="en-GB" sz="3600"/>
            </a:p>
          </p:txBody>
        </p:sp>
        <p:sp>
          <p:nvSpPr>
            <p:cNvPr id="28" name="TextBox 27">
              <a:extLst>
                <a:ext uri="{FF2B5EF4-FFF2-40B4-BE49-F238E27FC236}">
                  <a16:creationId xmlns:a16="http://schemas.microsoft.com/office/drawing/2014/main" xmlns="" id="{36EA2124-C819-4E7A-ADA1-98AF1220F715}"/>
                </a:ext>
              </a:extLst>
            </p:cNvPr>
            <p:cNvSpPr txBox="1"/>
            <p:nvPr/>
          </p:nvSpPr>
          <p:spPr>
            <a:xfrm>
              <a:off x="5807969" y="3012536"/>
              <a:ext cx="798617" cy="369332"/>
            </a:xfrm>
            <a:prstGeom prst="rect">
              <a:avLst/>
            </a:prstGeom>
            <a:noFill/>
          </p:spPr>
          <p:txBody>
            <a:bodyPr wrap="none" rtlCol="0">
              <a:spAutoFit/>
            </a:bodyPr>
            <a:lstStyle/>
            <a:p>
              <a:r>
                <a:rPr lang="en-GB">
                  <a:solidFill>
                    <a:schemeClr val="bg1"/>
                  </a:solidFill>
                </a:rPr>
                <a:t>purple</a:t>
              </a:r>
            </a:p>
          </p:txBody>
        </p:sp>
      </p:grpSp>
      <p:grpSp>
        <p:nvGrpSpPr>
          <p:cNvPr id="43" name="Group 42">
            <a:extLst>
              <a:ext uri="{FF2B5EF4-FFF2-40B4-BE49-F238E27FC236}">
                <a16:creationId xmlns:a16="http://schemas.microsoft.com/office/drawing/2014/main" xmlns="" id="{92FF5B65-311F-E748-9D1C-3BF5C80D8BD1}"/>
              </a:ext>
            </a:extLst>
          </p:cNvPr>
          <p:cNvGrpSpPr/>
          <p:nvPr/>
        </p:nvGrpSpPr>
        <p:grpSpPr>
          <a:xfrm>
            <a:off x="8679420" y="2375643"/>
            <a:ext cx="1416159" cy="1768602"/>
            <a:chOff x="7939680" y="2516121"/>
            <a:chExt cx="1416159" cy="1768602"/>
          </a:xfrm>
        </p:grpSpPr>
        <p:pic>
          <p:nvPicPr>
            <p:cNvPr id="13" name="Picture 12">
              <a:extLst>
                <a:ext uri="{FF2B5EF4-FFF2-40B4-BE49-F238E27FC236}">
                  <a16:creationId xmlns:a16="http://schemas.microsoft.com/office/drawing/2014/main" xmlns="" id="{EAF76514-7075-4610-AA00-8B484694A00F}"/>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939680" y="2516121"/>
              <a:ext cx="1416159" cy="1237375"/>
            </a:xfrm>
            <a:prstGeom prst="rect">
              <a:avLst/>
            </a:prstGeom>
          </p:spPr>
        </p:pic>
        <p:sp>
          <p:nvSpPr>
            <p:cNvPr id="22" name="TextBox 21">
              <a:extLst>
                <a:ext uri="{FF2B5EF4-FFF2-40B4-BE49-F238E27FC236}">
                  <a16:creationId xmlns:a16="http://schemas.microsoft.com/office/drawing/2014/main" xmlns="" id="{4C391E15-798F-4609-B9A1-A66F0C73E2B4}"/>
                </a:ext>
              </a:extLst>
            </p:cNvPr>
            <p:cNvSpPr txBox="1"/>
            <p:nvPr/>
          </p:nvSpPr>
          <p:spPr>
            <a:xfrm>
              <a:off x="8254382" y="3638392"/>
              <a:ext cx="970137" cy="646331"/>
            </a:xfrm>
            <a:prstGeom prst="rect">
              <a:avLst/>
            </a:prstGeom>
            <a:noFill/>
          </p:spPr>
          <p:txBody>
            <a:bodyPr wrap="none" rtlCol="0">
              <a:spAutoFit/>
            </a:bodyPr>
            <a:lstStyle/>
            <a:p>
              <a:r>
                <a:rPr lang="en-GB" sz="3600" err="1"/>
                <a:t>pinc</a:t>
              </a:r>
              <a:endParaRPr lang="en-GB" sz="3600"/>
            </a:p>
          </p:txBody>
        </p:sp>
        <p:sp>
          <p:nvSpPr>
            <p:cNvPr id="29" name="TextBox 28">
              <a:extLst>
                <a:ext uri="{FF2B5EF4-FFF2-40B4-BE49-F238E27FC236}">
                  <a16:creationId xmlns:a16="http://schemas.microsoft.com/office/drawing/2014/main" xmlns="" id="{56F74C5F-FB40-46B4-9654-2827C18517B1}"/>
                </a:ext>
              </a:extLst>
            </p:cNvPr>
            <p:cNvSpPr txBox="1"/>
            <p:nvPr/>
          </p:nvSpPr>
          <p:spPr>
            <a:xfrm>
              <a:off x="8410381" y="3016567"/>
              <a:ext cx="585417" cy="369332"/>
            </a:xfrm>
            <a:prstGeom prst="rect">
              <a:avLst/>
            </a:prstGeom>
            <a:noFill/>
          </p:spPr>
          <p:txBody>
            <a:bodyPr wrap="none" rtlCol="0">
              <a:spAutoFit/>
            </a:bodyPr>
            <a:lstStyle/>
            <a:p>
              <a:r>
                <a:rPr lang="en-GB">
                  <a:solidFill>
                    <a:schemeClr val="bg1"/>
                  </a:solidFill>
                </a:rPr>
                <a:t>pink</a:t>
              </a:r>
            </a:p>
          </p:txBody>
        </p:sp>
      </p:grpSp>
      <p:grpSp>
        <p:nvGrpSpPr>
          <p:cNvPr id="44" name="Group 43">
            <a:extLst>
              <a:ext uri="{FF2B5EF4-FFF2-40B4-BE49-F238E27FC236}">
                <a16:creationId xmlns:a16="http://schemas.microsoft.com/office/drawing/2014/main" xmlns="" id="{F6F94530-3BD8-A04A-AC32-597286F36FF1}"/>
              </a:ext>
            </a:extLst>
          </p:cNvPr>
          <p:cNvGrpSpPr/>
          <p:nvPr/>
        </p:nvGrpSpPr>
        <p:grpSpPr>
          <a:xfrm>
            <a:off x="551106" y="3861104"/>
            <a:ext cx="1536856" cy="1704866"/>
            <a:chOff x="1794279" y="4117957"/>
            <a:chExt cx="1536856" cy="1704866"/>
          </a:xfrm>
        </p:grpSpPr>
        <p:pic>
          <p:nvPicPr>
            <p:cNvPr id="14" name="Picture 13">
              <a:extLst>
                <a:ext uri="{FF2B5EF4-FFF2-40B4-BE49-F238E27FC236}">
                  <a16:creationId xmlns:a16="http://schemas.microsoft.com/office/drawing/2014/main" xmlns="" id="{20A9250A-7473-4F4A-8497-DCBE4E042B9D}"/>
                </a:ext>
              </a:extLst>
            </p:cNvPr>
            <p:cNvPicPr>
              <a:picLocks noChangeAspect="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794279" y="4117957"/>
              <a:ext cx="1413358" cy="1234927"/>
            </a:xfrm>
            <a:prstGeom prst="rect">
              <a:avLst/>
            </a:prstGeom>
          </p:spPr>
        </p:pic>
        <p:sp>
          <p:nvSpPr>
            <p:cNvPr id="23" name="TextBox 22">
              <a:extLst>
                <a:ext uri="{FF2B5EF4-FFF2-40B4-BE49-F238E27FC236}">
                  <a16:creationId xmlns:a16="http://schemas.microsoft.com/office/drawing/2014/main" xmlns="" id="{29F20B90-2EDE-47A0-ACD1-A89CE31397A1}"/>
                </a:ext>
              </a:extLst>
            </p:cNvPr>
            <p:cNvSpPr txBox="1"/>
            <p:nvPr/>
          </p:nvSpPr>
          <p:spPr>
            <a:xfrm>
              <a:off x="1937420" y="5176492"/>
              <a:ext cx="1393715" cy="646331"/>
            </a:xfrm>
            <a:prstGeom prst="rect">
              <a:avLst/>
            </a:prstGeom>
            <a:noFill/>
          </p:spPr>
          <p:txBody>
            <a:bodyPr wrap="none" rtlCol="0">
              <a:spAutoFit/>
            </a:bodyPr>
            <a:lstStyle/>
            <a:p>
              <a:r>
                <a:rPr lang="en-GB" sz="3600"/>
                <a:t>brown</a:t>
              </a:r>
            </a:p>
          </p:txBody>
        </p:sp>
        <p:sp>
          <p:nvSpPr>
            <p:cNvPr id="30" name="TextBox 29">
              <a:extLst>
                <a:ext uri="{FF2B5EF4-FFF2-40B4-BE49-F238E27FC236}">
                  <a16:creationId xmlns:a16="http://schemas.microsoft.com/office/drawing/2014/main" xmlns="" id="{B1C80DAA-3FB5-421F-9B25-7F074EF47D98}"/>
                </a:ext>
              </a:extLst>
            </p:cNvPr>
            <p:cNvSpPr txBox="1"/>
            <p:nvPr/>
          </p:nvSpPr>
          <p:spPr>
            <a:xfrm>
              <a:off x="2135560" y="4621181"/>
              <a:ext cx="790794" cy="369332"/>
            </a:xfrm>
            <a:prstGeom prst="rect">
              <a:avLst/>
            </a:prstGeom>
            <a:noFill/>
          </p:spPr>
          <p:txBody>
            <a:bodyPr wrap="none" rtlCol="0">
              <a:spAutoFit/>
            </a:bodyPr>
            <a:lstStyle/>
            <a:p>
              <a:r>
                <a:rPr lang="en-GB">
                  <a:solidFill>
                    <a:schemeClr val="bg1"/>
                  </a:solidFill>
                </a:rPr>
                <a:t>brown</a:t>
              </a:r>
            </a:p>
          </p:txBody>
        </p:sp>
      </p:grpSp>
      <p:grpSp>
        <p:nvGrpSpPr>
          <p:cNvPr id="45" name="Group 44">
            <a:extLst>
              <a:ext uri="{FF2B5EF4-FFF2-40B4-BE49-F238E27FC236}">
                <a16:creationId xmlns:a16="http://schemas.microsoft.com/office/drawing/2014/main" xmlns="" id="{D2132A5F-5081-384C-9A38-348389BF9176}"/>
              </a:ext>
            </a:extLst>
          </p:cNvPr>
          <p:cNvGrpSpPr/>
          <p:nvPr/>
        </p:nvGrpSpPr>
        <p:grpSpPr>
          <a:xfrm>
            <a:off x="3880222" y="3819052"/>
            <a:ext cx="1410035" cy="1747874"/>
            <a:chOff x="4254498" y="4074949"/>
            <a:chExt cx="1410035" cy="1747874"/>
          </a:xfrm>
        </p:grpSpPr>
        <p:pic>
          <p:nvPicPr>
            <p:cNvPr id="15" name="Picture 14">
              <a:extLst>
                <a:ext uri="{FF2B5EF4-FFF2-40B4-BE49-F238E27FC236}">
                  <a16:creationId xmlns:a16="http://schemas.microsoft.com/office/drawing/2014/main" xmlns="" id="{4D3C6083-5F68-495B-8073-73DB1770D069}"/>
                </a:ext>
              </a:extLst>
            </p:cNvPr>
            <p:cNvPicPr>
              <a:picLocks noChangeAspect="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254498" y="4074949"/>
              <a:ext cx="1410035" cy="1232024"/>
            </a:xfrm>
            <a:prstGeom prst="rect">
              <a:avLst/>
            </a:prstGeom>
          </p:spPr>
        </p:pic>
        <p:sp>
          <p:nvSpPr>
            <p:cNvPr id="24" name="TextBox 23">
              <a:extLst>
                <a:ext uri="{FF2B5EF4-FFF2-40B4-BE49-F238E27FC236}">
                  <a16:creationId xmlns:a16="http://schemas.microsoft.com/office/drawing/2014/main" xmlns="" id="{C1890CB8-D26C-4E3F-A0BF-EEA8CAD58B89}"/>
                </a:ext>
              </a:extLst>
            </p:cNvPr>
            <p:cNvSpPr txBox="1"/>
            <p:nvPr/>
          </p:nvSpPr>
          <p:spPr>
            <a:xfrm>
              <a:off x="4483379" y="5176492"/>
              <a:ext cx="1174232" cy="646331"/>
            </a:xfrm>
            <a:prstGeom prst="rect">
              <a:avLst/>
            </a:prstGeom>
            <a:noFill/>
          </p:spPr>
          <p:txBody>
            <a:bodyPr wrap="none" rtlCol="0">
              <a:spAutoFit/>
            </a:bodyPr>
            <a:lstStyle/>
            <a:p>
              <a:r>
                <a:rPr lang="en-GB" sz="3600" err="1"/>
                <a:t>llwyd</a:t>
              </a:r>
              <a:endParaRPr lang="en-GB" sz="3600"/>
            </a:p>
          </p:txBody>
        </p:sp>
        <p:sp>
          <p:nvSpPr>
            <p:cNvPr id="31" name="TextBox 30">
              <a:extLst>
                <a:ext uri="{FF2B5EF4-FFF2-40B4-BE49-F238E27FC236}">
                  <a16:creationId xmlns:a16="http://schemas.microsoft.com/office/drawing/2014/main" xmlns="" id="{2EF2589E-36FD-4EA1-B2CA-AE04D4569BC5}"/>
                </a:ext>
              </a:extLst>
            </p:cNvPr>
            <p:cNvSpPr txBox="1"/>
            <p:nvPr/>
          </p:nvSpPr>
          <p:spPr>
            <a:xfrm>
              <a:off x="4720705" y="4572684"/>
              <a:ext cx="588944" cy="369332"/>
            </a:xfrm>
            <a:prstGeom prst="rect">
              <a:avLst/>
            </a:prstGeom>
            <a:noFill/>
          </p:spPr>
          <p:txBody>
            <a:bodyPr wrap="none" rtlCol="0">
              <a:spAutoFit/>
            </a:bodyPr>
            <a:lstStyle/>
            <a:p>
              <a:r>
                <a:rPr lang="en-GB">
                  <a:solidFill>
                    <a:schemeClr val="bg1"/>
                  </a:solidFill>
                </a:rPr>
                <a:t>grey</a:t>
              </a:r>
            </a:p>
          </p:txBody>
        </p:sp>
      </p:grpSp>
      <p:grpSp>
        <p:nvGrpSpPr>
          <p:cNvPr id="46" name="Group 45">
            <a:extLst>
              <a:ext uri="{FF2B5EF4-FFF2-40B4-BE49-F238E27FC236}">
                <a16:creationId xmlns:a16="http://schemas.microsoft.com/office/drawing/2014/main" xmlns="" id="{4A9D68C9-A17C-BF44-97C5-1781699213AC}"/>
              </a:ext>
            </a:extLst>
          </p:cNvPr>
          <p:cNvGrpSpPr/>
          <p:nvPr/>
        </p:nvGrpSpPr>
        <p:grpSpPr>
          <a:xfrm>
            <a:off x="7082517" y="3859980"/>
            <a:ext cx="1364224" cy="1707114"/>
            <a:chOff x="6721955" y="4115709"/>
            <a:chExt cx="1364224" cy="1707114"/>
          </a:xfrm>
        </p:grpSpPr>
        <p:pic>
          <p:nvPicPr>
            <p:cNvPr id="8" name="Picture 7">
              <a:extLst>
                <a:ext uri="{FF2B5EF4-FFF2-40B4-BE49-F238E27FC236}">
                  <a16:creationId xmlns:a16="http://schemas.microsoft.com/office/drawing/2014/main" xmlns="" id="{CCCC3829-89EA-4982-B5BC-AD081E052CD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721955" y="4115709"/>
              <a:ext cx="1364224" cy="1191265"/>
            </a:xfrm>
            <a:prstGeom prst="rect">
              <a:avLst/>
            </a:prstGeom>
          </p:spPr>
        </p:pic>
        <p:sp>
          <p:nvSpPr>
            <p:cNvPr id="25" name="TextBox 24">
              <a:extLst>
                <a:ext uri="{FF2B5EF4-FFF2-40B4-BE49-F238E27FC236}">
                  <a16:creationId xmlns:a16="http://schemas.microsoft.com/office/drawing/2014/main" xmlns="" id="{8F697BB0-2A27-4C25-9BF6-E8B7133ECC7C}"/>
                </a:ext>
              </a:extLst>
            </p:cNvPr>
            <p:cNvSpPr txBox="1"/>
            <p:nvPr/>
          </p:nvSpPr>
          <p:spPr>
            <a:xfrm>
              <a:off x="7106575" y="5176492"/>
              <a:ext cx="668773" cy="646331"/>
            </a:xfrm>
            <a:prstGeom prst="rect">
              <a:avLst/>
            </a:prstGeom>
            <a:noFill/>
          </p:spPr>
          <p:txBody>
            <a:bodyPr wrap="none" rtlCol="0">
              <a:spAutoFit/>
            </a:bodyPr>
            <a:lstStyle/>
            <a:p>
              <a:r>
                <a:rPr lang="en-GB" sz="3600"/>
                <a:t>du</a:t>
              </a:r>
            </a:p>
          </p:txBody>
        </p:sp>
        <p:sp>
          <p:nvSpPr>
            <p:cNvPr id="32" name="TextBox 31">
              <a:extLst>
                <a:ext uri="{FF2B5EF4-FFF2-40B4-BE49-F238E27FC236}">
                  <a16:creationId xmlns:a16="http://schemas.microsoft.com/office/drawing/2014/main" xmlns="" id="{5B36CD15-284A-4C40-9E12-08FE663193BC}"/>
                </a:ext>
              </a:extLst>
            </p:cNvPr>
            <p:cNvSpPr txBox="1"/>
            <p:nvPr/>
          </p:nvSpPr>
          <p:spPr>
            <a:xfrm>
              <a:off x="7104113" y="4581666"/>
              <a:ext cx="671979" cy="369332"/>
            </a:xfrm>
            <a:prstGeom prst="rect">
              <a:avLst/>
            </a:prstGeom>
            <a:noFill/>
          </p:spPr>
          <p:txBody>
            <a:bodyPr wrap="none" rtlCol="0">
              <a:spAutoFit/>
            </a:bodyPr>
            <a:lstStyle/>
            <a:p>
              <a:r>
                <a:rPr lang="en-GB">
                  <a:solidFill>
                    <a:schemeClr val="bg1"/>
                  </a:solidFill>
                </a:rPr>
                <a:t>black</a:t>
              </a:r>
            </a:p>
          </p:txBody>
        </p:sp>
      </p:grpSp>
      <p:grpSp>
        <p:nvGrpSpPr>
          <p:cNvPr id="47" name="Group 46">
            <a:extLst>
              <a:ext uri="{FF2B5EF4-FFF2-40B4-BE49-F238E27FC236}">
                <a16:creationId xmlns:a16="http://schemas.microsoft.com/office/drawing/2014/main" xmlns="" id="{7CF1C38B-F97D-D740-90B3-58C05D4EB8CC}"/>
              </a:ext>
            </a:extLst>
          </p:cNvPr>
          <p:cNvGrpSpPr/>
          <p:nvPr/>
        </p:nvGrpSpPr>
        <p:grpSpPr>
          <a:xfrm>
            <a:off x="10239000" y="3916791"/>
            <a:ext cx="1302469" cy="1593492"/>
            <a:chOff x="9067746" y="4229331"/>
            <a:chExt cx="1302469" cy="1593492"/>
          </a:xfrm>
        </p:grpSpPr>
        <p:pic>
          <p:nvPicPr>
            <p:cNvPr id="9" name="Picture 8">
              <a:extLst>
                <a:ext uri="{FF2B5EF4-FFF2-40B4-BE49-F238E27FC236}">
                  <a16:creationId xmlns:a16="http://schemas.microsoft.com/office/drawing/2014/main" xmlns="" id="{44926D59-0212-4E27-983C-8D8C390DC7BD}"/>
                </a:ext>
              </a:extLst>
            </p:cNvPr>
            <p:cNvPicPr>
              <a:picLocks noChangeAspect="1"/>
            </p:cNvPicPr>
            <p:nvPr/>
          </p:nvPicPr>
          <p:blipFill>
            <a:blip r:embed="rId8">
              <a:clrChange>
                <a:clrFrom>
                  <a:srgbClr val="000000"/>
                </a:clrFrom>
                <a:clrTo>
                  <a:srgbClr val="000000">
                    <a:alpha val="0"/>
                  </a:srgbClr>
                </a:clrTo>
              </a:clrChange>
              <a:extLst>
                <a:ext uri="{28A0092B-C50C-407E-A947-70E740481C1C}">
                  <a14:useLocalDpi xmlns:a14="http://schemas.microsoft.com/office/drawing/2010/main" val="0"/>
                </a:ext>
              </a:extLst>
            </a:blip>
            <a:stretch>
              <a:fillRect/>
            </a:stretch>
          </p:blipFill>
          <p:spPr>
            <a:xfrm>
              <a:off x="9067746" y="4229331"/>
              <a:ext cx="1276726" cy="1119853"/>
            </a:xfrm>
            <a:prstGeom prst="rect">
              <a:avLst/>
            </a:prstGeom>
          </p:spPr>
        </p:pic>
        <p:sp>
          <p:nvSpPr>
            <p:cNvPr id="26" name="TextBox 25">
              <a:extLst>
                <a:ext uri="{FF2B5EF4-FFF2-40B4-BE49-F238E27FC236}">
                  <a16:creationId xmlns:a16="http://schemas.microsoft.com/office/drawing/2014/main" xmlns="" id="{43A7375E-61AE-4EB9-AFDD-FE9F870EAC65}"/>
                </a:ext>
              </a:extLst>
            </p:cNvPr>
            <p:cNvSpPr txBox="1"/>
            <p:nvPr/>
          </p:nvSpPr>
          <p:spPr>
            <a:xfrm>
              <a:off x="9184185" y="5176492"/>
              <a:ext cx="1186030" cy="646331"/>
            </a:xfrm>
            <a:prstGeom prst="rect">
              <a:avLst/>
            </a:prstGeom>
            <a:noFill/>
          </p:spPr>
          <p:txBody>
            <a:bodyPr wrap="none" rtlCol="0">
              <a:spAutoFit/>
            </a:bodyPr>
            <a:lstStyle/>
            <a:p>
              <a:r>
                <a:rPr lang="en-GB" sz="3600" err="1"/>
                <a:t>gwyn</a:t>
              </a:r>
              <a:endParaRPr lang="en-GB" sz="3600"/>
            </a:p>
          </p:txBody>
        </p:sp>
        <p:sp>
          <p:nvSpPr>
            <p:cNvPr id="33" name="TextBox 32">
              <a:extLst>
                <a:ext uri="{FF2B5EF4-FFF2-40B4-BE49-F238E27FC236}">
                  <a16:creationId xmlns:a16="http://schemas.microsoft.com/office/drawing/2014/main" xmlns="" id="{77BC558B-6043-4D83-B980-3DFF6A03BD11}"/>
                </a:ext>
              </a:extLst>
            </p:cNvPr>
            <p:cNvSpPr txBox="1"/>
            <p:nvPr/>
          </p:nvSpPr>
          <p:spPr>
            <a:xfrm>
              <a:off x="9336361" y="4581666"/>
              <a:ext cx="776231" cy="369332"/>
            </a:xfrm>
            <a:prstGeom prst="rect">
              <a:avLst/>
            </a:prstGeom>
            <a:noFill/>
          </p:spPr>
          <p:txBody>
            <a:bodyPr wrap="square" rtlCol="0">
              <a:spAutoFit/>
            </a:bodyPr>
            <a:lstStyle/>
            <a:p>
              <a:r>
                <a:rPr lang="en-GB"/>
                <a:t>white</a:t>
              </a:r>
            </a:p>
          </p:txBody>
        </p:sp>
      </p:grpSp>
      <p:grpSp>
        <p:nvGrpSpPr>
          <p:cNvPr id="4" name="Group 3">
            <a:extLst>
              <a:ext uri="{FF2B5EF4-FFF2-40B4-BE49-F238E27FC236}">
                <a16:creationId xmlns:a16="http://schemas.microsoft.com/office/drawing/2014/main" xmlns="" id="{5B608C02-0268-6843-8BCD-A309525DE9C7}"/>
              </a:ext>
            </a:extLst>
          </p:cNvPr>
          <p:cNvGrpSpPr/>
          <p:nvPr/>
        </p:nvGrpSpPr>
        <p:grpSpPr>
          <a:xfrm>
            <a:off x="548919" y="837466"/>
            <a:ext cx="1436226" cy="1757846"/>
            <a:chOff x="1771539" y="837466"/>
            <a:chExt cx="1436226" cy="1757846"/>
          </a:xfrm>
        </p:grpSpPr>
        <p:sp>
          <p:nvSpPr>
            <p:cNvPr id="17" name="TextBox 16">
              <a:extLst>
                <a:ext uri="{FF2B5EF4-FFF2-40B4-BE49-F238E27FC236}">
                  <a16:creationId xmlns:a16="http://schemas.microsoft.com/office/drawing/2014/main" xmlns="" id="{903FB5BF-2069-49B8-8FDD-D0C9E227FDCB}"/>
                </a:ext>
              </a:extLst>
            </p:cNvPr>
            <p:cNvSpPr txBox="1"/>
            <p:nvPr/>
          </p:nvSpPr>
          <p:spPr>
            <a:xfrm>
              <a:off x="2060785" y="1948981"/>
              <a:ext cx="1057662" cy="646331"/>
            </a:xfrm>
            <a:prstGeom prst="rect">
              <a:avLst/>
            </a:prstGeom>
            <a:noFill/>
          </p:spPr>
          <p:txBody>
            <a:bodyPr wrap="none" rtlCol="0">
              <a:spAutoFit/>
            </a:bodyPr>
            <a:lstStyle/>
            <a:p>
              <a:r>
                <a:rPr lang="en-GB" sz="3600" err="1"/>
                <a:t>coch</a:t>
              </a:r>
              <a:endParaRPr lang="en-GB" sz="3600"/>
            </a:p>
          </p:txBody>
        </p:sp>
        <p:pic>
          <p:nvPicPr>
            <p:cNvPr id="34" name="Picture 33">
              <a:extLst>
                <a:ext uri="{FF2B5EF4-FFF2-40B4-BE49-F238E27FC236}">
                  <a16:creationId xmlns:a16="http://schemas.microsoft.com/office/drawing/2014/main" xmlns="" id="{105626A0-533D-49B0-8DE4-7F38F0A2D16F}"/>
                </a:ext>
              </a:extLst>
            </p:cNvPr>
            <p:cNvPicPr>
              <a:picLocks noChangeAspect="1"/>
            </p:cNvPicPr>
            <p:nvPr/>
          </p:nvPicPr>
          <p:blipFill>
            <a:blip r:embed="rId9">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771539" y="837466"/>
              <a:ext cx="1436226" cy="1254907"/>
            </a:xfrm>
            <a:prstGeom prst="rect">
              <a:avLst/>
            </a:prstGeom>
          </p:spPr>
        </p:pic>
        <p:sp>
          <p:nvSpPr>
            <p:cNvPr id="37" name="TextBox 36">
              <a:extLst>
                <a:ext uri="{FF2B5EF4-FFF2-40B4-BE49-F238E27FC236}">
                  <a16:creationId xmlns:a16="http://schemas.microsoft.com/office/drawing/2014/main" xmlns="" id="{60627065-D1F9-426C-8F6F-764A34F07177}"/>
                </a:ext>
              </a:extLst>
            </p:cNvPr>
            <p:cNvSpPr txBox="1"/>
            <p:nvPr/>
          </p:nvSpPr>
          <p:spPr>
            <a:xfrm>
              <a:off x="2203302" y="1335631"/>
              <a:ext cx="572700" cy="369332"/>
            </a:xfrm>
            <a:prstGeom prst="rect">
              <a:avLst/>
            </a:prstGeom>
            <a:noFill/>
          </p:spPr>
          <p:txBody>
            <a:bodyPr wrap="square" rtlCol="0">
              <a:spAutoFit/>
            </a:bodyPr>
            <a:lstStyle/>
            <a:p>
              <a:r>
                <a:rPr lang="en-GB">
                  <a:solidFill>
                    <a:schemeClr val="bg1"/>
                  </a:solidFill>
                </a:rPr>
                <a:t>red</a:t>
              </a:r>
            </a:p>
          </p:txBody>
        </p:sp>
      </p:grpSp>
      <p:grpSp>
        <p:nvGrpSpPr>
          <p:cNvPr id="5" name="Group 4">
            <a:extLst>
              <a:ext uri="{FF2B5EF4-FFF2-40B4-BE49-F238E27FC236}">
                <a16:creationId xmlns:a16="http://schemas.microsoft.com/office/drawing/2014/main" xmlns="" id="{5A2B5C47-738C-3241-BBF1-ED1E499FBB78}"/>
              </a:ext>
            </a:extLst>
          </p:cNvPr>
          <p:cNvGrpSpPr/>
          <p:nvPr/>
        </p:nvGrpSpPr>
        <p:grpSpPr>
          <a:xfrm>
            <a:off x="3766563" y="836577"/>
            <a:ext cx="1385330" cy="1758735"/>
            <a:chOff x="4273243" y="836577"/>
            <a:chExt cx="1385330" cy="1758735"/>
          </a:xfrm>
        </p:grpSpPr>
        <p:sp>
          <p:nvSpPr>
            <p:cNvPr id="18" name="TextBox 17">
              <a:extLst>
                <a:ext uri="{FF2B5EF4-FFF2-40B4-BE49-F238E27FC236}">
                  <a16:creationId xmlns:a16="http://schemas.microsoft.com/office/drawing/2014/main" xmlns="" id="{004F21E2-6E39-4465-8170-258517EDE54C}"/>
                </a:ext>
              </a:extLst>
            </p:cNvPr>
            <p:cNvSpPr txBox="1"/>
            <p:nvPr/>
          </p:nvSpPr>
          <p:spPr>
            <a:xfrm>
              <a:off x="4596581" y="1948981"/>
              <a:ext cx="910827" cy="646331"/>
            </a:xfrm>
            <a:prstGeom prst="rect">
              <a:avLst/>
            </a:prstGeom>
            <a:noFill/>
          </p:spPr>
          <p:txBody>
            <a:bodyPr wrap="none" rtlCol="0">
              <a:spAutoFit/>
            </a:bodyPr>
            <a:lstStyle/>
            <a:p>
              <a:r>
                <a:rPr lang="en-GB" sz="3600" err="1"/>
                <a:t>glas</a:t>
              </a:r>
              <a:endParaRPr lang="en-GB" sz="3600"/>
            </a:p>
          </p:txBody>
        </p:sp>
        <p:pic>
          <p:nvPicPr>
            <p:cNvPr id="35" name="Picture 34">
              <a:extLst>
                <a:ext uri="{FF2B5EF4-FFF2-40B4-BE49-F238E27FC236}">
                  <a16:creationId xmlns:a16="http://schemas.microsoft.com/office/drawing/2014/main" xmlns="" id="{439F97F5-B06E-4BF1-BF0D-DC965205961F}"/>
                </a:ext>
              </a:extLst>
            </p:cNvPr>
            <p:cNvPicPr>
              <a:picLocks noChangeAspect="1"/>
            </p:cNvPicPr>
            <p:nvPr/>
          </p:nvPicPr>
          <p:blipFill>
            <a:blip r:embed="rId10">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273243" y="836577"/>
              <a:ext cx="1385330" cy="1210438"/>
            </a:xfrm>
            <a:prstGeom prst="rect">
              <a:avLst/>
            </a:prstGeom>
          </p:spPr>
        </p:pic>
        <p:sp>
          <p:nvSpPr>
            <p:cNvPr id="38" name="TextBox 37">
              <a:extLst>
                <a:ext uri="{FF2B5EF4-FFF2-40B4-BE49-F238E27FC236}">
                  <a16:creationId xmlns:a16="http://schemas.microsoft.com/office/drawing/2014/main" xmlns="" id="{E4BC08B1-69E7-4786-BD46-D00CE4962422}"/>
                </a:ext>
              </a:extLst>
            </p:cNvPr>
            <p:cNvSpPr txBox="1"/>
            <p:nvPr/>
          </p:nvSpPr>
          <p:spPr>
            <a:xfrm>
              <a:off x="4723980" y="1326262"/>
              <a:ext cx="596638" cy="369332"/>
            </a:xfrm>
            <a:prstGeom prst="rect">
              <a:avLst/>
            </a:prstGeom>
            <a:noFill/>
          </p:spPr>
          <p:txBody>
            <a:bodyPr wrap="none" rtlCol="0">
              <a:spAutoFit/>
            </a:bodyPr>
            <a:lstStyle/>
            <a:p>
              <a:r>
                <a:rPr lang="en-GB">
                  <a:solidFill>
                    <a:schemeClr val="bg1"/>
                  </a:solidFill>
                </a:rPr>
                <a:t>blue</a:t>
              </a:r>
            </a:p>
          </p:txBody>
        </p:sp>
      </p:grpSp>
      <p:grpSp>
        <p:nvGrpSpPr>
          <p:cNvPr id="6" name="Group 5">
            <a:extLst>
              <a:ext uri="{FF2B5EF4-FFF2-40B4-BE49-F238E27FC236}">
                <a16:creationId xmlns:a16="http://schemas.microsoft.com/office/drawing/2014/main" xmlns="" id="{38221369-C138-004A-AFB4-0B798333D724}"/>
              </a:ext>
            </a:extLst>
          </p:cNvPr>
          <p:cNvGrpSpPr/>
          <p:nvPr/>
        </p:nvGrpSpPr>
        <p:grpSpPr>
          <a:xfrm>
            <a:off x="6933311" y="840655"/>
            <a:ext cx="1484379" cy="1754657"/>
            <a:chOff x="6691301" y="840655"/>
            <a:chExt cx="1484379" cy="1754657"/>
          </a:xfrm>
        </p:grpSpPr>
        <p:sp>
          <p:nvSpPr>
            <p:cNvPr id="19" name="TextBox 18">
              <a:extLst>
                <a:ext uri="{FF2B5EF4-FFF2-40B4-BE49-F238E27FC236}">
                  <a16:creationId xmlns:a16="http://schemas.microsoft.com/office/drawing/2014/main" xmlns="" id="{ED3A280B-20BD-422E-9A3A-8E4D2B15AF68}"/>
                </a:ext>
              </a:extLst>
            </p:cNvPr>
            <p:cNvSpPr txBox="1"/>
            <p:nvPr/>
          </p:nvSpPr>
          <p:spPr>
            <a:xfrm>
              <a:off x="6836852" y="1948981"/>
              <a:ext cx="1338828" cy="646331"/>
            </a:xfrm>
            <a:prstGeom prst="rect">
              <a:avLst/>
            </a:prstGeom>
            <a:noFill/>
          </p:spPr>
          <p:txBody>
            <a:bodyPr wrap="none" rtlCol="0">
              <a:spAutoFit/>
            </a:bodyPr>
            <a:lstStyle/>
            <a:p>
              <a:r>
                <a:rPr lang="en-GB" sz="3600" err="1"/>
                <a:t>melyn</a:t>
              </a:r>
              <a:endParaRPr lang="en-GB" sz="3600"/>
            </a:p>
          </p:txBody>
        </p:sp>
        <p:pic>
          <p:nvPicPr>
            <p:cNvPr id="36" name="Picture 35">
              <a:extLst>
                <a:ext uri="{FF2B5EF4-FFF2-40B4-BE49-F238E27FC236}">
                  <a16:creationId xmlns:a16="http://schemas.microsoft.com/office/drawing/2014/main" xmlns="" id="{46B35DBA-AE45-45ED-AE64-A4B70EDBC2D8}"/>
                </a:ext>
              </a:extLst>
            </p:cNvPr>
            <p:cNvPicPr>
              <a:picLocks noChangeAspect="1"/>
            </p:cNvPicPr>
            <p:nvPr/>
          </p:nvPicPr>
          <p:blipFill>
            <a:blip r:embed="rId11">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691301" y="840655"/>
              <a:ext cx="1376857" cy="1203035"/>
            </a:xfrm>
            <a:prstGeom prst="rect">
              <a:avLst/>
            </a:prstGeom>
          </p:spPr>
        </p:pic>
        <p:sp>
          <p:nvSpPr>
            <p:cNvPr id="39" name="TextBox 38">
              <a:extLst>
                <a:ext uri="{FF2B5EF4-FFF2-40B4-BE49-F238E27FC236}">
                  <a16:creationId xmlns:a16="http://schemas.microsoft.com/office/drawing/2014/main" xmlns="" id="{F79C3299-4995-4AD4-8D7C-5DAE0C4F261D}"/>
                </a:ext>
              </a:extLst>
            </p:cNvPr>
            <p:cNvSpPr txBox="1"/>
            <p:nvPr/>
          </p:nvSpPr>
          <p:spPr>
            <a:xfrm>
              <a:off x="6958495" y="1269298"/>
              <a:ext cx="836190" cy="369332"/>
            </a:xfrm>
            <a:prstGeom prst="rect">
              <a:avLst/>
            </a:prstGeom>
            <a:noFill/>
          </p:spPr>
          <p:txBody>
            <a:bodyPr wrap="square" rtlCol="0">
              <a:spAutoFit/>
            </a:bodyPr>
            <a:lstStyle/>
            <a:p>
              <a:r>
                <a:rPr lang="en-GB"/>
                <a:t>yellow</a:t>
              </a:r>
            </a:p>
          </p:txBody>
        </p:sp>
      </p:grpSp>
      <p:grpSp>
        <p:nvGrpSpPr>
          <p:cNvPr id="7" name="Group 6">
            <a:extLst>
              <a:ext uri="{FF2B5EF4-FFF2-40B4-BE49-F238E27FC236}">
                <a16:creationId xmlns:a16="http://schemas.microsoft.com/office/drawing/2014/main" xmlns="" id="{020729BF-5706-8948-8946-BA75B2ECA07F}"/>
              </a:ext>
            </a:extLst>
          </p:cNvPr>
          <p:cNvGrpSpPr/>
          <p:nvPr/>
        </p:nvGrpSpPr>
        <p:grpSpPr>
          <a:xfrm>
            <a:off x="10199109" y="842984"/>
            <a:ext cx="1586141" cy="1752328"/>
            <a:chOff x="9017587" y="842984"/>
            <a:chExt cx="1586141" cy="1752328"/>
          </a:xfrm>
        </p:grpSpPr>
        <p:pic>
          <p:nvPicPr>
            <p:cNvPr id="10" name="Picture 9">
              <a:extLst>
                <a:ext uri="{FF2B5EF4-FFF2-40B4-BE49-F238E27FC236}">
                  <a16:creationId xmlns:a16="http://schemas.microsoft.com/office/drawing/2014/main" xmlns="" id="{D1BE61BB-0DAC-4EB5-B625-57B852C7018E}"/>
                </a:ext>
              </a:extLst>
            </p:cNvPr>
            <p:cNvPicPr>
              <a:picLocks noChangeAspect="1"/>
            </p:cNvPicPr>
            <p:nvPr/>
          </p:nvPicPr>
          <p:blipFill>
            <a:blip r:embed="rId1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017587" y="842984"/>
              <a:ext cx="1291122" cy="1128123"/>
            </a:xfrm>
            <a:prstGeom prst="rect">
              <a:avLst/>
            </a:prstGeom>
          </p:spPr>
        </p:pic>
        <p:sp>
          <p:nvSpPr>
            <p:cNvPr id="20" name="TextBox 19">
              <a:extLst>
                <a:ext uri="{FF2B5EF4-FFF2-40B4-BE49-F238E27FC236}">
                  <a16:creationId xmlns:a16="http://schemas.microsoft.com/office/drawing/2014/main" xmlns="" id="{625837D5-2575-4B66-96BB-1AF0D4A76E89}"/>
                </a:ext>
              </a:extLst>
            </p:cNvPr>
            <p:cNvSpPr txBox="1"/>
            <p:nvPr/>
          </p:nvSpPr>
          <p:spPr>
            <a:xfrm>
              <a:off x="9021628" y="1948981"/>
              <a:ext cx="1582100" cy="646331"/>
            </a:xfrm>
            <a:prstGeom prst="rect">
              <a:avLst/>
            </a:prstGeom>
            <a:noFill/>
          </p:spPr>
          <p:txBody>
            <a:bodyPr wrap="none" rtlCol="0">
              <a:spAutoFit/>
            </a:bodyPr>
            <a:lstStyle/>
            <a:p>
              <a:r>
                <a:rPr lang="en-GB" sz="3600" err="1"/>
                <a:t>gwyrdd</a:t>
              </a:r>
              <a:endParaRPr lang="en-GB" sz="3600"/>
            </a:p>
          </p:txBody>
        </p:sp>
        <p:sp>
          <p:nvSpPr>
            <p:cNvPr id="40" name="TextBox 39">
              <a:extLst>
                <a:ext uri="{FF2B5EF4-FFF2-40B4-BE49-F238E27FC236}">
                  <a16:creationId xmlns:a16="http://schemas.microsoft.com/office/drawing/2014/main" xmlns="" id="{3CB916E2-BFFF-47AC-95C6-CB8806B6370B}"/>
                </a:ext>
              </a:extLst>
            </p:cNvPr>
            <p:cNvSpPr txBox="1"/>
            <p:nvPr/>
          </p:nvSpPr>
          <p:spPr>
            <a:xfrm>
              <a:off x="9336360" y="1273824"/>
              <a:ext cx="723468" cy="369332"/>
            </a:xfrm>
            <a:prstGeom prst="rect">
              <a:avLst/>
            </a:prstGeom>
            <a:noFill/>
          </p:spPr>
          <p:txBody>
            <a:bodyPr wrap="none" rtlCol="0">
              <a:spAutoFit/>
            </a:bodyPr>
            <a:lstStyle/>
            <a:p>
              <a:r>
                <a:rPr lang="en-GB">
                  <a:solidFill>
                    <a:schemeClr val="bg1"/>
                  </a:solidFill>
                </a:rPr>
                <a:t>green</a:t>
              </a:r>
            </a:p>
          </p:txBody>
        </p:sp>
      </p:grpSp>
    </p:spTree>
    <p:extLst>
      <p:ext uri="{BB962C8B-B14F-4D97-AF65-F5344CB8AC3E}">
        <p14:creationId xmlns:p14="http://schemas.microsoft.com/office/powerpoint/2010/main" val="13480030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9526"/>
            <a:ext cx="10515600" cy="1325563"/>
          </a:xfrm>
        </p:spPr>
        <p:txBody>
          <a:bodyPr>
            <a:normAutofit/>
          </a:bodyPr>
          <a:lstStyle/>
          <a:p>
            <a:r>
              <a:rPr lang="en-GB" err="1"/>
              <a:t>Rhifau</a:t>
            </a:r>
            <a:r>
              <a:rPr lang="en-GB"/>
              <a:t> - Numbers</a:t>
            </a:r>
          </a:p>
        </p:txBody>
      </p:sp>
      <p:sp>
        <p:nvSpPr>
          <p:cNvPr id="7" name="TextBox 6">
            <a:extLst>
              <a:ext uri="{FF2B5EF4-FFF2-40B4-BE49-F238E27FC236}">
                <a16:creationId xmlns:a16="http://schemas.microsoft.com/office/drawing/2014/main" xmlns="" id="{0475D9CA-5979-4F30-99B0-5EDA16796814}"/>
              </a:ext>
            </a:extLst>
          </p:cNvPr>
          <p:cNvSpPr txBox="1"/>
          <p:nvPr/>
        </p:nvSpPr>
        <p:spPr>
          <a:xfrm>
            <a:off x="1703512" y="1136396"/>
            <a:ext cx="8784976" cy="4154984"/>
          </a:xfrm>
          <a:prstGeom prst="rect">
            <a:avLst/>
          </a:prstGeom>
          <a:noFill/>
          <a:ln w="12700">
            <a:solidFill>
              <a:schemeClr val="tx1"/>
            </a:solidFill>
          </a:ln>
        </p:spPr>
        <p:txBody>
          <a:bodyPr wrap="square" rtlCol="0">
            <a:spAutoFit/>
          </a:bodyPr>
          <a:lstStyle/>
          <a:p>
            <a:r>
              <a:rPr lang="en-GB" sz="2400">
                <a:solidFill>
                  <a:schemeClr val="tx1">
                    <a:lumMod val="95000"/>
                    <a:lumOff val="5000"/>
                  </a:schemeClr>
                </a:solidFill>
              </a:rPr>
              <a:t>0 dim			10 </a:t>
            </a:r>
            <a:r>
              <a:rPr lang="en-GB" sz="2400" err="1">
                <a:solidFill>
                  <a:schemeClr val="tx1">
                    <a:lumMod val="95000"/>
                    <a:lumOff val="5000"/>
                  </a:schemeClr>
                </a:solidFill>
              </a:rPr>
              <a:t>deg</a:t>
            </a:r>
            <a:r>
              <a:rPr lang="en-GB" sz="2400">
                <a:solidFill>
                  <a:schemeClr val="tx1">
                    <a:lumMod val="95000"/>
                    <a:lumOff val="5000"/>
                  </a:schemeClr>
                </a:solidFill>
              </a:rPr>
              <a:t>				20 </a:t>
            </a:r>
            <a:r>
              <a:rPr lang="en-GB" sz="2400" err="1">
                <a:solidFill>
                  <a:schemeClr val="tx1">
                    <a:lumMod val="95000"/>
                    <a:lumOff val="5000"/>
                  </a:schemeClr>
                </a:solidFill>
              </a:rPr>
              <a:t>dau</a:t>
            </a:r>
            <a:r>
              <a:rPr lang="en-GB" sz="2400">
                <a:solidFill>
                  <a:schemeClr val="tx1">
                    <a:lumMod val="95000"/>
                    <a:lumOff val="5000"/>
                  </a:schemeClr>
                </a:solidFill>
              </a:rPr>
              <a:t> </a:t>
            </a:r>
            <a:r>
              <a:rPr lang="en-GB" sz="2400" err="1">
                <a:solidFill>
                  <a:schemeClr val="tx1">
                    <a:lumMod val="95000"/>
                    <a:lumOff val="5000"/>
                  </a:schemeClr>
                </a:solidFill>
              </a:rPr>
              <a:t>ddeg</a:t>
            </a:r>
            <a:endParaRPr lang="en-GB" sz="2400">
              <a:solidFill>
                <a:schemeClr val="tx1">
                  <a:lumMod val="95000"/>
                  <a:lumOff val="5000"/>
                </a:schemeClr>
              </a:solidFill>
            </a:endParaRPr>
          </a:p>
          <a:p>
            <a:r>
              <a:rPr lang="en-GB" sz="2400">
                <a:solidFill>
                  <a:schemeClr val="tx1">
                    <a:lumMod val="95000"/>
                    <a:lumOff val="5000"/>
                  </a:schemeClr>
                </a:solidFill>
              </a:rPr>
              <a:t>1 un			11 un </a:t>
            </a:r>
            <a:r>
              <a:rPr lang="en-GB" sz="2400" err="1">
                <a:solidFill>
                  <a:schemeClr val="tx1">
                    <a:lumMod val="95000"/>
                    <a:lumOff val="5000"/>
                  </a:schemeClr>
                </a:solidFill>
              </a:rPr>
              <a:t>deg</a:t>
            </a:r>
            <a:r>
              <a:rPr lang="en-GB" sz="2400">
                <a:solidFill>
                  <a:schemeClr val="tx1">
                    <a:lumMod val="95000"/>
                    <a:lumOff val="5000"/>
                  </a:schemeClr>
                </a:solidFill>
              </a:rPr>
              <a:t> un			30 tri </a:t>
            </a:r>
            <a:r>
              <a:rPr lang="en-GB" sz="2400" err="1">
                <a:solidFill>
                  <a:schemeClr val="tx1">
                    <a:lumMod val="95000"/>
                    <a:lumOff val="5000"/>
                  </a:schemeClr>
                </a:solidFill>
              </a:rPr>
              <a:t>deg</a:t>
            </a:r>
            <a:endParaRPr lang="en-GB" sz="2400">
              <a:solidFill>
                <a:schemeClr val="tx1">
                  <a:lumMod val="95000"/>
                  <a:lumOff val="5000"/>
                </a:schemeClr>
              </a:solidFill>
            </a:endParaRPr>
          </a:p>
          <a:p>
            <a:r>
              <a:rPr lang="en-GB" sz="2400">
                <a:solidFill>
                  <a:schemeClr val="tx1">
                    <a:lumMod val="95000"/>
                    <a:lumOff val="5000"/>
                  </a:schemeClr>
                </a:solidFill>
              </a:rPr>
              <a:t>2 </a:t>
            </a:r>
            <a:r>
              <a:rPr lang="en-GB" sz="2400" err="1">
                <a:solidFill>
                  <a:schemeClr val="tx1">
                    <a:lumMod val="95000"/>
                    <a:lumOff val="5000"/>
                  </a:schemeClr>
                </a:solidFill>
              </a:rPr>
              <a:t>dau</a:t>
            </a:r>
            <a:r>
              <a:rPr lang="en-GB" sz="2400">
                <a:solidFill>
                  <a:schemeClr val="tx1">
                    <a:lumMod val="95000"/>
                    <a:lumOff val="5000"/>
                  </a:schemeClr>
                </a:solidFill>
              </a:rPr>
              <a:t>			12 un </a:t>
            </a:r>
            <a:r>
              <a:rPr lang="en-GB" sz="2400" err="1">
                <a:solidFill>
                  <a:schemeClr val="tx1">
                    <a:lumMod val="95000"/>
                    <a:lumOff val="5000"/>
                  </a:schemeClr>
                </a:solidFill>
              </a:rPr>
              <a:t>deg</a:t>
            </a:r>
            <a:r>
              <a:rPr lang="en-GB" sz="2400">
                <a:solidFill>
                  <a:schemeClr val="tx1">
                    <a:lumMod val="95000"/>
                    <a:lumOff val="5000"/>
                  </a:schemeClr>
                </a:solidFill>
              </a:rPr>
              <a:t> </a:t>
            </a:r>
            <a:r>
              <a:rPr lang="en-GB" sz="2400" err="1">
                <a:solidFill>
                  <a:schemeClr val="tx1">
                    <a:lumMod val="95000"/>
                    <a:lumOff val="5000"/>
                  </a:schemeClr>
                </a:solidFill>
              </a:rPr>
              <a:t>dau</a:t>
            </a:r>
            <a:r>
              <a:rPr lang="en-GB" sz="2400">
                <a:solidFill>
                  <a:schemeClr val="tx1">
                    <a:lumMod val="95000"/>
                    <a:lumOff val="5000"/>
                  </a:schemeClr>
                </a:solidFill>
              </a:rPr>
              <a:t>			40 </a:t>
            </a:r>
            <a:r>
              <a:rPr lang="en-GB" sz="2400" err="1">
                <a:solidFill>
                  <a:schemeClr val="tx1">
                    <a:lumMod val="95000"/>
                    <a:lumOff val="5000"/>
                  </a:schemeClr>
                </a:solidFill>
              </a:rPr>
              <a:t>pedwar</a:t>
            </a:r>
            <a:r>
              <a:rPr lang="en-GB" sz="2400">
                <a:solidFill>
                  <a:schemeClr val="tx1">
                    <a:lumMod val="95000"/>
                    <a:lumOff val="5000"/>
                  </a:schemeClr>
                </a:solidFill>
              </a:rPr>
              <a:t> </a:t>
            </a:r>
            <a:r>
              <a:rPr lang="en-GB" sz="2400" err="1">
                <a:solidFill>
                  <a:schemeClr val="tx1">
                    <a:lumMod val="95000"/>
                    <a:lumOff val="5000"/>
                  </a:schemeClr>
                </a:solidFill>
              </a:rPr>
              <a:t>deg</a:t>
            </a:r>
            <a:endParaRPr lang="en-GB" sz="2400">
              <a:solidFill>
                <a:schemeClr val="tx1">
                  <a:lumMod val="95000"/>
                  <a:lumOff val="5000"/>
                </a:schemeClr>
              </a:solidFill>
            </a:endParaRPr>
          </a:p>
          <a:p>
            <a:r>
              <a:rPr lang="en-GB" sz="2400">
                <a:solidFill>
                  <a:schemeClr val="tx1">
                    <a:lumMod val="95000"/>
                    <a:lumOff val="5000"/>
                  </a:schemeClr>
                </a:solidFill>
              </a:rPr>
              <a:t>3 tri			13 un </a:t>
            </a:r>
            <a:r>
              <a:rPr lang="en-GB" sz="2400" err="1">
                <a:solidFill>
                  <a:schemeClr val="tx1">
                    <a:lumMod val="95000"/>
                    <a:lumOff val="5000"/>
                  </a:schemeClr>
                </a:solidFill>
              </a:rPr>
              <a:t>deg</a:t>
            </a:r>
            <a:r>
              <a:rPr lang="en-GB" sz="2400">
                <a:solidFill>
                  <a:schemeClr val="tx1">
                    <a:lumMod val="95000"/>
                    <a:lumOff val="5000"/>
                  </a:schemeClr>
                </a:solidFill>
              </a:rPr>
              <a:t> tri			50 pump </a:t>
            </a:r>
            <a:r>
              <a:rPr lang="en-GB" sz="2400" err="1">
                <a:solidFill>
                  <a:schemeClr val="tx1">
                    <a:lumMod val="95000"/>
                    <a:lumOff val="5000"/>
                  </a:schemeClr>
                </a:solidFill>
              </a:rPr>
              <a:t>deg</a:t>
            </a:r>
            <a:endParaRPr lang="en-GB" sz="2400">
              <a:solidFill>
                <a:schemeClr val="tx1">
                  <a:lumMod val="95000"/>
                  <a:lumOff val="5000"/>
                </a:schemeClr>
              </a:solidFill>
            </a:endParaRPr>
          </a:p>
          <a:p>
            <a:r>
              <a:rPr lang="en-GB" sz="2400">
                <a:solidFill>
                  <a:schemeClr val="tx1">
                    <a:lumMod val="95000"/>
                    <a:lumOff val="5000"/>
                  </a:schemeClr>
                </a:solidFill>
              </a:rPr>
              <a:t>4 </a:t>
            </a:r>
            <a:r>
              <a:rPr lang="en-GB" sz="2400" err="1">
                <a:solidFill>
                  <a:schemeClr val="tx1">
                    <a:lumMod val="95000"/>
                    <a:lumOff val="5000"/>
                  </a:schemeClr>
                </a:solidFill>
              </a:rPr>
              <a:t>pedwar</a:t>
            </a:r>
            <a:r>
              <a:rPr lang="en-GB" sz="2400">
                <a:solidFill>
                  <a:schemeClr val="tx1">
                    <a:lumMod val="95000"/>
                    <a:lumOff val="5000"/>
                  </a:schemeClr>
                </a:solidFill>
              </a:rPr>
              <a:t>		14 un </a:t>
            </a:r>
            <a:r>
              <a:rPr lang="en-GB" sz="2400" err="1">
                <a:solidFill>
                  <a:schemeClr val="tx1">
                    <a:lumMod val="95000"/>
                    <a:lumOff val="5000"/>
                  </a:schemeClr>
                </a:solidFill>
              </a:rPr>
              <a:t>deg</a:t>
            </a:r>
            <a:r>
              <a:rPr lang="en-GB" sz="2400">
                <a:solidFill>
                  <a:schemeClr val="tx1">
                    <a:lumMod val="95000"/>
                    <a:lumOff val="5000"/>
                  </a:schemeClr>
                </a:solidFill>
              </a:rPr>
              <a:t> </a:t>
            </a:r>
            <a:r>
              <a:rPr lang="en-GB" sz="2400" err="1">
                <a:solidFill>
                  <a:schemeClr val="tx1">
                    <a:lumMod val="95000"/>
                    <a:lumOff val="5000"/>
                  </a:schemeClr>
                </a:solidFill>
              </a:rPr>
              <a:t>pedwar</a:t>
            </a:r>
            <a:r>
              <a:rPr lang="en-GB" sz="2400">
                <a:solidFill>
                  <a:schemeClr val="tx1">
                    <a:lumMod val="95000"/>
                    <a:lumOff val="5000"/>
                  </a:schemeClr>
                </a:solidFill>
              </a:rPr>
              <a:t>		60 </a:t>
            </a:r>
            <a:r>
              <a:rPr lang="en-GB" sz="2400" err="1">
                <a:solidFill>
                  <a:schemeClr val="tx1">
                    <a:lumMod val="95000"/>
                    <a:lumOff val="5000"/>
                  </a:schemeClr>
                </a:solidFill>
              </a:rPr>
              <a:t>chwech</a:t>
            </a:r>
            <a:r>
              <a:rPr lang="en-GB" sz="2400">
                <a:solidFill>
                  <a:schemeClr val="tx1">
                    <a:lumMod val="95000"/>
                    <a:lumOff val="5000"/>
                  </a:schemeClr>
                </a:solidFill>
              </a:rPr>
              <a:t> </a:t>
            </a:r>
            <a:r>
              <a:rPr lang="en-GB" sz="2400" err="1">
                <a:solidFill>
                  <a:schemeClr val="tx1">
                    <a:lumMod val="95000"/>
                    <a:lumOff val="5000"/>
                  </a:schemeClr>
                </a:solidFill>
              </a:rPr>
              <a:t>deg</a:t>
            </a:r>
            <a:endParaRPr lang="en-GB" sz="2400">
              <a:solidFill>
                <a:schemeClr val="tx1">
                  <a:lumMod val="95000"/>
                  <a:lumOff val="5000"/>
                </a:schemeClr>
              </a:solidFill>
            </a:endParaRPr>
          </a:p>
          <a:p>
            <a:r>
              <a:rPr lang="en-GB" sz="2400">
                <a:solidFill>
                  <a:schemeClr val="tx1">
                    <a:lumMod val="95000"/>
                    <a:lumOff val="5000"/>
                  </a:schemeClr>
                </a:solidFill>
              </a:rPr>
              <a:t>5 pump		15 un </a:t>
            </a:r>
            <a:r>
              <a:rPr lang="en-GB" sz="2400" err="1">
                <a:solidFill>
                  <a:schemeClr val="tx1">
                    <a:lumMod val="95000"/>
                    <a:lumOff val="5000"/>
                  </a:schemeClr>
                </a:solidFill>
              </a:rPr>
              <a:t>deg</a:t>
            </a:r>
            <a:r>
              <a:rPr lang="en-GB" sz="2400">
                <a:solidFill>
                  <a:schemeClr val="tx1">
                    <a:lumMod val="95000"/>
                    <a:lumOff val="5000"/>
                  </a:schemeClr>
                </a:solidFill>
              </a:rPr>
              <a:t> pump		70 saith </a:t>
            </a:r>
            <a:r>
              <a:rPr lang="en-GB" sz="2400" err="1">
                <a:solidFill>
                  <a:schemeClr val="tx1">
                    <a:lumMod val="95000"/>
                    <a:lumOff val="5000"/>
                  </a:schemeClr>
                </a:solidFill>
              </a:rPr>
              <a:t>deg</a:t>
            </a:r>
            <a:endParaRPr lang="en-GB" sz="2400">
              <a:solidFill>
                <a:schemeClr val="tx1">
                  <a:lumMod val="95000"/>
                  <a:lumOff val="5000"/>
                </a:schemeClr>
              </a:solidFill>
            </a:endParaRPr>
          </a:p>
          <a:p>
            <a:r>
              <a:rPr lang="en-GB" sz="2400">
                <a:solidFill>
                  <a:schemeClr val="tx1">
                    <a:lumMod val="95000"/>
                    <a:lumOff val="5000"/>
                  </a:schemeClr>
                </a:solidFill>
              </a:rPr>
              <a:t>6 </a:t>
            </a:r>
            <a:r>
              <a:rPr lang="en-GB" sz="2400" err="1">
                <a:solidFill>
                  <a:schemeClr val="tx1">
                    <a:lumMod val="95000"/>
                    <a:lumOff val="5000"/>
                  </a:schemeClr>
                </a:solidFill>
              </a:rPr>
              <a:t>chwech</a:t>
            </a:r>
            <a:r>
              <a:rPr lang="en-GB" sz="2400">
                <a:solidFill>
                  <a:schemeClr val="tx1">
                    <a:lumMod val="95000"/>
                    <a:lumOff val="5000"/>
                  </a:schemeClr>
                </a:solidFill>
              </a:rPr>
              <a:t>		16 un </a:t>
            </a:r>
            <a:r>
              <a:rPr lang="en-GB" sz="2400" err="1">
                <a:solidFill>
                  <a:schemeClr val="tx1">
                    <a:lumMod val="95000"/>
                    <a:lumOff val="5000"/>
                  </a:schemeClr>
                </a:solidFill>
              </a:rPr>
              <a:t>deg</a:t>
            </a:r>
            <a:r>
              <a:rPr lang="en-GB" sz="2400">
                <a:solidFill>
                  <a:schemeClr val="tx1">
                    <a:lumMod val="95000"/>
                    <a:lumOff val="5000"/>
                  </a:schemeClr>
                </a:solidFill>
              </a:rPr>
              <a:t> </a:t>
            </a:r>
            <a:r>
              <a:rPr lang="en-GB" sz="2400" err="1">
                <a:solidFill>
                  <a:schemeClr val="tx1">
                    <a:lumMod val="95000"/>
                    <a:lumOff val="5000"/>
                  </a:schemeClr>
                </a:solidFill>
              </a:rPr>
              <a:t>chwech</a:t>
            </a:r>
            <a:r>
              <a:rPr lang="en-GB" sz="2400">
                <a:solidFill>
                  <a:schemeClr val="tx1">
                    <a:lumMod val="95000"/>
                    <a:lumOff val="5000"/>
                  </a:schemeClr>
                </a:solidFill>
              </a:rPr>
              <a:t>		80 </a:t>
            </a:r>
            <a:r>
              <a:rPr lang="en-GB" sz="2400" err="1">
                <a:solidFill>
                  <a:schemeClr val="tx1">
                    <a:lumMod val="95000"/>
                    <a:lumOff val="5000"/>
                  </a:schemeClr>
                </a:solidFill>
              </a:rPr>
              <a:t>wyth</a:t>
            </a:r>
            <a:r>
              <a:rPr lang="en-GB" sz="2400">
                <a:solidFill>
                  <a:schemeClr val="tx1">
                    <a:lumMod val="95000"/>
                    <a:lumOff val="5000"/>
                  </a:schemeClr>
                </a:solidFill>
              </a:rPr>
              <a:t> </a:t>
            </a:r>
            <a:r>
              <a:rPr lang="en-GB" sz="2400" err="1">
                <a:solidFill>
                  <a:schemeClr val="tx1">
                    <a:lumMod val="95000"/>
                    <a:lumOff val="5000"/>
                  </a:schemeClr>
                </a:solidFill>
              </a:rPr>
              <a:t>deg</a:t>
            </a:r>
            <a:endParaRPr lang="en-GB" sz="2400">
              <a:solidFill>
                <a:schemeClr val="tx1">
                  <a:lumMod val="95000"/>
                  <a:lumOff val="5000"/>
                </a:schemeClr>
              </a:solidFill>
            </a:endParaRPr>
          </a:p>
          <a:p>
            <a:r>
              <a:rPr lang="en-GB" sz="2400">
                <a:solidFill>
                  <a:schemeClr val="tx1">
                    <a:lumMod val="95000"/>
                    <a:lumOff val="5000"/>
                  </a:schemeClr>
                </a:solidFill>
              </a:rPr>
              <a:t>7 saith			17 un </a:t>
            </a:r>
            <a:r>
              <a:rPr lang="en-GB" sz="2400" err="1">
                <a:solidFill>
                  <a:schemeClr val="tx1">
                    <a:lumMod val="95000"/>
                    <a:lumOff val="5000"/>
                  </a:schemeClr>
                </a:solidFill>
              </a:rPr>
              <a:t>deg</a:t>
            </a:r>
            <a:r>
              <a:rPr lang="en-GB" sz="2400">
                <a:solidFill>
                  <a:schemeClr val="tx1">
                    <a:lumMod val="95000"/>
                    <a:lumOff val="5000"/>
                  </a:schemeClr>
                </a:solidFill>
              </a:rPr>
              <a:t> saith		90 </a:t>
            </a:r>
            <a:r>
              <a:rPr lang="en-GB" sz="2400" err="1">
                <a:solidFill>
                  <a:schemeClr val="tx1">
                    <a:lumMod val="95000"/>
                    <a:lumOff val="5000"/>
                  </a:schemeClr>
                </a:solidFill>
              </a:rPr>
              <a:t>naw</a:t>
            </a:r>
            <a:r>
              <a:rPr lang="en-GB" sz="2400">
                <a:solidFill>
                  <a:schemeClr val="tx1">
                    <a:lumMod val="95000"/>
                    <a:lumOff val="5000"/>
                  </a:schemeClr>
                </a:solidFill>
              </a:rPr>
              <a:t> </a:t>
            </a:r>
            <a:r>
              <a:rPr lang="en-GB" sz="2400" err="1">
                <a:solidFill>
                  <a:schemeClr val="tx1">
                    <a:lumMod val="95000"/>
                    <a:lumOff val="5000"/>
                  </a:schemeClr>
                </a:solidFill>
              </a:rPr>
              <a:t>deg</a:t>
            </a:r>
            <a:endParaRPr lang="en-GB" sz="2400">
              <a:solidFill>
                <a:schemeClr val="tx1">
                  <a:lumMod val="95000"/>
                  <a:lumOff val="5000"/>
                </a:schemeClr>
              </a:solidFill>
            </a:endParaRPr>
          </a:p>
          <a:p>
            <a:r>
              <a:rPr lang="en-GB" sz="2400">
                <a:solidFill>
                  <a:schemeClr val="tx1">
                    <a:lumMod val="95000"/>
                    <a:lumOff val="5000"/>
                  </a:schemeClr>
                </a:solidFill>
              </a:rPr>
              <a:t>8 </a:t>
            </a:r>
            <a:r>
              <a:rPr lang="en-GB" sz="2400" err="1">
                <a:solidFill>
                  <a:schemeClr val="tx1">
                    <a:lumMod val="95000"/>
                    <a:lumOff val="5000"/>
                  </a:schemeClr>
                </a:solidFill>
              </a:rPr>
              <a:t>wyth</a:t>
            </a:r>
            <a:r>
              <a:rPr lang="en-GB" sz="2400">
                <a:solidFill>
                  <a:schemeClr val="tx1">
                    <a:lumMod val="95000"/>
                    <a:lumOff val="5000"/>
                  </a:schemeClr>
                </a:solidFill>
              </a:rPr>
              <a:t>			18 un </a:t>
            </a:r>
            <a:r>
              <a:rPr lang="en-GB" sz="2400" err="1">
                <a:solidFill>
                  <a:schemeClr val="tx1">
                    <a:lumMod val="95000"/>
                    <a:lumOff val="5000"/>
                  </a:schemeClr>
                </a:solidFill>
              </a:rPr>
              <a:t>deg</a:t>
            </a:r>
            <a:r>
              <a:rPr lang="en-GB" sz="2400">
                <a:solidFill>
                  <a:schemeClr val="tx1">
                    <a:lumMod val="95000"/>
                    <a:lumOff val="5000"/>
                  </a:schemeClr>
                </a:solidFill>
              </a:rPr>
              <a:t> </a:t>
            </a:r>
            <a:r>
              <a:rPr lang="en-GB" sz="2400" err="1">
                <a:solidFill>
                  <a:schemeClr val="tx1">
                    <a:lumMod val="95000"/>
                    <a:lumOff val="5000"/>
                  </a:schemeClr>
                </a:solidFill>
              </a:rPr>
              <a:t>wyth</a:t>
            </a:r>
            <a:r>
              <a:rPr lang="en-GB" sz="2400">
                <a:solidFill>
                  <a:schemeClr val="tx1">
                    <a:lumMod val="95000"/>
                    <a:lumOff val="5000"/>
                  </a:schemeClr>
                </a:solidFill>
              </a:rPr>
              <a:t>		100 cant</a:t>
            </a:r>
          </a:p>
          <a:p>
            <a:r>
              <a:rPr lang="en-GB" sz="2400">
                <a:solidFill>
                  <a:schemeClr val="tx1">
                    <a:lumMod val="95000"/>
                    <a:lumOff val="5000"/>
                  </a:schemeClr>
                </a:solidFill>
              </a:rPr>
              <a:t>9 </a:t>
            </a:r>
            <a:r>
              <a:rPr lang="en-GB" sz="2400" err="1">
                <a:solidFill>
                  <a:schemeClr val="tx1">
                    <a:lumMod val="95000"/>
                    <a:lumOff val="5000"/>
                  </a:schemeClr>
                </a:solidFill>
              </a:rPr>
              <a:t>naw</a:t>
            </a:r>
            <a:r>
              <a:rPr lang="en-GB" sz="2400">
                <a:solidFill>
                  <a:schemeClr val="tx1">
                    <a:lumMod val="95000"/>
                    <a:lumOff val="5000"/>
                  </a:schemeClr>
                </a:solidFill>
              </a:rPr>
              <a:t>			19 un </a:t>
            </a:r>
            <a:r>
              <a:rPr lang="en-GB" sz="2400" err="1">
                <a:solidFill>
                  <a:schemeClr val="tx1">
                    <a:lumMod val="95000"/>
                    <a:lumOff val="5000"/>
                  </a:schemeClr>
                </a:solidFill>
              </a:rPr>
              <a:t>deg</a:t>
            </a:r>
            <a:r>
              <a:rPr lang="en-GB" sz="2400">
                <a:solidFill>
                  <a:schemeClr val="tx1">
                    <a:lumMod val="95000"/>
                    <a:lumOff val="5000"/>
                  </a:schemeClr>
                </a:solidFill>
              </a:rPr>
              <a:t> </a:t>
            </a:r>
            <a:r>
              <a:rPr lang="en-GB" sz="2400" err="1">
                <a:solidFill>
                  <a:schemeClr val="tx1">
                    <a:lumMod val="95000"/>
                    <a:lumOff val="5000"/>
                  </a:schemeClr>
                </a:solidFill>
              </a:rPr>
              <a:t>naw</a:t>
            </a:r>
            <a:endParaRPr lang="en-GB" sz="2400">
              <a:solidFill>
                <a:schemeClr val="tx1">
                  <a:lumMod val="95000"/>
                  <a:lumOff val="5000"/>
                </a:schemeClr>
              </a:solidFill>
            </a:endParaRPr>
          </a:p>
          <a:p>
            <a:r>
              <a:rPr lang="en-GB" sz="2400">
                <a:solidFill>
                  <a:schemeClr val="tx1">
                    <a:lumMod val="95000"/>
                    <a:lumOff val="5000"/>
                  </a:schemeClr>
                </a:solidFill>
              </a:rPr>
              <a:t>		</a:t>
            </a:r>
          </a:p>
        </p:txBody>
      </p:sp>
      <p:pic>
        <p:nvPicPr>
          <p:cNvPr id="8" name="Picture 7">
            <a:extLst>
              <a:ext uri="{FF2B5EF4-FFF2-40B4-BE49-F238E27FC236}">
                <a16:creationId xmlns:a16="http://schemas.microsoft.com/office/drawing/2014/main" xmlns="" id="{447F3D0A-0788-4449-AAC3-C64E79B3EDC5}"/>
              </a:ext>
            </a:extLst>
          </p:cNvPr>
          <p:cNvPicPr>
            <a:picLocks noChangeAspect="1"/>
          </p:cNvPicPr>
          <p:nvPr/>
        </p:nvPicPr>
        <p:blipFill>
          <a:blip r:embed="rId2">
            <a:clrChange>
              <a:clrFrom>
                <a:srgbClr val="AFB0AD"/>
              </a:clrFrom>
              <a:clrTo>
                <a:srgbClr val="AFB0AD">
                  <a:alpha val="0"/>
                </a:srgbClr>
              </a:clrTo>
            </a:clrChange>
            <a:extLst>
              <a:ext uri="{28A0092B-C50C-407E-A947-70E740481C1C}">
                <a14:useLocalDpi xmlns:a14="http://schemas.microsoft.com/office/drawing/2010/main" val="0"/>
              </a:ext>
            </a:extLst>
          </a:blip>
          <a:stretch>
            <a:fillRect/>
          </a:stretch>
        </p:blipFill>
        <p:spPr>
          <a:xfrm rot="2074368">
            <a:off x="9746465" y="4211158"/>
            <a:ext cx="1239025" cy="1422185"/>
          </a:xfrm>
          <a:prstGeom prst="rect">
            <a:avLst/>
          </a:prstGeom>
        </p:spPr>
      </p:pic>
    </p:spTree>
    <p:extLst>
      <p:ext uri="{BB962C8B-B14F-4D97-AF65-F5344CB8AC3E}">
        <p14:creationId xmlns:p14="http://schemas.microsoft.com/office/powerpoint/2010/main" val="7817432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13364"/>
            <a:ext cx="10515600" cy="1325563"/>
          </a:xfrm>
        </p:spPr>
        <p:txBody>
          <a:bodyPr>
            <a:normAutofit/>
          </a:bodyPr>
          <a:lstStyle/>
          <a:p>
            <a:r>
              <a:rPr lang="en-GB" err="1"/>
              <a:t>Cyfri</a:t>
            </a:r>
            <a:r>
              <a:rPr lang="en-GB"/>
              <a:t> - Counting</a:t>
            </a:r>
          </a:p>
        </p:txBody>
      </p:sp>
      <p:sp>
        <p:nvSpPr>
          <p:cNvPr id="7" name="TextBox 6">
            <a:extLst>
              <a:ext uri="{FF2B5EF4-FFF2-40B4-BE49-F238E27FC236}">
                <a16:creationId xmlns:a16="http://schemas.microsoft.com/office/drawing/2014/main" xmlns="" id="{E3AE2B00-6791-406B-9131-5DC599401879}"/>
              </a:ext>
            </a:extLst>
          </p:cNvPr>
          <p:cNvSpPr txBox="1"/>
          <p:nvPr/>
        </p:nvSpPr>
        <p:spPr>
          <a:xfrm>
            <a:off x="1631505" y="781363"/>
            <a:ext cx="8928991" cy="2246769"/>
          </a:xfrm>
          <a:prstGeom prst="rect">
            <a:avLst/>
          </a:prstGeom>
          <a:noFill/>
          <a:ln w="12700">
            <a:solidFill>
              <a:schemeClr val="tx1"/>
            </a:solidFill>
          </a:ln>
        </p:spPr>
        <p:txBody>
          <a:bodyPr wrap="square" lIns="91440" tIns="45720" rIns="91440" bIns="45720" rtlCol="0" anchor="t">
            <a:spAutoFit/>
          </a:bodyPr>
          <a:lstStyle/>
          <a:p>
            <a:r>
              <a:rPr lang="en-GB" sz="2800"/>
              <a:t>Sawl un?				How many?</a:t>
            </a:r>
          </a:p>
          <a:p>
            <a:r>
              <a:rPr lang="en-GB" sz="2800"/>
              <a:t>Sawl </a:t>
            </a:r>
            <a:r>
              <a:rPr lang="en-GB" sz="2800" err="1"/>
              <a:t>tedi</a:t>
            </a:r>
            <a:r>
              <a:rPr lang="en-GB" sz="2800"/>
              <a:t>?				How many teddies?</a:t>
            </a:r>
          </a:p>
          <a:p>
            <a:r>
              <a:rPr lang="en-GB" sz="2800"/>
              <a:t>Sawl un </a:t>
            </a:r>
            <a:r>
              <a:rPr lang="en-GB" sz="2800" err="1"/>
              <a:t>sydd</a:t>
            </a:r>
            <a:r>
              <a:rPr lang="en-GB" sz="2800"/>
              <a:t> </a:t>
            </a:r>
            <a:r>
              <a:rPr lang="en-GB" sz="2800" err="1"/>
              <a:t>yma</a:t>
            </a:r>
            <a:r>
              <a:rPr lang="en-GB" sz="2800"/>
              <a:t>?			How many are here?</a:t>
            </a:r>
          </a:p>
          <a:p>
            <a:r>
              <a:rPr lang="en-GB" sz="2800"/>
              <a:t>Sawl car </a:t>
            </a:r>
            <a:r>
              <a:rPr lang="en-GB" sz="2800" err="1"/>
              <a:t>sydd</a:t>
            </a:r>
            <a:r>
              <a:rPr lang="en-GB" sz="2800"/>
              <a:t> </a:t>
            </a:r>
            <a:r>
              <a:rPr lang="en-GB" sz="2800" err="1"/>
              <a:t>yma</a:t>
            </a:r>
            <a:r>
              <a:rPr lang="en-GB" sz="2800"/>
              <a:t>?		How many cars are here?</a:t>
            </a:r>
          </a:p>
          <a:p>
            <a:r>
              <a:rPr lang="en-GB" sz="2800"/>
              <a:t>Sawl … </a:t>
            </a:r>
            <a:r>
              <a:rPr lang="en-GB" sz="2800" err="1"/>
              <a:t>sydd</a:t>
            </a:r>
            <a:r>
              <a:rPr lang="en-GB" sz="2800"/>
              <a:t> </a:t>
            </a:r>
            <a:r>
              <a:rPr lang="en-GB" sz="2800" err="1"/>
              <a:t>yn</a:t>
            </a:r>
            <a:r>
              <a:rPr lang="en-GB" sz="2800"/>
              <a:t> y set?		How many … are in the set?</a:t>
            </a:r>
          </a:p>
        </p:txBody>
      </p:sp>
      <p:grpSp>
        <p:nvGrpSpPr>
          <p:cNvPr id="35" name="Group 34">
            <a:extLst>
              <a:ext uri="{FF2B5EF4-FFF2-40B4-BE49-F238E27FC236}">
                <a16:creationId xmlns:a16="http://schemas.microsoft.com/office/drawing/2014/main" xmlns="" id="{D3C168CD-7FCA-E548-98D9-0143A30BC3BD}"/>
              </a:ext>
            </a:extLst>
          </p:cNvPr>
          <p:cNvGrpSpPr/>
          <p:nvPr/>
        </p:nvGrpSpPr>
        <p:grpSpPr>
          <a:xfrm>
            <a:off x="3596167" y="3080256"/>
            <a:ext cx="1902714" cy="2351630"/>
            <a:chOff x="2315471" y="3170640"/>
            <a:chExt cx="2246825" cy="2776929"/>
          </a:xfrm>
        </p:grpSpPr>
        <p:sp>
          <p:nvSpPr>
            <p:cNvPr id="36" name="Oval 35">
              <a:extLst>
                <a:ext uri="{FF2B5EF4-FFF2-40B4-BE49-F238E27FC236}">
                  <a16:creationId xmlns:a16="http://schemas.microsoft.com/office/drawing/2014/main" xmlns="" id="{6760FB6A-A667-8F4A-A704-A8D8FD08CEF5}"/>
                </a:ext>
              </a:extLst>
            </p:cNvPr>
            <p:cNvSpPr/>
            <p:nvPr/>
          </p:nvSpPr>
          <p:spPr>
            <a:xfrm>
              <a:off x="2315471" y="3170640"/>
              <a:ext cx="2246825" cy="277692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7" name="Picture 36">
              <a:extLst>
                <a:ext uri="{FF2B5EF4-FFF2-40B4-BE49-F238E27FC236}">
                  <a16:creationId xmlns:a16="http://schemas.microsoft.com/office/drawing/2014/main" xmlns="" id="{A8091B18-5B35-C443-A256-5E777C7FC525}"/>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807979" y="3561777"/>
              <a:ext cx="754108" cy="724911"/>
            </a:xfrm>
            <a:prstGeom prst="rect">
              <a:avLst/>
            </a:prstGeom>
          </p:spPr>
        </p:pic>
        <p:pic>
          <p:nvPicPr>
            <p:cNvPr id="38" name="Picture 37">
              <a:extLst>
                <a:ext uri="{FF2B5EF4-FFF2-40B4-BE49-F238E27FC236}">
                  <a16:creationId xmlns:a16="http://schemas.microsoft.com/office/drawing/2014/main" xmlns="" id="{EE9BC530-161F-1347-A491-ED82AABE86E1}"/>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425407" y="4194456"/>
              <a:ext cx="754108" cy="724911"/>
            </a:xfrm>
            <a:prstGeom prst="rect">
              <a:avLst/>
            </a:prstGeom>
          </p:spPr>
        </p:pic>
        <p:pic>
          <p:nvPicPr>
            <p:cNvPr id="39" name="Picture 38">
              <a:extLst>
                <a:ext uri="{FF2B5EF4-FFF2-40B4-BE49-F238E27FC236}">
                  <a16:creationId xmlns:a16="http://schemas.microsoft.com/office/drawing/2014/main" xmlns="" id="{8B53ECE0-BD58-2542-A46F-AE860C2DBEC6}"/>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297548" y="3462041"/>
              <a:ext cx="754108" cy="724911"/>
            </a:xfrm>
            <a:prstGeom prst="rect">
              <a:avLst/>
            </a:prstGeom>
          </p:spPr>
        </p:pic>
        <p:pic>
          <p:nvPicPr>
            <p:cNvPr id="40" name="Picture 39">
              <a:extLst>
                <a:ext uri="{FF2B5EF4-FFF2-40B4-BE49-F238E27FC236}">
                  <a16:creationId xmlns:a16="http://schemas.microsoft.com/office/drawing/2014/main" xmlns="" id="{96DD6BB5-C7E0-FD41-B711-8786332E676D}"/>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148407" y="4487419"/>
              <a:ext cx="754108" cy="724911"/>
            </a:xfrm>
            <a:prstGeom prst="rect">
              <a:avLst/>
            </a:prstGeom>
          </p:spPr>
        </p:pic>
        <p:pic>
          <p:nvPicPr>
            <p:cNvPr id="41" name="Picture 40">
              <a:extLst>
                <a:ext uri="{FF2B5EF4-FFF2-40B4-BE49-F238E27FC236}">
                  <a16:creationId xmlns:a16="http://schemas.microsoft.com/office/drawing/2014/main" xmlns="" id="{C6648D7A-D7F5-2644-B556-ED3B70B0E568}"/>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534229" y="3998106"/>
              <a:ext cx="754108" cy="724911"/>
            </a:xfrm>
            <a:prstGeom prst="rect">
              <a:avLst/>
            </a:prstGeom>
          </p:spPr>
        </p:pic>
        <p:pic>
          <p:nvPicPr>
            <p:cNvPr id="42" name="Picture 41">
              <a:extLst>
                <a:ext uri="{FF2B5EF4-FFF2-40B4-BE49-F238E27FC236}">
                  <a16:creationId xmlns:a16="http://schemas.microsoft.com/office/drawing/2014/main" xmlns="" id="{44899F52-41B7-3045-8F77-1BE0893F0650}"/>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375359" y="5060883"/>
              <a:ext cx="754108" cy="724911"/>
            </a:xfrm>
            <a:prstGeom prst="rect">
              <a:avLst/>
            </a:prstGeom>
          </p:spPr>
        </p:pic>
        <p:pic>
          <p:nvPicPr>
            <p:cNvPr id="43" name="Picture 42">
              <a:extLst>
                <a:ext uri="{FF2B5EF4-FFF2-40B4-BE49-F238E27FC236}">
                  <a16:creationId xmlns:a16="http://schemas.microsoft.com/office/drawing/2014/main" xmlns="" id="{7E70A82E-5D47-4D43-9129-BCC94F2E52CE}"/>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786753" y="4911573"/>
              <a:ext cx="754108" cy="724911"/>
            </a:xfrm>
            <a:prstGeom prst="rect">
              <a:avLst/>
            </a:prstGeom>
          </p:spPr>
        </p:pic>
      </p:grpSp>
      <p:grpSp>
        <p:nvGrpSpPr>
          <p:cNvPr id="44" name="Group 43">
            <a:extLst>
              <a:ext uri="{FF2B5EF4-FFF2-40B4-BE49-F238E27FC236}">
                <a16:creationId xmlns:a16="http://schemas.microsoft.com/office/drawing/2014/main" xmlns="" id="{3B6510C8-A8B1-1B40-BF25-77D581E8751D}"/>
              </a:ext>
            </a:extLst>
          </p:cNvPr>
          <p:cNvGrpSpPr/>
          <p:nvPr/>
        </p:nvGrpSpPr>
        <p:grpSpPr>
          <a:xfrm>
            <a:off x="6682448" y="3080256"/>
            <a:ext cx="1902714" cy="2351630"/>
            <a:chOff x="4552571" y="3806433"/>
            <a:chExt cx="2246825" cy="2776929"/>
          </a:xfrm>
        </p:grpSpPr>
        <p:sp>
          <p:nvSpPr>
            <p:cNvPr id="45" name="Oval 44">
              <a:extLst>
                <a:ext uri="{FF2B5EF4-FFF2-40B4-BE49-F238E27FC236}">
                  <a16:creationId xmlns:a16="http://schemas.microsoft.com/office/drawing/2014/main" xmlns="" id="{4FBEDC47-48BC-B94E-956F-5AB69B33F09A}"/>
                </a:ext>
              </a:extLst>
            </p:cNvPr>
            <p:cNvSpPr/>
            <p:nvPr/>
          </p:nvSpPr>
          <p:spPr>
            <a:xfrm>
              <a:off x="4552571" y="3806433"/>
              <a:ext cx="2246825" cy="277692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6" name="Picture 45">
              <a:extLst>
                <a:ext uri="{FF2B5EF4-FFF2-40B4-BE49-F238E27FC236}">
                  <a16:creationId xmlns:a16="http://schemas.microsoft.com/office/drawing/2014/main" xmlns="" id="{64D729E4-86CF-D341-B5C5-EE525C9FBD17}"/>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103187" y="4412621"/>
              <a:ext cx="421735" cy="403605"/>
            </a:xfrm>
            <a:prstGeom prst="rect">
              <a:avLst/>
            </a:prstGeom>
          </p:spPr>
        </p:pic>
        <p:pic>
          <p:nvPicPr>
            <p:cNvPr id="47" name="Picture 46">
              <a:extLst>
                <a:ext uri="{FF2B5EF4-FFF2-40B4-BE49-F238E27FC236}">
                  <a16:creationId xmlns:a16="http://schemas.microsoft.com/office/drawing/2014/main" xmlns="" id="{C92D8F89-00DD-1144-B4F7-C98ECDCE6C0D}"/>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64417" y="4884553"/>
              <a:ext cx="421735" cy="403605"/>
            </a:xfrm>
            <a:prstGeom prst="rect">
              <a:avLst/>
            </a:prstGeom>
          </p:spPr>
        </p:pic>
        <p:pic>
          <p:nvPicPr>
            <p:cNvPr id="48" name="Picture 47">
              <a:extLst>
                <a:ext uri="{FF2B5EF4-FFF2-40B4-BE49-F238E27FC236}">
                  <a16:creationId xmlns:a16="http://schemas.microsoft.com/office/drawing/2014/main" xmlns="" id="{F126356E-6671-EC40-B076-7993485EAD28}"/>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434315" y="4919368"/>
              <a:ext cx="421735" cy="403605"/>
            </a:xfrm>
            <a:prstGeom prst="rect">
              <a:avLst/>
            </a:prstGeom>
          </p:spPr>
        </p:pic>
        <p:pic>
          <p:nvPicPr>
            <p:cNvPr id="49" name="Picture 48">
              <a:extLst>
                <a:ext uri="{FF2B5EF4-FFF2-40B4-BE49-F238E27FC236}">
                  <a16:creationId xmlns:a16="http://schemas.microsoft.com/office/drawing/2014/main" xmlns="" id="{E1590844-ADF0-D140-8493-D46C8BD6F179}"/>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854947" y="4287321"/>
              <a:ext cx="421735" cy="403605"/>
            </a:xfrm>
            <a:prstGeom prst="rect">
              <a:avLst/>
            </a:prstGeom>
          </p:spPr>
        </p:pic>
        <p:pic>
          <p:nvPicPr>
            <p:cNvPr id="50" name="Picture 49">
              <a:extLst>
                <a:ext uri="{FF2B5EF4-FFF2-40B4-BE49-F238E27FC236}">
                  <a16:creationId xmlns:a16="http://schemas.microsoft.com/office/drawing/2014/main" xmlns="" id="{0D8BE60F-AE96-404E-A909-373C6D4E1A3D}"/>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059905" y="5194897"/>
              <a:ext cx="421735" cy="403605"/>
            </a:xfrm>
            <a:prstGeom prst="rect">
              <a:avLst/>
            </a:prstGeom>
          </p:spPr>
        </p:pic>
        <p:pic>
          <p:nvPicPr>
            <p:cNvPr id="51" name="Picture 50">
              <a:extLst>
                <a:ext uri="{FF2B5EF4-FFF2-40B4-BE49-F238E27FC236}">
                  <a16:creationId xmlns:a16="http://schemas.microsoft.com/office/drawing/2014/main" xmlns="" id="{EAD28546-A70D-3C4C-ACA9-63EE409D0DE6}"/>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053788" y="5482607"/>
              <a:ext cx="421735" cy="403605"/>
            </a:xfrm>
            <a:prstGeom prst="rect">
              <a:avLst/>
            </a:prstGeom>
          </p:spPr>
        </p:pic>
        <p:pic>
          <p:nvPicPr>
            <p:cNvPr id="52" name="Picture 51">
              <a:extLst>
                <a:ext uri="{FF2B5EF4-FFF2-40B4-BE49-F238E27FC236}">
                  <a16:creationId xmlns:a16="http://schemas.microsoft.com/office/drawing/2014/main" xmlns="" id="{42F6A5A7-8DBB-D74A-B7E8-894423101102}"/>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145975" y="4764024"/>
              <a:ext cx="421735" cy="403605"/>
            </a:xfrm>
            <a:prstGeom prst="rect">
              <a:avLst/>
            </a:prstGeom>
          </p:spPr>
        </p:pic>
        <p:pic>
          <p:nvPicPr>
            <p:cNvPr id="53" name="Picture 52">
              <a:extLst>
                <a:ext uri="{FF2B5EF4-FFF2-40B4-BE49-F238E27FC236}">
                  <a16:creationId xmlns:a16="http://schemas.microsoft.com/office/drawing/2014/main" xmlns="" id="{8177AEFF-3080-684B-B13B-76FB465EEA76}"/>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475523" y="3956956"/>
              <a:ext cx="421735" cy="403605"/>
            </a:xfrm>
            <a:prstGeom prst="rect">
              <a:avLst/>
            </a:prstGeom>
          </p:spPr>
        </p:pic>
        <p:pic>
          <p:nvPicPr>
            <p:cNvPr id="54" name="Picture 53">
              <a:extLst>
                <a:ext uri="{FF2B5EF4-FFF2-40B4-BE49-F238E27FC236}">
                  <a16:creationId xmlns:a16="http://schemas.microsoft.com/office/drawing/2014/main" xmlns="" id="{2E54CA06-079A-544E-B1F3-A13DEFAC3AF1}"/>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556846" y="5785794"/>
              <a:ext cx="421735" cy="403605"/>
            </a:xfrm>
            <a:prstGeom prst="rect">
              <a:avLst/>
            </a:prstGeom>
          </p:spPr>
        </p:pic>
      </p:grpSp>
      <p:grpSp>
        <p:nvGrpSpPr>
          <p:cNvPr id="55" name="Group 54">
            <a:extLst>
              <a:ext uri="{FF2B5EF4-FFF2-40B4-BE49-F238E27FC236}">
                <a16:creationId xmlns:a16="http://schemas.microsoft.com/office/drawing/2014/main" xmlns="" id="{555C5CA3-3580-E642-9A1F-AC05C25781AE}"/>
              </a:ext>
            </a:extLst>
          </p:cNvPr>
          <p:cNvGrpSpPr/>
          <p:nvPr/>
        </p:nvGrpSpPr>
        <p:grpSpPr>
          <a:xfrm>
            <a:off x="9768728" y="3080256"/>
            <a:ext cx="1902714" cy="2351630"/>
            <a:chOff x="6789671" y="3170640"/>
            <a:chExt cx="2246825" cy="2776929"/>
          </a:xfrm>
        </p:grpSpPr>
        <p:sp>
          <p:nvSpPr>
            <p:cNvPr id="56" name="Oval 55">
              <a:extLst>
                <a:ext uri="{FF2B5EF4-FFF2-40B4-BE49-F238E27FC236}">
                  <a16:creationId xmlns:a16="http://schemas.microsoft.com/office/drawing/2014/main" xmlns="" id="{EC16B4D2-B04B-2A4C-B646-506069636D1F}"/>
                </a:ext>
              </a:extLst>
            </p:cNvPr>
            <p:cNvSpPr/>
            <p:nvPr/>
          </p:nvSpPr>
          <p:spPr>
            <a:xfrm>
              <a:off x="6789671" y="3170640"/>
              <a:ext cx="2246825" cy="277692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7" name="Picture 56">
              <a:extLst>
                <a:ext uri="{FF2B5EF4-FFF2-40B4-BE49-F238E27FC236}">
                  <a16:creationId xmlns:a16="http://schemas.microsoft.com/office/drawing/2014/main" xmlns="" id="{4235D27B-61B7-DB41-96E2-DB2966011C1D}"/>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572574" y="3436924"/>
              <a:ext cx="960810" cy="927733"/>
            </a:xfrm>
            <a:prstGeom prst="rect">
              <a:avLst/>
            </a:prstGeom>
          </p:spPr>
        </p:pic>
        <p:pic>
          <p:nvPicPr>
            <p:cNvPr id="58" name="Picture 57">
              <a:extLst>
                <a:ext uri="{FF2B5EF4-FFF2-40B4-BE49-F238E27FC236}">
                  <a16:creationId xmlns:a16="http://schemas.microsoft.com/office/drawing/2014/main" xmlns="" id="{5C504098-E574-9345-B324-CD11D26B6FB2}"/>
                </a:ext>
              </a:extLst>
            </p:cNvPr>
            <p:cNvPicPr>
              <a:picLocks noChangeAspect="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299987" y="4378562"/>
              <a:ext cx="960810" cy="927733"/>
            </a:xfrm>
            <a:prstGeom prst="rect">
              <a:avLst/>
            </a:prstGeom>
          </p:spPr>
        </p:pic>
      </p:grpSp>
      <p:grpSp>
        <p:nvGrpSpPr>
          <p:cNvPr id="59" name="Group 58">
            <a:extLst>
              <a:ext uri="{FF2B5EF4-FFF2-40B4-BE49-F238E27FC236}">
                <a16:creationId xmlns:a16="http://schemas.microsoft.com/office/drawing/2014/main" xmlns="" id="{6A1B2181-8389-194E-A7DC-88BC8F355433}"/>
              </a:ext>
            </a:extLst>
          </p:cNvPr>
          <p:cNvGrpSpPr/>
          <p:nvPr/>
        </p:nvGrpSpPr>
        <p:grpSpPr>
          <a:xfrm>
            <a:off x="509886" y="3080256"/>
            <a:ext cx="1902714" cy="2351630"/>
            <a:chOff x="78371" y="3806433"/>
            <a:chExt cx="2246825" cy="2776929"/>
          </a:xfrm>
        </p:grpSpPr>
        <p:sp>
          <p:nvSpPr>
            <p:cNvPr id="60" name="Oval 59">
              <a:extLst>
                <a:ext uri="{FF2B5EF4-FFF2-40B4-BE49-F238E27FC236}">
                  <a16:creationId xmlns:a16="http://schemas.microsoft.com/office/drawing/2014/main" xmlns="" id="{062205B1-CD5C-BD4D-9D4D-50AFA8FEEA19}"/>
                </a:ext>
              </a:extLst>
            </p:cNvPr>
            <p:cNvSpPr/>
            <p:nvPr/>
          </p:nvSpPr>
          <p:spPr>
            <a:xfrm>
              <a:off x="78371" y="3806433"/>
              <a:ext cx="2246825" cy="277692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1" name="Picture 60">
              <a:extLst>
                <a:ext uri="{FF2B5EF4-FFF2-40B4-BE49-F238E27FC236}">
                  <a16:creationId xmlns:a16="http://schemas.microsoft.com/office/drawing/2014/main" xmlns="" id="{79A3B7E5-9A3F-5C4A-88A0-32069F175EB5}"/>
                </a:ext>
              </a:extLst>
            </p:cNvPr>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52965" y="4079920"/>
              <a:ext cx="737057" cy="619955"/>
            </a:xfrm>
            <a:prstGeom prst="rect">
              <a:avLst/>
            </a:prstGeom>
          </p:spPr>
        </p:pic>
        <p:pic>
          <p:nvPicPr>
            <p:cNvPr id="62" name="Picture 61">
              <a:extLst>
                <a:ext uri="{FF2B5EF4-FFF2-40B4-BE49-F238E27FC236}">
                  <a16:creationId xmlns:a16="http://schemas.microsoft.com/office/drawing/2014/main" xmlns="" id="{377892D5-66F5-894A-855B-7CF577062F9E}"/>
                </a:ext>
              </a:extLst>
            </p:cNvPr>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66441" y="5769144"/>
              <a:ext cx="737057" cy="619955"/>
            </a:xfrm>
            <a:prstGeom prst="rect">
              <a:avLst/>
            </a:prstGeom>
          </p:spPr>
        </p:pic>
        <p:pic>
          <p:nvPicPr>
            <p:cNvPr id="63" name="Picture 62">
              <a:extLst>
                <a:ext uri="{FF2B5EF4-FFF2-40B4-BE49-F238E27FC236}">
                  <a16:creationId xmlns:a16="http://schemas.microsoft.com/office/drawing/2014/main" xmlns="" id="{5F9B5614-8333-A644-86F7-2B519C5C9EE5}"/>
                </a:ext>
              </a:extLst>
            </p:cNvPr>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52028" y="4893420"/>
              <a:ext cx="737057" cy="619955"/>
            </a:xfrm>
            <a:prstGeom prst="rect">
              <a:avLst/>
            </a:prstGeom>
          </p:spPr>
        </p:pic>
        <p:pic>
          <p:nvPicPr>
            <p:cNvPr id="64" name="Picture 63">
              <a:extLst>
                <a:ext uri="{FF2B5EF4-FFF2-40B4-BE49-F238E27FC236}">
                  <a16:creationId xmlns:a16="http://schemas.microsoft.com/office/drawing/2014/main" xmlns="" id="{3B7C3BB6-BC21-0A40-8E55-DAF3DF0E47DD}"/>
                </a:ext>
              </a:extLst>
            </p:cNvPr>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366862" y="4949618"/>
              <a:ext cx="737057" cy="619955"/>
            </a:xfrm>
            <a:prstGeom prst="rect">
              <a:avLst/>
            </a:prstGeom>
          </p:spPr>
        </p:pic>
      </p:grpSp>
    </p:spTree>
    <p:extLst>
      <p:ext uri="{BB962C8B-B14F-4D97-AF65-F5344CB8AC3E}">
        <p14:creationId xmlns:p14="http://schemas.microsoft.com/office/powerpoint/2010/main" val="32413170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486C189-B493-4D4A-8BC4-5560D0EE5084}"/>
              </a:ext>
            </a:extLst>
          </p:cNvPr>
          <p:cNvSpPr>
            <a:spLocks noGrp="1"/>
          </p:cNvSpPr>
          <p:nvPr>
            <p:ph type="title"/>
          </p:nvPr>
        </p:nvSpPr>
        <p:spPr>
          <a:xfrm>
            <a:off x="2279525" y="0"/>
            <a:ext cx="8229600" cy="634082"/>
          </a:xfrm>
        </p:spPr>
        <p:txBody>
          <a:bodyPr>
            <a:noAutofit/>
          </a:bodyPr>
          <a:lstStyle/>
          <a:p>
            <a:r>
              <a:rPr lang="en-GB" sz="3600" err="1"/>
              <a:t>Gofyn</a:t>
            </a:r>
            <a:r>
              <a:rPr lang="en-GB" sz="3600"/>
              <a:t> am </a:t>
            </a:r>
            <a:r>
              <a:rPr lang="en-GB" sz="3600" err="1"/>
              <a:t>bethau</a:t>
            </a:r>
            <a:r>
              <a:rPr lang="en-GB" sz="3600"/>
              <a:t> – Asking for things</a:t>
            </a:r>
          </a:p>
        </p:txBody>
      </p:sp>
      <p:sp>
        <p:nvSpPr>
          <p:cNvPr id="4" name="Text Box 2">
            <a:extLst>
              <a:ext uri="{FF2B5EF4-FFF2-40B4-BE49-F238E27FC236}">
                <a16:creationId xmlns:a16="http://schemas.microsoft.com/office/drawing/2014/main" xmlns="" id="{46DDC4B6-559C-423B-8170-1B4E96C5C7C2}"/>
              </a:ext>
            </a:extLst>
          </p:cNvPr>
          <p:cNvSpPr txBox="1">
            <a:spLocks noChangeArrowheads="1"/>
          </p:cNvSpPr>
          <p:nvPr/>
        </p:nvSpPr>
        <p:spPr bwMode="auto">
          <a:xfrm>
            <a:off x="934949" y="628250"/>
            <a:ext cx="10469366" cy="4965462"/>
          </a:xfrm>
          <a:prstGeom prst="rect">
            <a:avLst/>
          </a:prstGeom>
          <a:noFill/>
          <a:ln w="9525">
            <a:noFill/>
            <a:miter lim="800000"/>
            <a:headEnd/>
            <a:tailEnd/>
          </a:ln>
          <a:extLst>
            <a:ext uri="{909E8E84-426E-40DD-AFC4-6F175D3DCCD1}">
              <a14:hiddenFill xmlns:a14="http://schemas.microsoft.com/office/drawing/2010/main">
                <a:solidFill>
                  <a:srgbClr val="BBE0E3"/>
                </a:solidFill>
              </a14:hiddenFill>
            </a:ext>
          </a:extLst>
        </p:spPr>
        <p:txBody>
          <a:bodyPr vert="horz" wrap="square" lIns="91440" tIns="45720" rIns="91440" bIns="45720" numCol="1" anchor="t" anchorCtr="0" compatLnSpc="1">
            <a:prstTxWarp prst="textNoShape">
              <a:avLst/>
            </a:prstTxWarp>
            <a:spAutoFit/>
          </a:bodyPr>
          <a:lstStyle/>
          <a:p>
            <a:pPr eaLnBrk="0" fontAlgn="base" hangingPunct="0">
              <a:spcBef>
                <a:spcPct val="0"/>
              </a:spcBef>
              <a:spcAft>
                <a:spcPts val="800"/>
              </a:spcAft>
            </a:pPr>
            <a:r>
              <a:rPr lang="en-GB" altLang="en-US" sz="2400">
                <a:solidFill>
                  <a:srgbClr val="000000"/>
                </a:solidFill>
                <a:latin typeface="Calibri" panose="020F0502020204030204" pitchFamily="34" charset="0"/>
              </a:rPr>
              <a:t>Ga </a:t>
            </a:r>
            <a:r>
              <a:rPr lang="en-GB" altLang="en-US" sz="2400" err="1">
                <a:solidFill>
                  <a:srgbClr val="000000"/>
                </a:solidFill>
                <a:latin typeface="Calibri" panose="020F0502020204030204" pitchFamily="34" charset="0"/>
              </a:rPr>
              <a:t>i</a:t>
            </a:r>
            <a:r>
              <a:rPr lang="en-GB" altLang="en-US" sz="2400">
                <a:solidFill>
                  <a:srgbClr val="000000"/>
                </a:solidFill>
                <a:latin typeface="Calibri" panose="020F0502020204030204" pitchFamily="34" charset="0"/>
              </a:rPr>
              <a:t> … </a:t>
            </a:r>
            <a:r>
              <a:rPr lang="en-GB" altLang="en-US" sz="2400" err="1">
                <a:solidFill>
                  <a:srgbClr val="000000"/>
                </a:solidFill>
                <a:latin typeface="Calibri" panose="020F0502020204030204" pitchFamily="34" charset="0"/>
              </a:rPr>
              <a:t>os</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gwelwch</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yn</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dda</a:t>
            </a:r>
            <a:r>
              <a:rPr lang="en-GB" altLang="en-US" sz="2400">
                <a:solidFill>
                  <a:srgbClr val="000000"/>
                </a:solidFill>
                <a:latin typeface="Calibri" panose="020F0502020204030204" pitchFamily="34" charset="0"/>
              </a:rPr>
              <a:t>?	</a:t>
            </a:r>
            <a:r>
              <a:rPr lang="en-GB" altLang="en-US" sz="2400">
                <a:solidFill>
                  <a:srgbClr val="000000"/>
                </a:solidFill>
                <a:latin typeface="Arial" panose="020B0604020202020204" pitchFamily="34" charset="0"/>
              </a:rPr>
              <a:t>		</a:t>
            </a:r>
            <a:r>
              <a:rPr lang="en-GB" altLang="en-US" sz="2400">
                <a:solidFill>
                  <a:srgbClr val="000000"/>
                </a:solidFill>
                <a:latin typeface="Calibri" panose="020F0502020204030204" pitchFamily="34" charset="0"/>
              </a:rPr>
              <a:t>Please may I have …?</a:t>
            </a:r>
          </a:p>
          <a:p>
            <a:pPr eaLnBrk="0" fontAlgn="base" hangingPunct="0">
              <a:spcBef>
                <a:spcPct val="0"/>
              </a:spcBef>
              <a:spcAft>
                <a:spcPts val="800"/>
              </a:spcAft>
            </a:pPr>
            <a:r>
              <a:rPr lang="en-GB" altLang="en-US" sz="2400">
                <a:solidFill>
                  <a:srgbClr val="000000"/>
                </a:solidFill>
                <a:latin typeface="Calibri" panose="020F0502020204030204" pitchFamily="34" charset="0"/>
              </a:rPr>
              <a:t>Ga </a:t>
            </a:r>
            <a:r>
              <a:rPr lang="en-GB" altLang="en-US" sz="2400" err="1">
                <a:solidFill>
                  <a:srgbClr val="000000"/>
                </a:solidFill>
                <a:latin typeface="Calibri" panose="020F0502020204030204" pitchFamily="34" charset="0"/>
              </a:rPr>
              <a:t>i’r</a:t>
            </a:r>
            <a:r>
              <a:rPr lang="en-GB" altLang="en-US" sz="2400">
                <a:solidFill>
                  <a:srgbClr val="000000"/>
                </a:solidFill>
                <a:latin typeface="Calibri" panose="020F0502020204030204" pitchFamily="34" charset="0"/>
              </a:rPr>
              <a:t> … </a:t>
            </a:r>
            <a:r>
              <a:rPr lang="en-GB" altLang="en-US" sz="2400" err="1">
                <a:solidFill>
                  <a:srgbClr val="000000"/>
                </a:solidFill>
                <a:latin typeface="Calibri" panose="020F0502020204030204" pitchFamily="34" charset="0"/>
              </a:rPr>
              <a:t>os</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gwelwch</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yn</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dda</a:t>
            </a:r>
            <a:r>
              <a:rPr lang="en-GB" altLang="en-US" sz="2400">
                <a:solidFill>
                  <a:srgbClr val="000000"/>
                </a:solidFill>
                <a:latin typeface="Calibri" panose="020F0502020204030204" pitchFamily="34" charset="0"/>
              </a:rPr>
              <a:t>?	</a:t>
            </a:r>
            <a:r>
              <a:rPr lang="en-GB" altLang="en-US" sz="2400">
                <a:solidFill>
                  <a:srgbClr val="000000"/>
                </a:solidFill>
                <a:latin typeface="Arial" panose="020B0604020202020204" pitchFamily="34" charset="0"/>
              </a:rPr>
              <a:t>		</a:t>
            </a:r>
            <a:r>
              <a:rPr lang="en-GB" altLang="en-US" sz="2400">
                <a:solidFill>
                  <a:srgbClr val="000000"/>
                </a:solidFill>
                <a:latin typeface="Calibri" panose="020F0502020204030204" pitchFamily="34" charset="0"/>
              </a:rPr>
              <a:t>Please may I have the …?</a:t>
            </a:r>
          </a:p>
          <a:p>
            <a:pPr eaLnBrk="0" fontAlgn="base" hangingPunct="0">
              <a:spcBef>
                <a:spcPct val="0"/>
              </a:spcBef>
              <a:spcAft>
                <a:spcPts val="800"/>
              </a:spcAft>
            </a:pPr>
            <a:r>
              <a:rPr lang="en-GB" altLang="en-US" sz="2400" err="1">
                <a:solidFill>
                  <a:srgbClr val="000000"/>
                </a:solidFill>
                <a:latin typeface="Calibri" panose="020F0502020204030204" pitchFamily="34" charset="0"/>
              </a:rPr>
              <a:t>Cei</a:t>
            </a:r>
            <a:r>
              <a:rPr lang="en-GB" altLang="en-US" sz="2400">
                <a:solidFill>
                  <a:srgbClr val="000000"/>
                </a:solidFill>
                <a:latin typeface="Calibri" panose="020F0502020204030204" pitchFamily="34" charset="0"/>
              </a:rPr>
              <a:t> / Na </a:t>
            </a:r>
            <a:r>
              <a:rPr lang="en-GB" altLang="en-US" sz="2400" err="1">
                <a:solidFill>
                  <a:srgbClr val="000000"/>
                </a:solidFill>
                <a:latin typeface="Calibri" panose="020F0502020204030204" pitchFamily="34" charset="0"/>
              </a:rPr>
              <a:t>chei</a:t>
            </a:r>
            <a:r>
              <a:rPr lang="en-GB" altLang="en-US" sz="2400">
                <a:solidFill>
                  <a:srgbClr val="000000"/>
                </a:solidFill>
                <a:latin typeface="Calibri" panose="020F0502020204030204" pitchFamily="34" charset="0"/>
              </a:rPr>
              <a:t>					Yes you can/No you can’t</a:t>
            </a:r>
          </a:p>
          <a:p>
            <a:pPr eaLnBrk="0" fontAlgn="base" hangingPunct="0">
              <a:spcBef>
                <a:spcPct val="0"/>
              </a:spcBef>
              <a:spcAft>
                <a:spcPts val="800"/>
              </a:spcAft>
            </a:pPr>
            <a:r>
              <a:rPr lang="en-GB" altLang="en-US" sz="2400" err="1">
                <a:solidFill>
                  <a:srgbClr val="000000"/>
                </a:solidFill>
                <a:latin typeface="Calibri" panose="020F0502020204030204" pitchFamily="34" charset="0"/>
              </a:rPr>
              <a:t>Dyma</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ti</a:t>
            </a:r>
            <a:r>
              <a:rPr lang="en-GB" altLang="en-US" sz="2400">
                <a:solidFill>
                  <a:srgbClr val="000000"/>
                </a:solidFill>
                <a:latin typeface="Calibri" panose="020F0502020204030204" pitchFamily="34" charset="0"/>
              </a:rPr>
              <a:t>					Here you are</a:t>
            </a:r>
          </a:p>
          <a:p>
            <a:pPr eaLnBrk="0" fontAlgn="base" hangingPunct="0">
              <a:spcBef>
                <a:spcPct val="0"/>
              </a:spcBef>
              <a:spcAft>
                <a:spcPts val="800"/>
              </a:spcAft>
            </a:pPr>
            <a:r>
              <a:rPr lang="en-GB" altLang="en-US" sz="2400" err="1">
                <a:solidFill>
                  <a:srgbClr val="000000"/>
                </a:solidFill>
                <a:latin typeface="Calibri" panose="020F0502020204030204" pitchFamily="34" charset="0"/>
              </a:rPr>
              <a:t>Wrth</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gwrs</a:t>
            </a:r>
            <a:r>
              <a:rPr lang="en-GB" altLang="en-US" sz="2400">
                <a:solidFill>
                  <a:srgbClr val="000000"/>
                </a:solidFill>
                <a:latin typeface="Calibri" panose="020F0502020204030204" pitchFamily="34" charset="0"/>
              </a:rPr>
              <a:t>					Of course</a:t>
            </a:r>
          </a:p>
          <a:p>
            <a:pPr eaLnBrk="0" fontAlgn="base" hangingPunct="0">
              <a:spcBef>
                <a:spcPct val="0"/>
              </a:spcBef>
              <a:spcAft>
                <a:spcPts val="800"/>
              </a:spcAft>
            </a:pPr>
            <a:r>
              <a:rPr lang="en-GB" altLang="en-US" sz="2400" err="1">
                <a:solidFill>
                  <a:srgbClr val="000000"/>
                </a:solidFill>
                <a:latin typeface="Calibri" panose="020F0502020204030204" pitchFamily="34" charset="0"/>
              </a:rPr>
              <a:t>Diolch</a:t>
            </a:r>
            <a:r>
              <a:rPr lang="en-GB" altLang="en-US" sz="2400">
                <a:solidFill>
                  <a:srgbClr val="000000"/>
                </a:solidFill>
                <a:latin typeface="Calibri" panose="020F0502020204030204" pitchFamily="34" charset="0"/>
              </a:rPr>
              <a:t>						Thank you </a:t>
            </a:r>
          </a:p>
          <a:p>
            <a:pPr eaLnBrk="0" fontAlgn="base" hangingPunct="0">
              <a:spcBef>
                <a:spcPct val="0"/>
              </a:spcBef>
              <a:spcAft>
                <a:spcPts val="800"/>
              </a:spcAft>
            </a:pPr>
            <a:r>
              <a:rPr lang="en-GB" altLang="en-US" sz="2400" err="1">
                <a:solidFill>
                  <a:srgbClr val="000000"/>
                </a:solidFill>
                <a:latin typeface="Calibri" panose="020F0502020204030204" pitchFamily="34" charset="0"/>
              </a:rPr>
              <a:t>Diolch</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yn</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fawr</a:t>
            </a:r>
            <a:r>
              <a:rPr lang="en-GB" altLang="en-US" sz="2400">
                <a:solidFill>
                  <a:srgbClr val="000000"/>
                </a:solidFill>
                <a:latin typeface="Calibri" panose="020F0502020204030204" pitchFamily="34" charset="0"/>
              </a:rPr>
              <a:t>					Thank you very much</a:t>
            </a:r>
          </a:p>
          <a:p>
            <a:pPr eaLnBrk="0" fontAlgn="base" hangingPunct="0">
              <a:spcBef>
                <a:spcPct val="0"/>
              </a:spcBef>
              <a:spcAft>
                <a:spcPts val="800"/>
              </a:spcAft>
            </a:pPr>
            <a:endParaRPr lang="en-GB" altLang="en-US" sz="1000">
              <a:solidFill>
                <a:srgbClr val="000000"/>
              </a:solidFill>
              <a:latin typeface="Calibri" panose="020F0502020204030204" pitchFamily="34" charset="0"/>
            </a:endParaRPr>
          </a:p>
          <a:p>
            <a:pPr eaLnBrk="0" fontAlgn="base" hangingPunct="0">
              <a:spcBef>
                <a:spcPct val="0"/>
              </a:spcBef>
              <a:spcAft>
                <a:spcPts val="800"/>
              </a:spcAft>
            </a:pPr>
            <a:r>
              <a:rPr lang="en-GB" altLang="en-US" sz="2400">
                <a:solidFill>
                  <a:srgbClr val="000000"/>
                </a:solidFill>
                <a:latin typeface="Calibri" panose="020F0502020204030204" pitchFamily="34" charset="0"/>
              </a:rPr>
              <a:t>Ga </a:t>
            </a:r>
            <a:r>
              <a:rPr lang="en-GB" altLang="en-US" sz="2400" err="1">
                <a:solidFill>
                  <a:srgbClr val="000000"/>
                </a:solidFill>
                <a:latin typeface="Calibri" panose="020F0502020204030204" pitchFamily="34" charset="0"/>
              </a:rPr>
              <a:t>i</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fynd</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i’r</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tŷ</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bach</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os</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gwelwch</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yn</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dda</a:t>
            </a:r>
            <a:r>
              <a:rPr lang="en-GB" altLang="en-US" sz="2400">
                <a:solidFill>
                  <a:srgbClr val="000000"/>
                </a:solidFill>
                <a:latin typeface="Calibri" panose="020F0502020204030204" pitchFamily="34" charset="0"/>
              </a:rPr>
              <a:t>? 	Please may I go to the toilet?	</a:t>
            </a:r>
            <a:endParaRPr lang="en-GB" altLang="en-US" sz="2400">
              <a:solidFill>
                <a:srgbClr val="000000"/>
              </a:solidFill>
              <a:latin typeface="Arial" panose="020B0604020202020204" pitchFamily="34" charset="0"/>
            </a:endParaRPr>
          </a:p>
          <a:p>
            <a:pPr eaLnBrk="0" fontAlgn="base" hangingPunct="0">
              <a:spcBef>
                <a:spcPct val="0"/>
              </a:spcBef>
              <a:spcAft>
                <a:spcPts val="800"/>
              </a:spcAft>
            </a:pPr>
            <a:r>
              <a:rPr lang="en-GB" altLang="en-US" sz="2400" err="1">
                <a:solidFill>
                  <a:srgbClr val="000000"/>
                </a:solidFill>
                <a:latin typeface="Calibri" panose="020F0502020204030204" pitchFamily="34" charset="0"/>
              </a:rPr>
              <a:t>Cei</a:t>
            </a:r>
            <a:r>
              <a:rPr lang="en-GB" altLang="en-US" sz="2400">
                <a:solidFill>
                  <a:srgbClr val="000000"/>
                </a:solidFill>
                <a:latin typeface="Calibri" panose="020F0502020204030204" pitchFamily="34" charset="0"/>
              </a:rPr>
              <a:t> / Na </a:t>
            </a:r>
            <a:r>
              <a:rPr lang="en-GB" altLang="en-US" sz="2400" err="1">
                <a:solidFill>
                  <a:srgbClr val="000000"/>
                </a:solidFill>
                <a:latin typeface="Calibri" panose="020F0502020204030204" pitchFamily="34" charset="0"/>
              </a:rPr>
              <a:t>chei</a:t>
            </a:r>
            <a:r>
              <a:rPr lang="en-GB" altLang="en-US" sz="2400">
                <a:solidFill>
                  <a:srgbClr val="000000"/>
                </a:solidFill>
                <a:latin typeface="Calibri" panose="020F0502020204030204" pitchFamily="34" charset="0"/>
              </a:rPr>
              <a:t>					Yes you can/No you can’t</a:t>
            </a:r>
          </a:p>
          <a:p>
            <a:pPr eaLnBrk="0" fontAlgn="base" hangingPunct="0">
              <a:spcBef>
                <a:spcPct val="0"/>
              </a:spcBef>
              <a:spcAft>
                <a:spcPts val="800"/>
              </a:spcAft>
            </a:pPr>
            <a:r>
              <a:rPr lang="en-GB" altLang="en-US" sz="2400" err="1">
                <a:solidFill>
                  <a:srgbClr val="000000"/>
                </a:solidFill>
                <a:latin typeface="Calibri" panose="020F0502020204030204" pitchFamily="34" charset="0"/>
              </a:rPr>
              <a:t>Yn</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gyflym</a:t>
            </a:r>
            <a:r>
              <a:rPr lang="en-GB" altLang="en-US" sz="2400">
                <a:solidFill>
                  <a:srgbClr val="000000"/>
                </a:solidFill>
                <a:latin typeface="Calibri" panose="020F0502020204030204" pitchFamily="34" charset="0"/>
              </a:rPr>
              <a:t>!					Quickly!</a:t>
            </a:r>
            <a:r>
              <a:rPr lang="en-GB" altLang="en-US" sz="1600">
                <a:solidFill>
                  <a:srgbClr val="000000"/>
                </a:solidFill>
                <a:latin typeface="Calibri" panose="020F0502020204030204" pitchFamily="34" charset="0"/>
              </a:rPr>
              <a:t>	</a:t>
            </a:r>
            <a:r>
              <a:rPr lang="en-GB" altLang="en-US" sz="2000">
                <a:solidFill>
                  <a:srgbClr val="000000"/>
                </a:solidFill>
                <a:latin typeface="SassoonPrimaryType" charset="0"/>
              </a:rPr>
              <a:t>		</a:t>
            </a:r>
            <a:endParaRPr lang="en-US" altLang="en-US">
              <a:latin typeface="Arial" panose="020B0604020202020204" pitchFamily="34" charset="0"/>
            </a:endParaRPr>
          </a:p>
        </p:txBody>
      </p:sp>
    </p:spTree>
    <p:extLst>
      <p:ext uri="{BB962C8B-B14F-4D97-AF65-F5344CB8AC3E}">
        <p14:creationId xmlns:p14="http://schemas.microsoft.com/office/powerpoint/2010/main" val="38445703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35C0381-E6BC-4E81-83F0-06B1DB4A7D49}"/>
              </a:ext>
            </a:extLst>
          </p:cNvPr>
          <p:cNvSpPr>
            <a:spLocks noGrp="1"/>
          </p:cNvSpPr>
          <p:nvPr>
            <p:ph type="title"/>
          </p:nvPr>
        </p:nvSpPr>
        <p:spPr>
          <a:xfrm>
            <a:off x="2114872" y="274638"/>
            <a:ext cx="8229600" cy="634082"/>
          </a:xfrm>
        </p:spPr>
        <p:txBody>
          <a:bodyPr>
            <a:noAutofit/>
          </a:bodyPr>
          <a:lstStyle/>
          <a:p>
            <a:r>
              <a:rPr lang="en-GB" sz="3600" err="1"/>
              <a:t>Oes</a:t>
            </a:r>
            <a:r>
              <a:rPr lang="en-GB" sz="3600"/>
              <a:t> ... </a:t>
            </a:r>
            <a:r>
              <a:rPr lang="en-GB" sz="3600" err="1"/>
              <a:t>gyda</a:t>
            </a:r>
            <a:r>
              <a:rPr lang="en-GB" sz="3600"/>
              <a:t> </a:t>
            </a:r>
            <a:r>
              <a:rPr lang="en-GB" sz="3600" err="1"/>
              <a:t>ti</a:t>
            </a:r>
            <a:r>
              <a:rPr lang="en-GB" sz="3600"/>
              <a:t>? – Have you got …?</a:t>
            </a:r>
          </a:p>
        </p:txBody>
      </p:sp>
      <p:sp>
        <p:nvSpPr>
          <p:cNvPr id="4" name="Text Box 2">
            <a:extLst>
              <a:ext uri="{FF2B5EF4-FFF2-40B4-BE49-F238E27FC236}">
                <a16:creationId xmlns:a16="http://schemas.microsoft.com/office/drawing/2014/main" xmlns="" id="{F8ED5EF1-2BBF-44EE-85CB-A92A4B84FA5E}"/>
              </a:ext>
            </a:extLst>
          </p:cNvPr>
          <p:cNvSpPr txBox="1">
            <a:spLocks noChangeArrowheads="1"/>
          </p:cNvSpPr>
          <p:nvPr/>
        </p:nvSpPr>
        <p:spPr bwMode="auto">
          <a:xfrm>
            <a:off x="2200127" y="1238294"/>
            <a:ext cx="7812294" cy="187743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BBE0E3"/>
                </a:solidFill>
              </a14:hiddenFill>
            </a:ext>
          </a:extLst>
        </p:spPr>
        <p:txBody>
          <a:bodyPr vert="horz" wrap="square" lIns="91440" tIns="45720" rIns="91440" bIns="45720" numCol="1" anchor="t" anchorCtr="0" compatLnSpc="1">
            <a:prstTxWarp prst="textNoShape">
              <a:avLst/>
            </a:prstTxWarp>
            <a:spAutoFit/>
          </a:bodyPr>
          <a:lstStyle/>
          <a:p>
            <a:pPr eaLnBrk="0" fontAlgn="base" hangingPunct="0">
              <a:spcBef>
                <a:spcPct val="0"/>
              </a:spcBef>
              <a:spcAft>
                <a:spcPts val="800"/>
              </a:spcAft>
            </a:pPr>
            <a:r>
              <a:rPr lang="en-GB" altLang="en-US" sz="2400" dirty="0" err="1">
                <a:solidFill>
                  <a:srgbClr val="000000"/>
                </a:solidFill>
                <a:latin typeface="Calibri" panose="020F0502020204030204" pitchFamily="34" charset="0"/>
              </a:rPr>
              <a:t>Oes</a:t>
            </a:r>
            <a:r>
              <a:rPr lang="en-GB" altLang="en-US" sz="2400" dirty="0">
                <a:solidFill>
                  <a:srgbClr val="000000"/>
                </a:solidFill>
                <a:latin typeface="Calibri" panose="020F0502020204030204" pitchFamily="34" charset="0"/>
              </a:rPr>
              <a:t> … </a:t>
            </a:r>
            <a:r>
              <a:rPr lang="en-GB" altLang="en-US" sz="2400" dirty="0" err="1">
                <a:solidFill>
                  <a:srgbClr val="000000"/>
                </a:solidFill>
                <a:latin typeface="Calibri" panose="020F0502020204030204" pitchFamily="34" charset="0"/>
              </a:rPr>
              <a:t>gyda</a:t>
            </a:r>
            <a:r>
              <a:rPr lang="en-GB" altLang="en-US" sz="2400" dirty="0">
                <a:solidFill>
                  <a:srgbClr val="000000"/>
                </a:solidFill>
                <a:latin typeface="Calibri" panose="020F0502020204030204" pitchFamily="34" charset="0"/>
              </a:rPr>
              <a:t> </a:t>
            </a:r>
            <a:r>
              <a:rPr lang="en-GB" altLang="en-US" sz="2400" dirty="0" err="1">
                <a:solidFill>
                  <a:srgbClr val="000000"/>
                </a:solidFill>
                <a:latin typeface="Calibri" panose="020F0502020204030204" pitchFamily="34" charset="0"/>
              </a:rPr>
              <a:t>ti</a:t>
            </a:r>
            <a:r>
              <a:rPr lang="en-GB" altLang="en-US" sz="2400" dirty="0">
                <a:solidFill>
                  <a:srgbClr val="000000"/>
                </a:solidFill>
                <a:latin typeface="Calibri" panose="020F0502020204030204" pitchFamily="34" charset="0"/>
              </a:rPr>
              <a:t>?				Have you got [a]…?</a:t>
            </a:r>
          </a:p>
          <a:p>
            <a:pPr eaLnBrk="0" fontAlgn="base" hangingPunct="0">
              <a:spcBef>
                <a:spcPct val="0"/>
              </a:spcBef>
              <a:spcAft>
                <a:spcPts val="800"/>
              </a:spcAft>
            </a:pPr>
            <a:r>
              <a:rPr lang="en-GB" altLang="en-US" sz="2400" dirty="0" err="1">
                <a:solidFill>
                  <a:srgbClr val="000000"/>
                </a:solidFill>
                <a:latin typeface="Calibri" panose="020F0502020204030204" pitchFamily="34" charset="0"/>
              </a:rPr>
              <a:t>Oes</a:t>
            </a:r>
            <a:r>
              <a:rPr lang="en-GB" altLang="en-US" sz="2400" dirty="0">
                <a:solidFill>
                  <a:srgbClr val="000000"/>
                </a:solidFill>
                <a:latin typeface="Calibri" panose="020F0502020204030204" pitchFamily="34" charset="0"/>
              </a:rPr>
              <a:t> / </a:t>
            </a:r>
            <a:r>
              <a:rPr lang="en-GB" altLang="en-US" sz="2400" dirty="0" err="1">
                <a:solidFill>
                  <a:srgbClr val="000000"/>
                </a:solidFill>
                <a:latin typeface="Calibri" panose="020F0502020204030204" pitchFamily="34" charset="0"/>
              </a:rPr>
              <a:t>Nac</a:t>
            </a:r>
            <a:r>
              <a:rPr lang="en-GB" altLang="en-US" sz="2400" dirty="0">
                <a:solidFill>
                  <a:srgbClr val="000000"/>
                </a:solidFill>
                <a:latin typeface="Calibri" panose="020F0502020204030204" pitchFamily="34" charset="0"/>
              </a:rPr>
              <a:t> </a:t>
            </a:r>
            <a:r>
              <a:rPr lang="en-GB" altLang="en-US" sz="2400" dirty="0" err="1">
                <a:solidFill>
                  <a:srgbClr val="000000"/>
                </a:solidFill>
                <a:latin typeface="Calibri" panose="020F0502020204030204" pitchFamily="34" charset="0"/>
              </a:rPr>
              <a:t>oes</a:t>
            </a:r>
            <a:r>
              <a:rPr lang="en-GB" altLang="en-US" sz="2400" dirty="0">
                <a:solidFill>
                  <a:srgbClr val="000000"/>
                </a:solidFill>
                <a:latin typeface="Calibri" panose="020F0502020204030204" pitchFamily="34" charset="0"/>
              </a:rPr>
              <a:t>				Yes I have/No I haven’t</a:t>
            </a:r>
          </a:p>
          <a:p>
            <a:pPr eaLnBrk="0" fontAlgn="base" hangingPunct="0">
              <a:spcBef>
                <a:spcPct val="0"/>
              </a:spcBef>
              <a:spcAft>
                <a:spcPts val="800"/>
              </a:spcAft>
            </a:pPr>
            <a:r>
              <a:rPr lang="en-GB" altLang="en-US" sz="2400" dirty="0" err="1">
                <a:solidFill>
                  <a:srgbClr val="000000"/>
                </a:solidFill>
                <a:latin typeface="Calibri" panose="020F0502020204030204" pitchFamily="34" charset="0"/>
              </a:rPr>
              <a:t>Oes</a:t>
            </a:r>
            <a:r>
              <a:rPr lang="en-GB" altLang="en-US" sz="2400" dirty="0">
                <a:solidFill>
                  <a:srgbClr val="000000"/>
                </a:solidFill>
                <a:latin typeface="Calibri" panose="020F0502020204030204" pitchFamily="34" charset="0"/>
              </a:rPr>
              <a:t>, </a:t>
            </a:r>
            <a:r>
              <a:rPr lang="en-GB" altLang="en-US" sz="2400" dirty="0" err="1">
                <a:solidFill>
                  <a:srgbClr val="000000"/>
                </a:solidFill>
                <a:latin typeface="Calibri" panose="020F0502020204030204" pitchFamily="34" charset="0"/>
              </a:rPr>
              <a:t>mae</a:t>
            </a:r>
            <a:r>
              <a:rPr lang="en-GB" altLang="en-US" sz="2400" dirty="0">
                <a:solidFill>
                  <a:srgbClr val="000000"/>
                </a:solidFill>
                <a:latin typeface="Calibri" panose="020F0502020204030204" pitchFamily="34" charset="0"/>
              </a:rPr>
              <a:t> … </a:t>
            </a:r>
            <a:r>
              <a:rPr lang="en-GB" altLang="en-US" sz="2400" dirty="0" err="1">
                <a:solidFill>
                  <a:srgbClr val="000000"/>
                </a:solidFill>
                <a:latin typeface="Calibri" panose="020F0502020204030204" pitchFamily="34" charset="0"/>
              </a:rPr>
              <a:t>gyda</a:t>
            </a:r>
            <a:r>
              <a:rPr lang="en-GB" altLang="en-US" sz="2400" dirty="0">
                <a:solidFill>
                  <a:srgbClr val="000000"/>
                </a:solidFill>
                <a:latin typeface="Calibri" panose="020F0502020204030204" pitchFamily="34" charset="0"/>
              </a:rPr>
              <a:t> fi.			Yes, I have got [a] …</a:t>
            </a:r>
          </a:p>
          <a:p>
            <a:pPr eaLnBrk="0" fontAlgn="base" hangingPunct="0">
              <a:spcBef>
                <a:spcPct val="0"/>
              </a:spcBef>
              <a:spcAft>
                <a:spcPts val="800"/>
              </a:spcAft>
            </a:pPr>
            <a:r>
              <a:rPr lang="en-GB" altLang="en-US" sz="2400" dirty="0" err="1">
                <a:solidFill>
                  <a:srgbClr val="000000"/>
                </a:solidFill>
                <a:latin typeface="Calibri" panose="020F0502020204030204" pitchFamily="34" charset="0"/>
              </a:rPr>
              <a:t>Nac</a:t>
            </a:r>
            <a:r>
              <a:rPr lang="en-GB" altLang="en-US" sz="2400" dirty="0">
                <a:solidFill>
                  <a:srgbClr val="000000"/>
                </a:solidFill>
                <a:latin typeface="Calibri" panose="020F0502020204030204" pitchFamily="34" charset="0"/>
              </a:rPr>
              <a:t> </a:t>
            </a:r>
            <a:r>
              <a:rPr lang="en-GB" altLang="en-US" sz="2400" dirty="0" err="1">
                <a:solidFill>
                  <a:srgbClr val="000000"/>
                </a:solidFill>
                <a:latin typeface="Calibri" panose="020F0502020204030204" pitchFamily="34" charset="0"/>
              </a:rPr>
              <a:t>oes</a:t>
            </a:r>
            <a:r>
              <a:rPr lang="en-GB" altLang="en-US" sz="2400" dirty="0">
                <a:solidFill>
                  <a:srgbClr val="000000"/>
                </a:solidFill>
                <a:latin typeface="Calibri" panose="020F0502020204030204" pitchFamily="34" charset="0"/>
              </a:rPr>
              <a:t>, does dim … </a:t>
            </a:r>
            <a:r>
              <a:rPr lang="en-GB" altLang="en-US" sz="2400" dirty="0" err="1">
                <a:solidFill>
                  <a:srgbClr val="000000"/>
                </a:solidFill>
                <a:latin typeface="Calibri" panose="020F0502020204030204" pitchFamily="34" charset="0"/>
              </a:rPr>
              <a:t>gyda</a:t>
            </a:r>
            <a:r>
              <a:rPr lang="en-GB" altLang="en-US" sz="2400" dirty="0">
                <a:solidFill>
                  <a:srgbClr val="000000"/>
                </a:solidFill>
                <a:latin typeface="Calibri" panose="020F0502020204030204" pitchFamily="34" charset="0"/>
              </a:rPr>
              <a:t> fi.</a:t>
            </a:r>
            <a:r>
              <a:rPr lang="en-GB" altLang="en-US" sz="2400" dirty="0">
                <a:solidFill>
                  <a:srgbClr val="000000"/>
                </a:solidFill>
                <a:latin typeface="Arial" panose="020B0604020202020204" pitchFamily="34" charset="0"/>
              </a:rPr>
              <a:t>		</a:t>
            </a:r>
            <a:r>
              <a:rPr lang="en-GB" altLang="en-US" sz="2400" dirty="0">
                <a:solidFill>
                  <a:srgbClr val="000000"/>
                </a:solidFill>
                <a:latin typeface="Calibri" panose="020F0502020204030204" pitchFamily="34" charset="0"/>
              </a:rPr>
              <a:t>No, I haven’t got [a] …</a:t>
            </a:r>
          </a:p>
        </p:txBody>
      </p:sp>
      <p:pic>
        <p:nvPicPr>
          <p:cNvPr id="5" name="Picture 4">
            <a:extLst>
              <a:ext uri="{FF2B5EF4-FFF2-40B4-BE49-F238E27FC236}">
                <a16:creationId xmlns:a16="http://schemas.microsoft.com/office/drawing/2014/main" xmlns="" id="{D2CE8CD5-0C4E-4244-962B-098F07EA436C}"/>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775520" y="3948051"/>
            <a:ext cx="890900" cy="1059565"/>
          </a:xfrm>
          <a:prstGeom prst="rect">
            <a:avLst/>
          </a:prstGeom>
        </p:spPr>
      </p:pic>
      <p:pic>
        <p:nvPicPr>
          <p:cNvPr id="6" name="Picture 5">
            <a:extLst>
              <a:ext uri="{FF2B5EF4-FFF2-40B4-BE49-F238E27FC236}">
                <a16:creationId xmlns:a16="http://schemas.microsoft.com/office/drawing/2014/main" xmlns="" id="{02E6477A-CCAE-49CA-A0D0-44EE96CFB8AC}"/>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839089" y="3555052"/>
            <a:ext cx="1312696" cy="648144"/>
          </a:xfrm>
          <a:prstGeom prst="rect">
            <a:avLst/>
          </a:prstGeom>
        </p:spPr>
      </p:pic>
      <p:pic>
        <p:nvPicPr>
          <p:cNvPr id="7" name="Picture 6">
            <a:extLst>
              <a:ext uri="{FF2B5EF4-FFF2-40B4-BE49-F238E27FC236}">
                <a16:creationId xmlns:a16="http://schemas.microsoft.com/office/drawing/2014/main" xmlns="" id="{4B31E625-C67B-4103-B79D-7041EB527B8D}"/>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806355" y="3454909"/>
            <a:ext cx="993808" cy="954750"/>
          </a:xfrm>
          <a:prstGeom prst="rect">
            <a:avLst/>
          </a:prstGeom>
        </p:spPr>
      </p:pic>
      <p:pic>
        <p:nvPicPr>
          <p:cNvPr id="8" name="Picture 7">
            <a:extLst>
              <a:ext uri="{FF2B5EF4-FFF2-40B4-BE49-F238E27FC236}">
                <a16:creationId xmlns:a16="http://schemas.microsoft.com/office/drawing/2014/main" xmlns="" id="{E9D4D319-0F33-4FC8-9C3B-122F08D5A2E2}"/>
              </a:ext>
            </a:extLst>
          </p:cNvPr>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800163" y="4409659"/>
            <a:ext cx="664498" cy="890564"/>
          </a:xfrm>
          <a:prstGeom prst="rect">
            <a:avLst/>
          </a:prstGeom>
        </p:spPr>
      </p:pic>
      <p:pic>
        <p:nvPicPr>
          <p:cNvPr id="9" name="Picture 8">
            <a:extLst>
              <a:ext uri="{FF2B5EF4-FFF2-40B4-BE49-F238E27FC236}">
                <a16:creationId xmlns:a16="http://schemas.microsoft.com/office/drawing/2014/main" xmlns="" id="{E9A25F61-DF92-451E-81F4-97586B73237D}"/>
              </a:ext>
            </a:extLst>
          </p:cNvPr>
          <p:cNvPicPr>
            <a:picLocks noChangeAspect="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079582" y="4409659"/>
            <a:ext cx="805698" cy="1028378"/>
          </a:xfrm>
          <a:prstGeom prst="rect">
            <a:avLst/>
          </a:prstGeom>
        </p:spPr>
      </p:pic>
      <p:pic>
        <p:nvPicPr>
          <p:cNvPr id="10" name="Picture 9">
            <a:extLst>
              <a:ext uri="{FF2B5EF4-FFF2-40B4-BE49-F238E27FC236}">
                <a16:creationId xmlns:a16="http://schemas.microsoft.com/office/drawing/2014/main" xmlns="" id="{8655B25D-E222-46F8-B556-5B775A3B0629}"/>
              </a:ext>
            </a:extLst>
          </p:cNvPr>
          <p:cNvPicPr>
            <a:picLocks noChangeAspect="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571214" y="4393036"/>
            <a:ext cx="779244" cy="890564"/>
          </a:xfrm>
          <a:prstGeom prst="rect">
            <a:avLst/>
          </a:prstGeom>
        </p:spPr>
      </p:pic>
      <p:pic>
        <p:nvPicPr>
          <p:cNvPr id="11" name="Picture 10">
            <a:extLst>
              <a:ext uri="{FF2B5EF4-FFF2-40B4-BE49-F238E27FC236}">
                <a16:creationId xmlns:a16="http://schemas.microsoft.com/office/drawing/2014/main" xmlns="" id="{B77CD18D-A642-4F8C-A55B-76717C26E988}"/>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l="20719" t="14035" r="22811" b="12912"/>
          <a:stretch/>
        </p:blipFill>
        <p:spPr>
          <a:xfrm>
            <a:off x="6744985" y="3388750"/>
            <a:ext cx="1009766" cy="1306285"/>
          </a:xfrm>
          <a:prstGeom prst="rect">
            <a:avLst/>
          </a:prstGeom>
        </p:spPr>
      </p:pic>
      <p:pic>
        <p:nvPicPr>
          <p:cNvPr id="12" name="Picture 11">
            <a:extLst>
              <a:ext uri="{FF2B5EF4-FFF2-40B4-BE49-F238E27FC236}">
                <a16:creationId xmlns:a16="http://schemas.microsoft.com/office/drawing/2014/main" xmlns="" id="{F3B6AA1B-A952-464F-AD8A-DD0F0EF31819}"/>
              </a:ext>
            </a:extLst>
          </p:cNvPr>
          <p:cNvPicPr>
            <a:picLocks noChangeAspect="1"/>
          </p:cNvPicPr>
          <p:nvPr/>
        </p:nvPicPr>
        <p:blipFill>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246999" y="3549032"/>
            <a:ext cx="755149" cy="751793"/>
          </a:xfrm>
          <a:prstGeom prst="rect">
            <a:avLst/>
          </a:prstGeom>
        </p:spPr>
      </p:pic>
    </p:spTree>
    <p:extLst>
      <p:ext uri="{BB962C8B-B14F-4D97-AF65-F5344CB8AC3E}">
        <p14:creationId xmlns:p14="http://schemas.microsoft.com/office/powerpoint/2010/main" val="31825391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7AA1F76-528C-4CD9-BE6E-2E82EA9FFAA4}"/>
              </a:ext>
            </a:extLst>
          </p:cNvPr>
          <p:cNvSpPr>
            <a:spLocks noGrp="1"/>
          </p:cNvSpPr>
          <p:nvPr>
            <p:ph type="title"/>
          </p:nvPr>
        </p:nvSpPr>
        <p:spPr>
          <a:xfrm>
            <a:off x="2258888" y="274638"/>
            <a:ext cx="8229600" cy="634082"/>
          </a:xfrm>
        </p:spPr>
        <p:txBody>
          <a:bodyPr>
            <a:normAutofit fontScale="90000"/>
          </a:bodyPr>
          <a:lstStyle/>
          <a:p>
            <a:r>
              <a:rPr lang="en-GB" err="1"/>
              <a:t>Mynegi</a:t>
            </a:r>
            <a:r>
              <a:rPr lang="en-GB"/>
              <a:t> </a:t>
            </a:r>
            <a:r>
              <a:rPr lang="en-GB" err="1"/>
              <a:t>hoffter</a:t>
            </a:r>
            <a:r>
              <a:rPr lang="en-GB"/>
              <a:t> – Expressing likes</a:t>
            </a:r>
          </a:p>
        </p:txBody>
      </p:sp>
      <p:sp>
        <p:nvSpPr>
          <p:cNvPr id="4" name="Text Box 2">
            <a:extLst>
              <a:ext uri="{FF2B5EF4-FFF2-40B4-BE49-F238E27FC236}">
                <a16:creationId xmlns:a16="http://schemas.microsoft.com/office/drawing/2014/main" xmlns="" id="{D47EA432-0824-4659-AE63-3E26C91FC487}"/>
              </a:ext>
            </a:extLst>
          </p:cNvPr>
          <p:cNvSpPr txBox="1">
            <a:spLocks noChangeArrowheads="1"/>
          </p:cNvSpPr>
          <p:nvPr/>
        </p:nvSpPr>
        <p:spPr bwMode="auto">
          <a:xfrm>
            <a:off x="2683349" y="1186835"/>
            <a:ext cx="6537627" cy="258378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BBE0E3"/>
                </a:solidFill>
              </a14:hiddenFill>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ts val="800"/>
              </a:spcAft>
            </a:pPr>
            <a:r>
              <a:rPr lang="en-GB" altLang="en-US" sz="2400" dirty="0">
                <a:solidFill>
                  <a:srgbClr val="000000"/>
                </a:solidFill>
                <a:latin typeface="Calibri" panose="020F0502020204030204" pitchFamily="34" charset="0"/>
              </a:rPr>
              <a:t>Beth </a:t>
            </a:r>
            <a:r>
              <a:rPr lang="en-GB" altLang="en-US" sz="2400" dirty="0" err="1">
                <a:solidFill>
                  <a:srgbClr val="000000"/>
                </a:solidFill>
                <a:latin typeface="Calibri" panose="020F0502020204030204" pitchFamily="34" charset="0"/>
              </a:rPr>
              <a:t>wyt</a:t>
            </a:r>
            <a:r>
              <a:rPr lang="en-GB" altLang="en-US" sz="2400" dirty="0">
                <a:solidFill>
                  <a:srgbClr val="000000"/>
                </a:solidFill>
                <a:latin typeface="Calibri" panose="020F0502020204030204" pitchFamily="34" charset="0"/>
              </a:rPr>
              <a:t> </a:t>
            </a:r>
            <a:r>
              <a:rPr lang="en-GB" altLang="en-US" sz="2400" dirty="0" err="1">
                <a:solidFill>
                  <a:srgbClr val="000000"/>
                </a:solidFill>
                <a:latin typeface="Calibri" panose="020F0502020204030204" pitchFamily="34" charset="0"/>
              </a:rPr>
              <a:t>ti’n</a:t>
            </a:r>
            <a:r>
              <a:rPr lang="en-GB" altLang="en-US" sz="2400" dirty="0">
                <a:solidFill>
                  <a:srgbClr val="000000"/>
                </a:solidFill>
                <a:latin typeface="Calibri" panose="020F0502020204030204" pitchFamily="34" charset="0"/>
              </a:rPr>
              <a:t> </a:t>
            </a:r>
            <a:r>
              <a:rPr lang="en-GB" altLang="en-US" sz="2400" dirty="0" err="1">
                <a:solidFill>
                  <a:srgbClr val="000000"/>
                </a:solidFill>
                <a:latin typeface="Calibri" panose="020F0502020204030204" pitchFamily="34" charset="0"/>
              </a:rPr>
              <a:t>hoffi</a:t>
            </a:r>
            <a:r>
              <a:rPr lang="en-GB" altLang="en-US" sz="2400" dirty="0">
                <a:solidFill>
                  <a:srgbClr val="000000"/>
                </a:solidFill>
                <a:latin typeface="Calibri" panose="020F0502020204030204" pitchFamily="34" charset="0"/>
              </a:rPr>
              <a:t>?		What do you like?</a:t>
            </a:r>
          </a:p>
          <a:p>
            <a:pPr eaLnBrk="0" fontAlgn="base" hangingPunct="0">
              <a:spcBef>
                <a:spcPct val="0"/>
              </a:spcBef>
              <a:spcAft>
                <a:spcPts val="800"/>
              </a:spcAft>
            </a:pPr>
            <a:r>
              <a:rPr lang="en-GB" altLang="en-US" sz="2400" dirty="0" err="1">
                <a:solidFill>
                  <a:srgbClr val="000000"/>
                </a:solidFill>
                <a:latin typeface="Calibri"/>
                <a:cs typeface="Calibri"/>
              </a:rPr>
              <a:t>Dw</a:t>
            </a:r>
            <a:r>
              <a:rPr lang="en-GB" altLang="en-US" sz="2400" dirty="0">
                <a:solidFill>
                  <a:srgbClr val="000000"/>
                </a:solidFill>
                <a:latin typeface="Calibri"/>
                <a:cs typeface="Calibri"/>
              </a:rPr>
              <a:t> </a:t>
            </a:r>
            <a:r>
              <a:rPr lang="en-GB" altLang="en-US" sz="2400" dirty="0" err="1">
                <a:solidFill>
                  <a:srgbClr val="000000"/>
                </a:solidFill>
                <a:latin typeface="Calibri"/>
                <a:cs typeface="Calibri"/>
              </a:rPr>
              <a:t>i’n</a:t>
            </a:r>
            <a:r>
              <a:rPr lang="en-GB" altLang="en-US" sz="2400" dirty="0">
                <a:solidFill>
                  <a:srgbClr val="000000"/>
                </a:solidFill>
                <a:latin typeface="Calibri"/>
                <a:cs typeface="Calibri"/>
              </a:rPr>
              <a:t> </a:t>
            </a:r>
            <a:r>
              <a:rPr lang="en-GB" altLang="en-US" sz="2400" dirty="0" err="1">
                <a:solidFill>
                  <a:srgbClr val="000000"/>
                </a:solidFill>
                <a:latin typeface="Calibri"/>
                <a:cs typeface="Calibri"/>
              </a:rPr>
              <a:t>hoffi</a:t>
            </a:r>
            <a:r>
              <a:rPr lang="en-GB" altLang="en-US" sz="2400" dirty="0">
                <a:solidFill>
                  <a:srgbClr val="000000"/>
                </a:solidFill>
                <a:latin typeface="Calibri"/>
                <a:cs typeface="Calibri"/>
              </a:rPr>
              <a:t> ...			I like ...</a:t>
            </a:r>
          </a:p>
          <a:p>
            <a:pPr eaLnBrk="0" fontAlgn="base" hangingPunct="0">
              <a:spcBef>
                <a:spcPct val="0"/>
              </a:spcBef>
              <a:spcAft>
                <a:spcPts val="800"/>
              </a:spcAft>
            </a:pPr>
            <a:r>
              <a:rPr lang="en-GB" altLang="en-US" sz="2400" dirty="0" err="1">
                <a:solidFill>
                  <a:srgbClr val="000000"/>
                </a:solidFill>
                <a:latin typeface="Calibri"/>
                <a:cs typeface="Calibri"/>
              </a:rPr>
              <a:t>Dw</a:t>
            </a:r>
            <a:r>
              <a:rPr lang="en-GB" altLang="en-US" sz="2400" dirty="0">
                <a:solidFill>
                  <a:srgbClr val="000000"/>
                </a:solidFill>
                <a:latin typeface="Calibri"/>
                <a:cs typeface="Calibri"/>
              </a:rPr>
              <a:t> </a:t>
            </a:r>
            <a:r>
              <a:rPr lang="en-GB" altLang="en-US" sz="2400" dirty="0" err="1">
                <a:solidFill>
                  <a:srgbClr val="000000"/>
                </a:solidFill>
                <a:latin typeface="Calibri"/>
                <a:cs typeface="Calibri"/>
              </a:rPr>
              <a:t>i</a:t>
            </a:r>
            <a:r>
              <a:rPr lang="en-GB" altLang="en-US" sz="2400" dirty="0">
                <a:solidFill>
                  <a:srgbClr val="000000"/>
                </a:solidFill>
                <a:latin typeface="Calibri"/>
                <a:cs typeface="Calibri"/>
              </a:rPr>
              <a:t> </a:t>
            </a:r>
            <a:r>
              <a:rPr lang="en-GB" altLang="en-US" sz="2400" dirty="0" err="1">
                <a:solidFill>
                  <a:srgbClr val="000000"/>
                </a:solidFill>
                <a:latin typeface="Calibri"/>
                <a:cs typeface="Calibri"/>
              </a:rPr>
              <a:t>ddim</a:t>
            </a:r>
            <a:r>
              <a:rPr lang="en-GB" altLang="en-US" sz="2400" dirty="0">
                <a:solidFill>
                  <a:srgbClr val="000000"/>
                </a:solidFill>
                <a:latin typeface="Calibri"/>
                <a:cs typeface="Calibri"/>
              </a:rPr>
              <a:t> </a:t>
            </a:r>
            <a:r>
              <a:rPr lang="en-GB" altLang="en-US" sz="2400" dirty="0" err="1">
                <a:solidFill>
                  <a:srgbClr val="000000"/>
                </a:solidFill>
                <a:latin typeface="Calibri"/>
                <a:cs typeface="Calibri"/>
              </a:rPr>
              <a:t>yn</a:t>
            </a:r>
            <a:r>
              <a:rPr lang="en-GB" altLang="en-US" sz="2400" dirty="0">
                <a:solidFill>
                  <a:srgbClr val="000000"/>
                </a:solidFill>
                <a:latin typeface="Calibri"/>
                <a:cs typeface="Calibri"/>
              </a:rPr>
              <a:t> </a:t>
            </a:r>
            <a:r>
              <a:rPr lang="en-GB" altLang="en-US" sz="2400" dirty="0" err="1">
                <a:solidFill>
                  <a:srgbClr val="000000"/>
                </a:solidFill>
                <a:latin typeface="Calibri"/>
                <a:cs typeface="Calibri"/>
              </a:rPr>
              <a:t>hoffi</a:t>
            </a:r>
            <a:r>
              <a:rPr lang="en-GB" altLang="en-US" sz="2400" dirty="0">
                <a:solidFill>
                  <a:srgbClr val="000000"/>
                </a:solidFill>
                <a:latin typeface="Calibri"/>
                <a:cs typeface="Calibri"/>
              </a:rPr>
              <a:t> …		I don’t like …</a:t>
            </a:r>
          </a:p>
          <a:p>
            <a:pPr eaLnBrk="0" fontAlgn="base" hangingPunct="0">
              <a:spcBef>
                <a:spcPct val="0"/>
              </a:spcBef>
              <a:spcAft>
                <a:spcPts val="800"/>
              </a:spcAft>
            </a:pPr>
            <a:r>
              <a:rPr lang="en-GB" altLang="en-US" sz="2400" dirty="0" err="1">
                <a:solidFill>
                  <a:srgbClr val="000000"/>
                </a:solidFill>
                <a:latin typeface="Calibri"/>
                <a:cs typeface="Calibri"/>
              </a:rPr>
              <a:t>Wyt</a:t>
            </a:r>
            <a:r>
              <a:rPr lang="en-GB" altLang="en-US" sz="2400" dirty="0">
                <a:solidFill>
                  <a:srgbClr val="000000"/>
                </a:solidFill>
                <a:latin typeface="Calibri"/>
                <a:cs typeface="Calibri"/>
              </a:rPr>
              <a:t> </a:t>
            </a:r>
            <a:r>
              <a:rPr lang="en-GB" altLang="en-US" sz="2400" dirty="0" err="1">
                <a:solidFill>
                  <a:srgbClr val="000000"/>
                </a:solidFill>
                <a:latin typeface="Calibri"/>
                <a:cs typeface="Calibri"/>
              </a:rPr>
              <a:t>ti’n</a:t>
            </a:r>
            <a:r>
              <a:rPr lang="en-GB" altLang="en-US" sz="2400" dirty="0">
                <a:solidFill>
                  <a:srgbClr val="000000"/>
                </a:solidFill>
                <a:latin typeface="Calibri"/>
                <a:cs typeface="Calibri"/>
              </a:rPr>
              <a:t> </a:t>
            </a:r>
            <a:r>
              <a:rPr lang="en-GB" altLang="en-US" sz="2400" dirty="0" err="1">
                <a:solidFill>
                  <a:srgbClr val="000000"/>
                </a:solidFill>
                <a:latin typeface="Calibri"/>
                <a:cs typeface="Calibri"/>
              </a:rPr>
              <a:t>hoffi</a:t>
            </a:r>
            <a:r>
              <a:rPr lang="en-GB" altLang="en-US" sz="2400" dirty="0">
                <a:solidFill>
                  <a:srgbClr val="000000"/>
                </a:solidFill>
                <a:latin typeface="Calibri"/>
                <a:cs typeface="Calibri"/>
              </a:rPr>
              <a:t> …?		Do you like …?</a:t>
            </a:r>
          </a:p>
          <a:p>
            <a:pPr eaLnBrk="0" fontAlgn="base" hangingPunct="0">
              <a:spcBef>
                <a:spcPct val="0"/>
              </a:spcBef>
              <a:spcAft>
                <a:spcPts val="800"/>
              </a:spcAft>
            </a:pPr>
            <a:r>
              <a:rPr lang="en-GB" altLang="en-US" sz="2400" dirty="0" err="1">
                <a:solidFill>
                  <a:srgbClr val="000000"/>
                </a:solidFill>
                <a:latin typeface="Calibri"/>
                <a:cs typeface="Calibri"/>
              </a:rPr>
              <a:t>Ydw</a:t>
            </a:r>
            <a:r>
              <a:rPr lang="en-GB" altLang="en-US" sz="2400" dirty="0">
                <a:solidFill>
                  <a:srgbClr val="000000"/>
                </a:solidFill>
                <a:latin typeface="Calibri"/>
                <a:cs typeface="Calibri"/>
              </a:rPr>
              <a:t> / </a:t>
            </a:r>
            <a:r>
              <a:rPr lang="en-GB" altLang="en-US" sz="2400" dirty="0" err="1">
                <a:solidFill>
                  <a:srgbClr val="000000"/>
                </a:solidFill>
                <a:latin typeface="Calibri"/>
                <a:cs typeface="Calibri"/>
              </a:rPr>
              <a:t>Nac</a:t>
            </a:r>
            <a:r>
              <a:rPr lang="en-GB" altLang="en-US" sz="2400" dirty="0">
                <a:solidFill>
                  <a:srgbClr val="000000"/>
                </a:solidFill>
                <a:latin typeface="Calibri"/>
                <a:cs typeface="Calibri"/>
              </a:rPr>
              <a:t> </a:t>
            </a:r>
            <a:r>
              <a:rPr lang="en-GB" altLang="en-US" sz="2400" dirty="0" err="1">
                <a:solidFill>
                  <a:srgbClr val="000000"/>
                </a:solidFill>
                <a:latin typeface="Calibri"/>
                <a:cs typeface="Calibri"/>
              </a:rPr>
              <a:t>ydw</a:t>
            </a:r>
            <a:r>
              <a:rPr lang="en-GB" altLang="en-US" sz="2400" dirty="0">
                <a:solidFill>
                  <a:srgbClr val="000000"/>
                </a:solidFill>
                <a:latin typeface="Calibri"/>
                <a:cs typeface="Calibri"/>
              </a:rPr>
              <a:t>			Yes, I do / No, I don’t</a:t>
            </a:r>
            <a:endParaRPr lang="en-GB" altLang="en-US" sz="2000" dirty="0">
              <a:latin typeface="SassoonPrimaryType"/>
            </a:endParaRPr>
          </a:p>
        </p:txBody>
      </p:sp>
      <p:pic>
        <p:nvPicPr>
          <p:cNvPr id="5" name="imgHvThumb" descr="View details">
            <a:extLst>
              <a:ext uri="{FF2B5EF4-FFF2-40B4-BE49-F238E27FC236}">
                <a16:creationId xmlns:a16="http://schemas.microsoft.com/office/drawing/2014/main" xmlns="" id="{EBCCF49E-6845-4547-AC89-DE8523A09B62}"/>
              </a:ext>
            </a:extLst>
          </p:cNvPr>
          <p:cNvPicPr>
            <a:picLocks noChangeAspect="1" noChangeArrowheads="1"/>
          </p:cNvPicPr>
          <p:nvPr/>
        </p:nvPicPr>
        <p:blipFill>
          <a:blip r:embed="rId2" r:link="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858639" y="4073838"/>
            <a:ext cx="1126120" cy="1126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gHvThumb" descr="A glass of milk and two cookies">
            <a:extLst>
              <a:ext uri="{FF2B5EF4-FFF2-40B4-BE49-F238E27FC236}">
                <a16:creationId xmlns:a16="http://schemas.microsoft.com/office/drawing/2014/main" xmlns="" id="{2C858D1C-370D-4263-8D53-A8972AF4281B}"/>
              </a:ext>
            </a:extLst>
          </p:cNvPr>
          <p:cNvPicPr>
            <a:picLocks noChangeAspect="1" noChangeArrowheads="1"/>
          </p:cNvPicPr>
          <p:nvPr/>
        </p:nvPicPr>
        <p:blipFill>
          <a:blip r:embed="rId4" r:link="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661285" y="4173321"/>
            <a:ext cx="1169696" cy="1169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imgPreview" descr="academic,arts,supplies,drawings,household,offices,papers,pencils,schools,writings">
            <a:extLst>
              <a:ext uri="{FF2B5EF4-FFF2-40B4-BE49-F238E27FC236}">
                <a16:creationId xmlns:a16="http://schemas.microsoft.com/office/drawing/2014/main" xmlns="" id="{106EC1C2-5E8C-4F29-B09D-6575706FE655}"/>
              </a:ext>
            </a:extLst>
          </p:cNvPr>
          <p:cNvPicPr>
            <a:picLocks noChangeAspect="1" noChangeArrowheads="1"/>
          </p:cNvPicPr>
          <p:nvPr/>
        </p:nvPicPr>
        <p:blipFill>
          <a:blip r:embed="rId6" r:link="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622524" y="4173321"/>
            <a:ext cx="1093320" cy="1094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imgHvThumb" descr="View details">
            <a:extLst>
              <a:ext uri="{FF2B5EF4-FFF2-40B4-BE49-F238E27FC236}">
                <a16:creationId xmlns:a16="http://schemas.microsoft.com/office/drawing/2014/main" xmlns="" id="{E9166E44-051C-4626-86E4-33FD8A6F206D}"/>
              </a:ext>
            </a:extLst>
          </p:cNvPr>
          <p:cNvPicPr>
            <a:picLocks noChangeAspect="1" noChangeArrowheads="1"/>
          </p:cNvPicPr>
          <p:nvPr/>
        </p:nvPicPr>
        <p:blipFill>
          <a:blip r:embed="rId8" r:link="rId9">
            <a:clrChange>
              <a:clrFrom>
                <a:srgbClr val="FAFFFB"/>
              </a:clrFrom>
              <a:clrTo>
                <a:srgbClr val="FAFFFB">
                  <a:alpha val="0"/>
                </a:srgbClr>
              </a:clrTo>
            </a:clrChange>
            <a:extLst>
              <a:ext uri="{28A0092B-C50C-407E-A947-70E740481C1C}">
                <a14:useLocalDpi xmlns:a14="http://schemas.microsoft.com/office/drawing/2010/main" val="0"/>
              </a:ext>
            </a:extLst>
          </a:blip>
          <a:srcRect/>
          <a:stretch>
            <a:fillRect/>
          </a:stretch>
        </p:blipFill>
        <p:spPr bwMode="auto">
          <a:xfrm>
            <a:off x="8993098" y="4118259"/>
            <a:ext cx="1207359" cy="1207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imgPreview" descr="apples,cropped images,cropped pictures,food,fruits,PNG,produce,school,transparent background">
            <a:extLst>
              <a:ext uri="{FF2B5EF4-FFF2-40B4-BE49-F238E27FC236}">
                <a16:creationId xmlns:a16="http://schemas.microsoft.com/office/drawing/2014/main" xmlns="" id="{6156DB70-8C36-4114-864A-6E281F06B0A1}"/>
              </a:ext>
            </a:extLst>
          </p:cNvPr>
          <p:cNvPicPr>
            <a:picLocks noChangeAspect="1" noChangeArrowheads="1"/>
          </p:cNvPicPr>
          <p:nvPr/>
        </p:nvPicPr>
        <p:blipFill>
          <a:blip r:embed="rId10" r:link="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212642" y="4073838"/>
            <a:ext cx="1233203" cy="1233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018746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44188"/>
            <a:ext cx="10515600" cy="1325563"/>
          </a:xfrm>
        </p:spPr>
        <p:txBody>
          <a:bodyPr>
            <a:normAutofit/>
          </a:bodyPr>
          <a:lstStyle/>
          <a:p>
            <a:r>
              <a:rPr lang="en-GB" dirty="0"/>
              <a:t>Answering Yes/No </a:t>
            </a:r>
          </a:p>
        </p:txBody>
      </p:sp>
      <p:sp>
        <p:nvSpPr>
          <p:cNvPr id="8" name="TextBox 7">
            <a:extLst>
              <a:ext uri="{FF2B5EF4-FFF2-40B4-BE49-F238E27FC236}">
                <a16:creationId xmlns:a16="http://schemas.microsoft.com/office/drawing/2014/main" xmlns="" id="{4A7240B5-48C3-4826-B624-893C2416CE32}"/>
              </a:ext>
            </a:extLst>
          </p:cNvPr>
          <p:cNvSpPr txBox="1"/>
          <p:nvPr/>
        </p:nvSpPr>
        <p:spPr>
          <a:xfrm>
            <a:off x="1325366" y="872251"/>
            <a:ext cx="9575515" cy="1815882"/>
          </a:xfrm>
          <a:prstGeom prst="rect">
            <a:avLst/>
          </a:prstGeom>
          <a:noFill/>
          <a:ln w="12700">
            <a:solidFill>
              <a:schemeClr val="tx1"/>
            </a:solidFill>
          </a:ln>
        </p:spPr>
        <p:txBody>
          <a:bodyPr wrap="square" rtlCol="0">
            <a:spAutoFit/>
          </a:bodyPr>
          <a:lstStyle/>
          <a:p>
            <a:r>
              <a:rPr lang="en-GB" sz="2800" dirty="0"/>
              <a:t>Ga i </a:t>
            </a:r>
            <a:r>
              <a:rPr lang="en-GB" sz="2800" dirty="0" err="1"/>
              <a:t>falŵn</a:t>
            </a:r>
            <a:r>
              <a:rPr lang="en-GB" sz="2800" dirty="0"/>
              <a:t> </a:t>
            </a:r>
            <a:r>
              <a:rPr lang="en-GB" sz="2800" dirty="0" err="1"/>
              <a:t>pinc</a:t>
            </a:r>
            <a:r>
              <a:rPr lang="en-GB" sz="2800" dirty="0"/>
              <a:t>?		</a:t>
            </a:r>
            <a:r>
              <a:rPr lang="en-GB" sz="2000" dirty="0"/>
              <a:t>May I have a pink </a:t>
            </a:r>
            <a:r>
              <a:rPr lang="en-GB" sz="2000" dirty="0" err="1"/>
              <a:t>ballon</a:t>
            </a:r>
            <a:r>
              <a:rPr lang="en-GB" sz="2000" dirty="0"/>
              <a:t>?		</a:t>
            </a:r>
            <a:r>
              <a:rPr lang="en-GB" sz="2800" dirty="0" err="1"/>
              <a:t>Cei</a:t>
            </a:r>
            <a:r>
              <a:rPr lang="en-GB" sz="2800" dirty="0"/>
              <a:t>/Na </a:t>
            </a:r>
            <a:r>
              <a:rPr lang="en-GB" sz="2800" dirty="0" err="1"/>
              <a:t>chei</a:t>
            </a:r>
            <a:r>
              <a:rPr lang="en-GB" sz="2800" dirty="0"/>
              <a:t> </a:t>
            </a:r>
          </a:p>
          <a:p>
            <a:r>
              <a:rPr lang="en-GB" sz="2800" dirty="0" err="1"/>
              <a:t>Oes</a:t>
            </a:r>
            <a:r>
              <a:rPr lang="en-GB" sz="2800" dirty="0"/>
              <a:t> car </a:t>
            </a:r>
            <a:r>
              <a:rPr lang="en-GB" sz="2800" dirty="0" err="1"/>
              <a:t>coch</a:t>
            </a:r>
            <a:r>
              <a:rPr lang="en-GB" sz="2800" dirty="0"/>
              <a:t> </a:t>
            </a:r>
            <a:r>
              <a:rPr lang="en-GB" sz="2800" dirty="0" err="1"/>
              <a:t>gyda</a:t>
            </a:r>
            <a:r>
              <a:rPr lang="en-GB" sz="2800" dirty="0"/>
              <a:t> </a:t>
            </a:r>
            <a:r>
              <a:rPr lang="en-GB" sz="2800" dirty="0" err="1"/>
              <a:t>ti</a:t>
            </a:r>
            <a:r>
              <a:rPr lang="en-GB" sz="2800" dirty="0"/>
              <a:t>?	</a:t>
            </a:r>
            <a:r>
              <a:rPr lang="en-GB" sz="2000" dirty="0"/>
              <a:t>Do you have a red car?		</a:t>
            </a:r>
            <a:r>
              <a:rPr lang="en-GB" sz="2800" dirty="0" err="1"/>
              <a:t>Oes</a:t>
            </a:r>
            <a:r>
              <a:rPr lang="en-GB" sz="2800" dirty="0"/>
              <a:t>/</a:t>
            </a:r>
            <a:r>
              <a:rPr lang="en-GB" sz="2800" dirty="0" err="1"/>
              <a:t>Nac</a:t>
            </a:r>
            <a:r>
              <a:rPr lang="en-GB" sz="2800" dirty="0"/>
              <a:t> </a:t>
            </a:r>
            <a:r>
              <a:rPr lang="en-GB" sz="2800" dirty="0" err="1"/>
              <a:t>oes</a:t>
            </a:r>
            <a:r>
              <a:rPr lang="en-GB" sz="2800" dirty="0"/>
              <a:t> </a:t>
            </a:r>
          </a:p>
          <a:p>
            <a:r>
              <a:rPr lang="en-GB" sz="2800" dirty="0" err="1"/>
              <a:t>Wyt</a:t>
            </a:r>
            <a:r>
              <a:rPr lang="en-GB" sz="2800" dirty="0"/>
              <a:t> </a:t>
            </a:r>
            <a:r>
              <a:rPr lang="en-GB" sz="2800" dirty="0" err="1"/>
              <a:t>ti</a:t>
            </a:r>
            <a:r>
              <a:rPr lang="en-GB" sz="2800" dirty="0"/>
              <a:t> </a:t>
            </a:r>
            <a:r>
              <a:rPr lang="en-GB" sz="2800" dirty="0" err="1"/>
              <a:t>eisiau</a:t>
            </a:r>
            <a:r>
              <a:rPr lang="en-GB" sz="2800" dirty="0"/>
              <a:t> </a:t>
            </a:r>
            <a:r>
              <a:rPr lang="en-GB" sz="2800" dirty="0" err="1"/>
              <a:t>pêl</a:t>
            </a:r>
            <a:r>
              <a:rPr lang="en-GB" sz="2800" dirty="0"/>
              <a:t> </a:t>
            </a:r>
            <a:r>
              <a:rPr lang="en-GB" sz="2800" dirty="0" err="1"/>
              <a:t>glas</a:t>
            </a:r>
            <a:r>
              <a:rPr lang="en-GB" sz="2800" dirty="0"/>
              <a:t>?	</a:t>
            </a:r>
            <a:r>
              <a:rPr lang="en-GB" sz="2000" dirty="0"/>
              <a:t>Do you want a blue ball?		</a:t>
            </a:r>
            <a:r>
              <a:rPr lang="en-GB" sz="2800" dirty="0" err="1"/>
              <a:t>Ydw</a:t>
            </a:r>
            <a:r>
              <a:rPr lang="en-GB" sz="2800" dirty="0"/>
              <a:t>/</a:t>
            </a:r>
            <a:r>
              <a:rPr lang="en-GB" sz="2800" dirty="0" err="1"/>
              <a:t>Nac</a:t>
            </a:r>
            <a:r>
              <a:rPr lang="en-GB" sz="2800" dirty="0"/>
              <a:t> </a:t>
            </a:r>
            <a:r>
              <a:rPr lang="en-GB" sz="2800" dirty="0" err="1"/>
              <a:t>ydw</a:t>
            </a:r>
            <a:endParaRPr lang="en-GB" sz="2800" dirty="0"/>
          </a:p>
          <a:p>
            <a:endParaRPr lang="en-GB" sz="2800" dirty="0"/>
          </a:p>
        </p:txBody>
      </p:sp>
      <p:grpSp>
        <p:nvGrpSpPr>
          <p:cNvPr id="3" name="Group 2">
            <a:extLst>
              <a:ext uri="{FF2B5EF4-FFF2-40B4-BE49-F238E27FC236}">
                <a16:creationId xmlns:a16="http://schemas.microsoft.com/office/drawing/2014/main" xmlns="" id="{DA3A5A61-F357-4F43-9E9F-428B6B5C2B6A}"/>
              </a:ext>
            </a:extLst>
          </p:cNvPr>
          <p:cNvGrpSpPr/>
          <p:nvPr/>
        </p:nvGrpSpPr>
        <p:grpSpPr>
          <a:xfrm>
            <a:off x="1662859" y="3135635"/>
            <a:ext cx="8898974" cy="2185214"/>
            <a:chOff x="1662859" y="3628791"/>
            <a:chExt cx="8898974" cy="2185214"/>
          </a:xfrm>
        </p:grpSpPr>
        <p:sp>
          <p:nvSpPr>
            <p:cNvPr id="7" name="TextBox 6">
              <a:extLst>
                <a:ext uri="{FF2B5EF4-FFF2-40B4-BE49-F238E27FC236}">
                  <a16:creationId xmlns:a16="http://schemas.microsoft.com/office/drawing/2014/main" xmlns="" id="{5B51087F-332C-4AA5-B2F9-7404ED0B5CB7}"/>
                </a:ext>
              </a:extLst>
            </p:cNvPr>
            <p:cNvSpPr txBox="1"/>
            <p:nvPr/>
          </p:nvSpPr>
          <p:spPr>
            <a:xfrm>
              <a:off x="1662859" y="3628791"/>
              <a:ext cx="8898974" cy="2185214"/>
            </a:xfrm>
            <a:prstGeom prst="rect">
              <a:avLst/>
            </a:prstGeom>
            <a:noFill/>
            <a:ln w="12700">
              <a:solidFill>
                <a:schemeClr val="tx1"/>
              </a:solidFill>
            </a:ln>
          </p:spPr>
          <p:txBody>
            <a:bodyPr wrap="square" rtlCol="0">
              <a:spAutoFit/>
            </a:bodyPr>
            <a:lstStyle/>
            <a:p>
              <a:r>
                <a:rPr lang="en-GB" sz="2800" dirty="0"/>
                <a:t>Adjectives usually follow the noun in Welsh, </a:t>
              </a:r>
              <a:r>
                <a:rPr lang="en-GB" sz="2800" dirty="0" err="1"/>
                <a:t>eg</a:t>
              </a:r>
              <a:endParaRPr lang="en-GB" sz="2800" dirty="0"/>
            </a:p>
            <a:p>
              <a:r>
                <a:rPr lang="en-GB" sz="2800" dirty="0"/>
                <a:t>car </a:t>
              </a:r>
              <a:r>
                <a:rPr lang="en-GB" sz="2800" dirty="0" err="1"/>
                <a:t>coch</a:t>
              </a:r>
              <a:r>
                <a:rPr lang="en-GB" sz="2800" dirty="0"/>
                <a:t>           </a:t>
              </a:r>
              <a:r>
                <a:rPr lang="en-GB" sz="2800" dirty="0" err="1"/>
                <a:t>pensil</a:t>
              </a:r>
              <a:r>
                <a:rPr lang="en-GB" sz="2800" dirty="0"/>
                <a:t> </a:t>
              </a:r>
              <a:r>
                <a:rPr lang="en-GB" sz="2800" dirty="0" err="1"/>
                <a:t>melyn</a:t>
              </a:r>
              <a:r>
                <a:rPr lang="en-GB" sz="2800" dirty="0"/>
                <a:t>           </a:t>
              </a:r>
              <a:r>
                <a:rPr lang="en-GB" sz="2800" dirty="0" err="1"/>
                <a:t>pêl</a:t>
              </a:r>
              <a:r>
                <a:rPr lang="en-GB" sz="2800" dirty="0"/>
                <a:t> </a:t>
              </a:r>
              <a:r>
                <a:rPr lang="en-GB" sz="2800" dirty="0" err="1"/>
                <a:t>glas</a:t>
              </a:r>
              <a:r>
                <a:rPr lang="en-GB" sz="2800" dirty="0"/>
                <a:t>             </a:t>
              </a:r>
              <a:r>
                <a:rPr lang="en-GB" sz="2800" dirty="0" err="1"/>
                <a:t>balŵn</a:t>
              </a:r>
              <a:r>
                <a:rPr lang="en-GB" sz="2800" dirty="0"/>
                <a:t> </a:t>
              </a:r>
              <a:r>
                <a:rPr lang="en-GB" sz="2800" dirty="0" err="1"/>
                <a:t>pinc</a:t>
              </a:r>
              <a:endParaRPr lang="en-GB" sz="2800" dirty="0"/>
            </a:p>
            <a:p>
              <a:pPr algn="ctr"/>
              <a:endParaRPr lang="en-GB" sz="2000" dirty="0"/>
            </a:p>
            <a:p>
              <a:pPr algn="ctr"/>
              <a:endParaRPr lang="en-GB" sz="2000" dirty="0"/>
            </a:p>
            <a:p>
              <a:pPr algn="ctr"/>
              <a:endParaRPr lang="en-GB" sz="2000" dirty="0"/>
            </a:p>
            <a:p>
              <a:pPr algn="ctr"/>
              <a:endParaRPr lang="en-GB" sz="2000" dirty="0"/>
            </a:p>
          </p:txBody>
        </p:sp>
        <p:pic>
          <p:nvPicPr>
            <p:cNvPr id="10" name="Picture 7" descr="Blue bowling ball">
              <a:extLst>
                <a:ext uri="{FF2B5EF4-FFF2-40B4-BE49-F238E27FC236}">
                  <a16:creationId xmlns:a16="http://schemas.microsoft.com/office/drawing/2014/main" xmlns="" id="{05CE3FEE-95F6-4CCB-9323-F3DE2F133BC3}"/>
                </a:ext>
              </a:extLst>
            </p:cNvPr>
            <p:cNvPicPr>
              <a:picLocks noChangeAspect="1" noChangeArrowheads="1"/>
            </p:cNvPicPr>
            <p:nvPr/>
          </p:nvPicPr>
          <p:blipFill>
            <a:blip r:embed="rId2" r:link="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615064" y="4725145"/>
              <a:ext cx="921096" cy="91439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6" descr="Pencil">
              <a:extLst>
                <a:ext uri="{FF2B5EF4-FFF2-40B4-BE49-F238E27FC236}">
                  <a16:creationId xmlns:a16="http://schemas.microsoft.com/office/drawing/2014/main" xmlns="" id="{914BF980-DCBB-4F31-80B5-0C5A68EA197E}"/>
                </a:ext>
              </a:extLst>
            </p:cNvPr>
            <p:cNvPicPr>
              <a:picLocks noChangeAspect="1" noChangeArrowheads="1"/>
            </p:cNvPicPr>
            <p:nvPr/>
          </p:nvPicPr>
          <p:blipFill>
            <a:blip r:embed="rId4" r:link="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223792" y="4705602"/>
              <a:ext cx="979040" cy="971922"/>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xmlns="" id="{BC6E9B37-9F97-4CC8-8A24-AA1FB1A13D11}"/>
                </a:ext>
              </a:extLst>
            </p:cNvPr>
            <p:cNvPicPr>
              <a:picLocks noChangeAspect="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774988" y="4985564"/>
              <a:ext cx="1401438" cy="691961"/>
            </a:xfrm>
            <a:prstGeom prst="rect">
              <a:avLst/>
            </a:prstGeom>
          </p:spPr>
        </p:pic>
        <p:pic>
          <p:nvPicPr>
            <p:cNvPr id="13" name="Picture 12">
              <a:extLst>
                <a:ext uri="{FF2B5EF4-FFF2-40B4-BE49-F238E27FC236}">
                  <a16:creationId xmlns:a16="http://schemas.microsoft.com/office/drawing/2014/main" xmlns="" id="{AEADB5E0-01DC-4334-AD38-74C6F7473150}"/>
                </a:ext>
              </a:extLst>
            </p:cNvPr>
            <p:cNvPicPr>
              <a:picLocks noChangeAspect="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120337" y="4581129"/>
              <a:ext cx="746289" cy="1228179"/>
            </a:xfrm>
            <a:prstGeom prst="rect">
              <a:avLst/>
            </a:prstGeom>
          </p:spPr>
        </p:pic>
      </p:grpSp>
    </p:spTree>
    <p:extLst>
      <p:ext uri="{BB962C8B-B14F-4D97-AF65-F5344CB8AC3E}">
        <p14:creationId xmlns:p14="http://schemas.microsoft.com/office/powerpoint/2010/main" val="41258479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ight Arrow 9">
            <a:extLst>
              <a:ext uri="{FF2B5EF4-FFF2-40B4-BE49-F238E27FC236}">
                <a16:creationId xmlns:a16="http://schemas.microsoft.com/office/drawing/2014/main" xmlns="" id="{00879FB6-248A-D832-03A3-B7E12B0551D6}"/>
              </a:ext>
            </a:extLst>
          </p:cNvPr>
          <p:cNvSpPr/>
          <p:nvPr/>
        </p:nvSpPr>
        <p:spPr>
          <a:xfrm>
            <a:off x="4830485" y="989555"/>
            <a:ext cx="1390389" cy="413359"/>
          </a:xfrm>
          <a:prstGeom prst="rightArrow">
            <a:avLst/>
          </a:prstGeom>
          <a:solidFill>
            <a:srgbClr val="E4031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xmlns="" id="{8C59BA1C-1CCD-E1E6-30A5-BF3BBD03AE11}"/>
              </a:ext>
            </a:extLst>
          </p:cNvPr>
          <p:cNvGrpSpPr/>
          <p:nvPr/>
        </p:nvGrpSpPr>
        <p:grpSpPr>
          <a:xfrm>
            <a:off x="776613" y="571602"/>
            <a:ext cx="3231715" cy="4143708"/>
            <a:chOff x="475989" y="396238"/>
            <a:chExt cx="3231715" cy="4143708"/>
          </a:xfrm>
        </p:grpSpPr>
        <p:sp>
          <p:nvSpPr>
            <p:cNvPr id="6" name="TextBox 5">
              <a:extLst>
                <a:ext uri="{FF2B5EF4-FFF2-40B4-BE49-F238E27FC236}">
                  <a16:creationId xmlns:a16="http://schemas.microsoft.com/office/drawing/2014/main" xmlns="" id="{9862BC48-27AA-929A-42B5-337CBA95E95D}"/>
                </a:ext>
              </a:extLst>
            </p:cNvPr>
            <p:cNvSpPr txBox="1"/>
            <p:nvPr/>
          </p:nvSpPr>
          <p:spPr>
            <a:xfrm>
              <a:off x="693109" y="3619694"/>
              <a:ext cx="2145587" cy="920252"/>
            </a:xfrm>
            <a:prstGeom prst="rect">
              <a:avLst/>
            </a:prstGeom>
            <a:noFill/>
            <a:ln w="38100">
              <a:noFill/>
            </a:ln>
          </p:spPr>
          <p:txBody>
            <a:bodyPr wrap="none" rtlCol="0">
              <a:spAutoFit/>
            </a:bodyPr>
            <a:lstStyle/>
            <a:p>
              <a:pPr>
                <a:lnSpc>
                  <a:spcPct val="150000"/>
                </a:lnSpc>
              </a:pPr>
              <a:r>
                <a:rPr lang="en-US" sz="4000" err="1"/>
                <a:t>Wyt</a:t>
              </a:r>
              <a:r>
                <a:rPr lang="en-US" sz="4000"/>
                <a:t> </a:t>
              </a:r>
              <a:r>
                <a:rPr lang="en-US" sz="4000" err="1"/>
                <a:t>ti</a:t>
              </a:r>
              <a:r>
                <a:rPr lang="en-US" sz="4000"/>
                <a:t> …?</a:t>
              </a:r>
            </a:p>
          </p:txBody>
        </p:sp>
        <p:sp>
          <p:nvSpPr>
            <p:cNvPr id="11" name="Rounded Rectangle 10">
              <a:extLst>
                <a:ext uri="{FF2B5EF4-FFF2-40B4-BE49-F238E27FC236}">
                  <a16:creationId xmlns:a16="http://schemas.microsoft.com/office/drawing/2014/main" xmlns="" id="{191C9476-F7BB-98BF-AEDE-F1D4A2464939}"/>
                </a:ext>
              </a:extLst>
            </p:cNvPr>
            <p:cNvSpPr/>
            <p:nvPr/>
          </p:nvSpPr>
          <p:spPr>
            <a:xfrm>
              <a:off x="475989" y="396238"/>
              <a:ext cx="3231715" cy="1249266"/>
            </a:xfrm>
            <a:prstGeom prst="roundRect">
              <a:avLst/>
            </a:prstGeom>
            <a:noFill/>
            <a:ln w="38100">
              <a:solidFill>
                <a:srgbClr val="E403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 name="Group 1">
            <a:extLst>
              <a:ext uri="{FF2B5EF4-FFF2-40B4-BE49-F238E27FC236}">
                <a16:creationId xmlns:a16="http://schemas.microsoft.com/office/drawing/2014/main" xmlns="" id="{C28FB38F-1815-70C8-5785-D8D4322912B8}"/>
              </a:ext>
            </a:extLst>
          </p:cNvPr>
          <p:cNvGrpSpPr/>
          <p:nvPr/>
        </p:nvGrpSpPr>
        <p:grpSpPr>
          <a:xfrm>
            <a:off x="7127309" y="571602"/>
            <a:ext cx="4070958" cy="4143708"/>
            <a:chOff x="475989" y="396238"/>
            <a:chExt cx="4070958" cy="4143708"/>
          </a:xfrm>
        </p:grpSpPr>
        <p:sp>
          <p:nvSpPr>
            <p:cNvPr id="3" name="TextBox 2">
              <a:extLst>
                <a:ext uri="{FF2B5EF4-FFF2-40B4-BE49-F238E27FC236}">
                  <a16:creationId xmlns:a16="http://schemas.microsoft.com/office/drawing/2014/main" xmlns="" id="{32E65C05-BD44-3E0F-5266-DE04844097FD}"/>
                </a:ext>
              </a:extLst>
            </p:cNvPr>
            <p:cNvSpPr txBox="1"/>
            <p:nvPr/>
          </p:nvSpPr>
          <p:spPr>
            <a:xfrm>
              <a:off x="878841" y="3619694"/>
              <a:ext cx="3239605" cy="920252"/>
            </a:xfrm>
            <a:prstGeom prst="rect">
              <a:avLst/>
            </a:prstGeom>
            <a:noFill/>
            <a:ln w="38100">
              <a:noFill/>
            </a:ln>
          </p:spPr>
          <p:txBody>
            <a:bodyPr wrap="none" rtlCol="0">
              <a:spAutoFit/>
            </a:bodyPr>
            <a:lstStyle/>
            <a:p>
              <a:pPr>
                <a:lnSpc>
                  <a:spcPct val="150000"/>
                </a:lnSpc>
              </a:pPr>
              <a:r>
                <a:rPr lang="en-US" sz="4000" dirty="0" err="1"/>
                <a:t>Ydw</a:t>
              </a:r>
              <a:r>
                <a:rPr lang="en-US" sz="4000" dirty="0"/>
                <a:t> / </a:t>
              </a:r>
              <a:r>
                <a:rPr lang="en-US" sz="4000" dirty="0" err="1"/>
                <a:t>Nac</a:t>
              </a:r>
              <a:r>
                <a:rPr lang="en-US" sz="4000" dirty="0"/>
                <a:t> </a:t>
              </a:r>
              <a:r>
                <a:rPr lang="en-US" sz="4000" dirty="0" err="1"/>
                <a:t>ydw</a:t>
              </a:r>
              <a:endParaRPr lang="en-US" sz="4000" dirty="0"/>
            </a:p>
          </p:txBody>
        </p:sp>
        <p:sp>
          <p:nvSpPr>
            <p:cNvPr id="4" name="Rounded Rectangle 3">
              <a:extLst>
                <a:ext uri="{FF2B5EF4-FFF2-40B4-BE49-F238E27FC236}">
                  <a16:creationId xmlns:a16="http://schemas.microsoft.com/office/drawing/2014/main" xmlns="" id="{EC6AD16E-CA57-BC5E-C5EE-08E5D147B0D8}"/>
                </a:ext>
              </a:extLst>
            </p:cNvPr>
            <p:cNvSpPr/>
            <p:nvPr/>
          </p:nvSpPr>
          <p:spPr>
            <a:xfrm>
              <a:off x="475989" y="396238"/>
              <a:ext cx="4070958" cy="1249266"/>
            </a:xfrm>
            <a:prstGeom prst="roundRect">
              <a:avLst/>
            </a:prstGeom>
            <a:noFill/>
            <a:ln w="38100">
              <a:solidFill>
                <a:srgbClr val="E403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 name="Group 4">
            <a:extLst>
              <a:ext uri="{FF2B5EF4-FFF2-40B4-BE49-F238E27FC236}">
                <a16:creationId xmlns:a16="http://schemas.microsoft.com/office/drawing/2014/main" xmlns="" id="{339A48BB-8D3A-B437-4529-0F72DAD05A60}"/>
              </a:ext>
            </a:extLst>
          </p:cNvPr>
          <p:cNvGrpSpPr/>
          <p:nvPr/>
        </p:nvGrpSpPr>
        <p:grpSpPr>
          <a:xfrm>
            <a:off x="776613" y="2169505"/>
            <a:ext cx="3231715" cy="1249266"/>
            <a:chOff x="475989" y="396238"/>
            <a:chExt cx="3231715" cy="1249266"/>
          </a:xfrm>
        </p:grpSpPr>
        <p:sp>
          <p:nvSpPr>
            <p:cNvPr id="8" name="TextBox 7">
              <a:extLst>
                <a:ext uri="{FF2B5EF4-FFF2-40B4-BE49-F238E27FC236}">
                  <a16:creationId xmlns:a16="http://schemas.microsoft.com/office/drawing/2014/main" xmlns="" id="{EEC26E9B-6A3A-80A0-E35A-E6371DE28695}"/>
                </a:ext>
              </a:extLst>
            </p:cNvPr>
            <p:cNvSpPr txBox="1"/>
            <p:nvPr/>
          </p:nvSpPr>
          <p:spPr>
            <a:xfrm>
              <a:off x="799034" y="423889"/>
              <a:ext cx="1686680" cy="920252"/>
            </a:xfrm>
            <a:prstGeom prst="rect">
              <a:avLst/>
            </a:prstGeom>
            <a:noFill/>
            <a:ln w="38100">
              <a:noFill/>
            </a:ln>
          </p:spPr>
          <p:txBody>
            <a:bodyPr wrap="none" rtlCol="0">
              <a:spAutoFit/>
            </a:bodyPr>
            <a:lstStyle/>
            <a:p>
              <a:pPr>
                <a:lnSpc>
                  <a:spcPct val="150000"/>
                </a:lnSpc>
              </a:pPr>
              <a:r>
                <a:rPr lang="en-US" sz="4000" err="1"/>
                <a:t>Oes</a:t>
              </a:r>
              <a:r>
                <a:rPr lang="en-US" sz="4000"/>
                <a:t> …?</a:t>
              </a:r>
            </a:p>
          </p:txBody>
        </p:sp>
        <p:sp>
          <p:nvSpPr>
            <p:cNvPr id="9" name="Rounded Rectangle 8">
              <a:extLst>
                <a:ext uri="{FF2B5EF4-FFF2-40B4-BE49-F238E27FC236}">
                  <a16:creationId xmlns:a16="http://schemas.microsoft.com/office/drawing/2014/main" xmlns="" id="{85DAB35A-8453-D6B3-372B-E7E599335A30}"/>
                </a:ext>
              </a:extLst>
            </p:cNvPr>
            <p:cNvSpPr/>
            <p:nvPr/>
          </p:nvSpPr>
          <p:spPr>
            <a:xfrm>
              <a:off x="475989" y="396238"/>
              <a:ext cx="3231715" cy="1249266"/>
            </a:xfrm>
            <a:prstGeom prst="roundRect">
              <a:avLst/>
            </a:prstGeom>
            <a:noFill/>
            <a:ln w="38100">
              <a:solidFill>
                <a:srgbClr val="E403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ounded Rectangle 14">
            <a:extLst>
              <a:ext uri="{FF2B5EF4-FFF2-40B4-BE49-F238E27FC236}">
                <a16:creationId xmlns:a16="http://schemas.microsoft.com/office/drawing/2014/main" xmlns="" id="{67F99098-D16A-7C74-5ECA-FD23E7918D20}"/>
              </a:ext>
            </a:extLst>
          </p:cNvPr>
          <p:cNvSpPr/>
          <p:nvPr/>
        </p:nvSpPr>
        <p:spPr>
          <a:xfrm>
            <a:off x="776613" y="3767407"/>
            <a:ext cx="3231715" cy="1249266"/>
          </a:xfrm>
          <a:prstGeom prst="roundRect">
            <a:avLst/>
          </a:prstGeom>
          <a:noFill/>
          <a:ln w="38100">
            <a:solidFill>
              <a:srgbClr val="E403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a16="http://schemas.microsoft.com/office/drawing/2014/main" xmlns="" id="{6EB6D289-3578-B9BD-E254-413CF6D74DA8}"/>
              </a:ext>
            </a:extLst>
          </p:cNvPr>
          <p:cNvGrpSpPr/>
          <p:nvPr/>
        </p:nvGrpSpPr>
        <p:grpSpPr>
          <a:xfrm>
            <a:off x="7127309" y="2169504"/>
            <a:ext cx="4070958" cy="1249266"/>
            <a:chOff x="475989" y="396238"/>
            <a:chExt cx="4070958" cy="1249266"/>
          </a:xfrm>
        </p:grpSpPr>
        <p:sp>
          <p:nvSpPr>
            <p:cNvPr id="19" name="TextBox 18">
              <a:extLst>
                <a:ext uri="{FF2B5EF4-FFF2-40B4-BE49-F238E27FC236}">
                  <a16:creationId xmlns:a16="http://schemas.microsoft.com/office/drawing/2014/main" xmlns="" id="{0F47A169-D8CD-2D15-1007-EA71ADC57095}"/>
                </a:ext>
              </a:extLst>
            </p:cNvPr>
            <p:cNvSpPr txBox="1"/>
            <p:nvPr/>
          </p:nvSpPr>
          <p:spPr>
            <a:xfrm>
              <a:off x="799034" y="423889"/>
              <a:ext cx="3044423" cy="920252"/>
            </a:xfrm>
            <a:prstGeom prst="rect">
              <a:avLst/>
            </a:prstGeom>
            <a:noFill/>
            <a:ln w="38100">
              <a:noFill/>
            </a:ln>
          </p:spPr>
          <p:txBody>
            <a:bodyPr wrap="none" rtlCol="0">
              <a:spAutoFit/>
            </a:bodyPr>
            <a:lstStyle/>
            <a:p>
              <a:pPr>
                <a:lnSpc>
                  <a:spcPct val="150000"/>
                </a:lnSpc>
              </a:pPr>
              <a:r>
                <a:rPr lang="en-US" sz="4000" dirty="0" err="1"/>
                <a:t>Oes</a:t>
              </a:r>
              <a:r>
                <a:rPr lang="en-US" sz="4000" dirty="0"/>
                <a:t> / </a:t>
              </a:r>
              <a:r>
                <a:rPr lang="en-US" sz="4000" dirty="0" err="1"/>
                <a:t>Nac</a:t>
              </a:r>
              <a:r>
                <a:rPr lang="en-US" sz="4000" dirty="0"/>
                <a:t> </a:t>
              </a:r>
              <a:r>
                <a:rPr lang="en-US" sz="4000" dirty="0" err="1"/>
                <a:t>oes</a:t>
              </a:r>
              <a:endParaRPr lang="en-US" sz="4000" dirty="0"/>
            </a:p>
          </p:txBody>
        </p:sp>
        <p:sp>
          <p:nvSpPr>
            <p:cNvPr id="20" name="Rounded Rectangle 19">
              <a:extLst>
                <a:ext uri="{FF2B5EF4-FFF2-40B4-BE49-F238E27FC236}">
                  <a16:creationId xmlns:a16="http://schemas.microsoft.com/office/drawing/2014/main" xmlns="" id="{E4AA54C4-05C2-9FED-F832-7C22D8E89EC2}"/>
                </a:ext>
              </a:extLst>
            </p:cNvPr>
            <p:cNvSpPr/>
            <p:nvPr/>
          </p:nvSpPr>
          <p:spPr>
            <a:xfrm>
              <a:off x="475989" y="396238"/>
              <a:ext cx="4070958" cy="1249266"/>
            </a:xfrm>
            <a:prstGeom prst="roundRect">
              <a:avLst/>
            </a:prstGeom>
            <a:noFill/>
            <a:ln w="38100">
              <a:solidFill>
                <a:srgbClr val="E403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3" name="Rounded Rectangle 22">
            <a:extLst>
              <a:ext uri="{FF2B5EF4-FFF2-40B4-BE49-F238E27FC236}">
                <a16:creationId xmlns:a16="http://schemas.microsoft.com/office/drawing/2014/main" xmlns="" id="{F2E7045F-34D5-C535-5BD4-07446CEEBFE2}"/>
              </a:ext>
            </a:extLst>
          </p:cNvPr>
          <p:cNvSpPr/>
          <p:nvPr/>
        </p:nvSpPr>
        <p:spPr>
          <a:xfrm>
            <a:off x="7127309" y="3767407"/>
            <a:ext cx="4070958" cy="1249266"/>
          </a:xfrm>
          <a:prstGeom prst="roundRect">
            <a:avLst/>
          </a:prstGeom>
          <a:noFill/>
          <a:ln w="38100">
            <a:solidFill>
              <a:srgbClr val="E403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ight Arrow 23">
            <a:extLst>
              <a:ext uri="{FF2B5EF4-FFF2-40B4-BE49-F238E27FC236}">
                <a16:creationId xmlns:a16="http://schemas.microsoft.com/office/drawing/2014/main" xmlns="" id="{FE2446B1-9926-9390-B256-EE039B6235F5}"/>
              </a:ext>
            </a:extLst>
          </p:cNvPr>
          <p:cNvSpPr/>
          <p:nvPr/>
        </p:nvSpPr>
        <p:spPr>
          <a:xfrm>
            <a:off x="4830485" y="2622369"/>
            <a:ext cx="1390389" cy="413359"/>
          </a:xfrm>
          <a:prstGeom prst="rightArrow">
            <a:avLst/>
          </a:prstGeom>
          <a:solidFill>
            <a:srgbClr val="E4031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ight Arrow 24">
            <a:extLst>
              <a:ext uri="{FF2B5EF4-FFF2-40B4-BE49-F238E27FC236}">
                <a16:creationId xmlns:a16="http://schemas.microsoft.com/office/drawing/2014/main" xmlns="" id="{529FE8DD-FB1E-CC4E-AD89-3C243C4E71C0}"/>
              </a:ext>
            </a:extLst>
          </p:cNvPr>
          <p:cNvSpPr/>
          <p:nvPr/>
        </p:nvSpPr>
        <p:spPr>
          <a:xfrm>
            <a:off x="4830485" y="4255184"/>
            <a:ext cx="1390389" cy="413359"/>
          </a:xfrm>
          <a:prstGeom prst="rightArrow">
            <a:avLst/>
          </a:prstGeom>
          <a:solidFill>
            <a:srgbClr val="E4031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6081A272-EDD6-BF07-8CBA-6A731F3FA109}"/>
              </a:ext>
            </a:extLst>
          </p:cNvPr>
          <p:cNvSpPr txBox="1"/>
          <p:nvPr/>
        </p:nvSpPr>
        <p:spPr>
          <a:xfrm>
            <a:off x="1155236" y="660599"/>
            <a:ext cx="1693092" cy="920252"/>
          </a:xfrm>
          <a:prstGeom prst="rect">
            <a:avLst/>
          </a:prstGeom>
          <a:noFill/>
          <a:ln w="38100">
            <a:noFill/>
          </a:ln>
        </p:spPr>
        <p:txBody>
          <a:bodyPr wrap="none" rtlCol="0">
            <a:spAutoFit/>
          </a:bodyPr>
          <a:lstStyle/>
          <a:p>
            <a:pPr>
              <a:lnSpc>
                <a:spcPct val="150000"/>
              </a:lnSpc>
            </a:pPr>
            <a:r>
              <a:rPr lang="en-US" sz="4000"/>
              <a:t>Ga </a:t>
            </a:r>
            <a:r>
              <a:rPr lang="en-US" sz="4000" err="1"/>
              <a:t>i</a:t>
            </a:r>
            <a:r>
              <a:rPr lang="en-US" sz="4000"/>
              <a:t> …?</a:t>
            </a:r>
          </a:p>
        </p:txBody>
      </p:sp>
      <p:sp>
        <p:nvSpPr>
          <p:cNvPr id="17" name="TextBox 16">
            <a:extLst>
              <a:ext uri="{FF2B5EF4-FFF2-40B4-BE49-F238E27FC236}">
                <a16:creationId xmlns:a16="http://schemas.microsoft.com/office/drawing/2014/main" xmlns="" id="{ED183E2F-02AE-5D37-4EA4-0290989F564C}"/>
              </a:ext>
            </a:extLst>
          </p:cNvPr>
          <p:cNvSpPr txBox="1"/>
          <p:nvPr/>
        </p:nvSpPr>
        <p:spPr>
          <a:xfrm>
            <a:off x="7490939" y="614808"/>
            <a:ext cx="2810385" cy="920252"/>
          </a:xfrm>
          <a:prstGeom prst="rect">
            <a:avLst/>
          </a:prstGeom>
          <a:noFill/>
          <a:ln w="38100">
            <a:noFill/>
          </a:ln>
        </p:spPr>
        <p:txBody>
          <a:bodyPr wrap="none" rtlCol="0">
            <a:spAutoFit/>
          </a:bodyPr>
          <a:lstStyle/>
          <a:p>
            <a:pPr>
              <a:lnSpc>
                <a:spcPct val="150000"/>
              </a:lnSpc>
            </a:pPr>
            <a:r>
              <a:rPr lang="en-US" sz="4000" err="1"/>
              <a:t>Cei</a:t>
            </a:r>
            <a:r>
              <a:rPr lang="en-US" sz="4000"/>
              <a:t> / Na </a:t>
            </a:r>
            <a:r>
              <a:rPr lang="en-US" sz="4000" err="1"/>
              <a:t>chei</a:t>
            </a:r>
            <a:endParaRPr lang="en-US" sz="4000"/>
          </a:p>
        </p:txBody>
      </p:sp>
    </p:spTree>
    <p:extLst>
      <p:ext uri="{BB962C8B-B14F-4D97-AF65-F5344CB8AC3E}">
        <p14:creationId xmlns:p14="http://schemas.microsoft.com/office/powerpoint/2010/main" val="35356878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995CE24-1EF1-4224-900F-8BF7C5D0ADDF}"/>
              </a:ext>
            </a:extLst>
          </p:cNvPr>
          <p:cNvSpPr>
            <a:spLocks noGrp="1"/>
          </p:cNvSpPr>
          <p:nvPr>
            <p:ph type="title"/>
          </p:nvPr>
        </p:nvSpPr>
        <p:spPr>
          <a:xfrm>
            <a:off x="0" y="74308"/>
            <a:ext cx="3292011" cy="1325563"/>
          </a:xfrm>
        </p:spPr>
        <p:txBody>
          <a:bodyPr>
            <a:normAutofit fontScale="90000"/>
          </a:bodyPr>
          <a:lstStyle/>
          <a:p>
            <a:r>
              <a:rPr lang="en-GB"/>
              <a:t>Y </a:t>
            </a:r>
            <a:r>
              <a:rPr lang="en-GB" err="1"/>
              <a:t>Tywydd</a:t>
            </a:r>
            <a:r>
              <a:rPr lang="en-GB"/>
              <a:t> The Weather</a:t>
            </a:r>
          </a:p>
        </p:txBody>
      </p:sp>
      <p:sp>
        <p:nvSpPr>
          <p:cNvPr id="4" name="Rectangle 2">
            <a:extLst>
              <a:ext uri="{FF2B5EF4-FFF2-40B4-BE49-F238E27FC236}">
                <a16:creationId xmlns:a16="http://schemas.microsoft.com/office/drawing/2014/main" xmlns="" id="{73EA3C34-5CD0-4472-9A2F-24FD0F639933}"/>
              </a:ext>
            </a:extLst>
          </p:cNvPr>
          <p:cNvSpPr>
            <a:spLocks noChangeArrowheads="1"/>
          </p:cNvSpPr>
          <p:nvPr/>
        </p:nvSpPr>
        <p:spPr bwMode="auto">
          <a:xfrm>
            <a:off x="3649346" y="95448"/>
            <a:ext cx="8461084" cy="5412577"/>
          </a:xfrm>
          <a:prstGeom prst="rect">
            <a:avLst/>
          </a:prstGeom>
          <a:noFill/>
          <a:ln w="9525">
            <a:noFill/>
            <a:miter lim="800000"/>
            <a:headEnd/>
            <a:tailEnd/>
          </a:ln>
          <a:extLst>
            <a:ext uri="{909E8E84-426E-40DD-AFC4-6F175D3DCCD1}">
              <a14:hiddenFill xmlns:a14="http://schemas.microsoft.com/office/drawing/2010/main">
                <a:solidFill>
                  <a:srgbClr val="BBE0E3"/>
                </a:solidFill>
              </a14:hiddenFill>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ts val="800"/>
              </a:spcAft>
            </a:pPr>
            <a:r>
              <a:rPr lang="en-GB" altLang="en-US" sz="2400">
                <a:solidFill>
                  <a:srgbClr val="000000"/>
                </a:solidFill>
                <a:latin typeface="Calibri" panose="020F0502020204030204" pitchFamily="34" charset="0"/>
              </a:rPr>
              <a:t>Sut </a:t>
            </a:r>
            <a:r>
              <a:rPr lang="en-GB" altLang="en-US" sz="2400" err="1">
                <a:solidFill>
                  <a:srgbClr val="000000"/>
                </a:solidFill>
                <a:latin typeface="Calibri" panose="020F0502020204030204" pitchFamily="34" charset="0"/>
              </a:rPr>
              <a:t>mae’r</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tywydd</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heddiw</a:t>
            </a:r>
            <a:r>
              <a:rPr lang="en-GB" altLang="en-US" sz="2400">
                <a:solidFill>
                  <a:srgbClr val="000000"/>
                </a:solidFill>
                <a:latin typeface="Calibri" panose="020F0502020204030204" pitchFamily="34" charset="0"/>
              </a:rPr>
              <a:t>?		How is the weather today?</a:t>
            </a:r>
          </a:p>
          <a:p>
            <a:pPr eaLnBrk="0" fontAlgn="base" hangingPunct="0">
              <a:spcBef>
                <a:spcPct val="0"/>
              </a:spcBef>
              <a:spcAft>
                <a:spcPts val="800"/>
              </a:spcAft>
            </a:pPr>
            <a:endParaRPr lang="en-GB" altLang="en-US" sz="1000">
              <a:solidFill>
                <a:srgbClr val="000000"/>
              </a:solidFill>
              <a:latin typeface="Calibri" panose="020F0502020204030204" pitchFamily="34" charset="0"/>
            </a:endParaRPr>
          </a:p>
          <a:p>
            <a:pPr eaLnBrk="0" fontAlgn="base" hangingPunct="0">
              <a:spcBef>
                <a:spcPct val="0"/>
              </a:spcBef>
              <a:spcAft>
                <a:spcPts val="800"/>
              </a:spcAft>
            </a:pPr>
            <a:r>
              <a:rPr lang="en-GB" altLang="en-US" sz="2400">
                <a:solidFill>
                  <a:srgbClr val="000000"/>
                </a:solidFill>
                <a:latin typeface="Calibri" panose="020F0502020204030204" pitchFamily="34" charset="0"/>
              </a:rPr>
              <a:t>Mae </a:t>
            </a:r>
            <a:r>
              <a:rPr lang="en-GB" altLang="en-US" sz="2400" err="1">
                <a:solidFill>
                  <a:srgbClr val="000000"/>
                </a:solidFill>
                <a:latin typeface="Calibri" panose="020F0502020204030204" pitchFamily="34" charset="0"/>
              </a:rPr>
              <a:t>hi’n</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braf</a:t>
            </a:r>
            <a:r>
              <a:rPr lang="en-GB" altLang="en-US" sz="2400">
                <a:solidFill>
                  <a:srgbClr val="000000"/>
                </a:solidFill>
                <a:latin typeface="Calibri" panose="020F0502020204030204" pitchFamily="34" charset="0"/>
              </a:rPr>
              <a:t>				It’s fine</a:t>
            </a:r>
          </a:p>
          <a:p>
            <a:pPr eaLnBrk="0" fontAlgn="base" hangingPunct="0">
              <a:spcBef>
                <a:spcPct val="0"/>
              </a:spcBef>
              <a:spcAft>
                <a:spcPts val="800"/>
              </a:spcAft>
            </a:pPr>
            <a:r>
              <a:rPr lang="en-GB" altLang="en-US" sz="2400">
                <a:solidFill>
                  <a:srgbClr val="000000"/>
                </a:solidFill>
                <a:latin typeface="Calibri" panose="020F0502020204030204" pitchFamily="34" charset="0"/>
              </a:rPr>
              <a:t>Mae </a:t>
            </a:r>
            <a:r>
              <a:rPr lang="en-GB" altLang="en-US" sz="2400" err="1">
                <a:solidFill>
                  <a:srgbClr val="000000"/>
                </a:solidFill>
                <a:latin typeface="Calibri" panose="020F0502020204030204" pitchFamily="34" charset="0"/>
              </a:rPr>
              <a:t>hi’n</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heulog</a:t>
            </a:r>
            <a:r>
              <a:rPr lang="en-GB" altLang="en-US" sz="2400">
                <a:solidFill>
                  <a:srgbClr val="000000"/>
                </a:solidFill>
                <a:latin typeface="Calibri" panose="020F0502020204030204" pitchFamily="34" charset="0"/>
              </a:rPr>
              <a:t>			It’s sunny</a:t>
            </a:r>
          </a:p>
          <a:p>
            <a:pPr eaLnBrk="0" fontAlgn="base" hangingPunct="0">
              <a:spcBef>
                <a:spcPct val="0"/>
              </a:spcBef>
              <a:spcAft>
                <a:spcPts val="800"/>
              </a:spcAft>
            </a:pPr>
            <a:r>
              <a:rPr lang="en-GB" altLang="en-US" sz="2400">
                <a:solidFill>
                  <a:srgbClr val="000000"/>
                </a:solidFill>
                <a:latin typeface="Calibri" panose="020F0502020204030204" pitchFamily="34" charset="0"/>
              </a:rPr>
              <a:t>Mae </a:t>
            </a:r>
            <a:r>
              <a:rPr lang="en-GB" altLang="en-US" sz="2400" err="1">
                <a:solidFill>
                  <a:srgbClr val="000000"/>
                </a:solidFill>
                <a:latin typeface="Calibri" panose="020F0502020204030204" pitchFamily="34" charset="0"/>
              </a:rPr>
              <a:t>hi’n</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boeth</a:t>
            </a:r>
            <a:r>
              <a:rPr lang="en-GB" altLang="en-US" sz="2400">
                <a:solidFill>
                  <a:srgbClr val="000000"/>
                </a:solidFill>
                <a:latin typeface="Calibri" panose="020F0502020204030204" pitchFamily="34" charset="0"/>
              </a:rPr>
              <a:t>			It’s hot</a:t>
            </a:r>
          </a:p>
          <a:p>
            <a:pPr eaLnBrk="0" fontAlgn="base" hangingPunct="0">
              <a:spcBef>
                <a:spcPct val="0"/>
              </a:spcBef>
              <a:spcAft>
                <a:spcPts val="800"/>
              </a:spcAft>
            </a:pPr>
            <a:r>
              <a:rPr lang="en-GB" altLang="en-US" sz="2400">
                <a:solidFill>
                  <a:srgbClr val="000000"/>
                </a:solidFill>
                <a:latin typeface="Calibri" panose="020F0502020204030204" pitchFamily="34" charset="0"/>
              </a:rPr>
              <a:t>Mae </a:t>
            </a:r>
            <a:r>
              <a:rPr lang="en-GB" altLang="en-US" sz="2400" err="1">
                <a:solidFill>
                  <a:srgbClr val="000000"/>
                </a:solidFill>
                <a:latin typeface="Calibri" panose="020F0502020204030204" pitchFamily="34" charset="0"/>
              </a:rPr>
              <a:t>hi’n</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gymylog</a:t>
            </a:r>
            <a:r>
              <a:rPr lang="en-GB" altLang="en-US" sz="2400">
                <a:solidFill>
                  <a:srgbClr val="000000"/>
                </a:solidFill>
                <a:latin typeface="Calibri" panose="020F0502020204030204" pitchFamily="34" charset="0"/>
              </a:rPr>
              <a:t>			It’s cloudy</a:t>
            </a:r>
          </a:p>
          <a:p>
            <a:pPr eaLnBrk="0" fontAlgn="base" hangingPunct="0">
              <a:spcBef>
                <a:spcPct val="0"/>
              </a:spcBef>
              <a:spcAft>
                <a:spcPts val="800"/>
              </a:spcAft>
            </a:pPr>
            <a:r>
              <a:rPr lang="en-GB" altLang="en-US" sz="2400">
                <a:solidFill>
                  <a:srgbClr val="000000"/>
                </a:solidFill>
                <a:latin typeface="Calibri" panose="020F0502020204030204" pitchFamily="34" charset="0"/>
              </a:rPr>
              <a:t>Mae </a:t>
            </a:r>
            <a:r>
              <a:rPr lang="en-GB" altLang="en-US" sz="2400" err="1">
                <a:solidFill>
                  <a:srgbClr val="000000"/>
                </a:solidFill>
                <a:latin typeface="Calibri" panose="020F0502020204030204" pitchFamily="34" charset="0"/>
              </a:rPr>
              <a:t>hi’n</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oer</a:t>
            </a:r>
            <a:r>
              <a:rPr lang="en-GB" altLang="en-US" sz="2400">
                <a:solidFill>
                  <a:srgbClr val="000000"/>
                </a:solidFill>
                <a:latin typeface="Calibri" panose="020F0502020204030204" pitchFamily="34" charset="0"/>
              </a:rPr>
              <a:t>				It’s cold</a:t>
            </a:r>
          </a:p>
          <a:p>
            <a:pPr eaLnBrk="0" fontAlgn="base" hangingPunct="0">
              <a:spcBef>
                <a:spcPct val="0"/>
              </a:spcBef>
              <a:spcAft>
                <a:spcPts val="800"/>
              </a:spcAft>
            </a:pPr>
            <a:r>
              <a:rPr lang="en-GB" altLang="en-US" sz="2400">
                <a:solidFill>
                  <a:srgbClr val="000000"/>
                </a:solidFill>
                <a:latin typeface="Calibri" panose="020F0502020204030204" pitchFamily="34" charset="0"/>
              </a:rPr>
              <a:t>Mae </a:t>
            </a:r>
            <a:r>
              <a:rPr lang="en-GB" altLang="en-US" sz="2400" err="1">
                <a:solidFill>
                  <a:srgbClr val="000000"/>
                </a:solidFill>
                <a:latin typeface="Calibri" panose="020F0502020204030204" pitchFamily="34" charset="0"/>
              </a:rPr>
              <a:t>hi’n</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wyntog</a:t>
            </a:r>
            <a:r>
              <a:rPr lang="en-GB" altLang="en-US" sz="2400">
                <a:solidFill>
                  <a:srgbClr val="000000"/>
                </a:solidFill>
                <a:latin typeface="Calibri" panose="020F0502020204030204" pitchFamily="34" charset="0"/>
              </a:rPr>
              <a:t>			It’s windy</a:t>
            </a:r>
          </a:p>
          <a:p>
            <a:pPr eaLnBrk="0" fontAlgn="base" hangingPunct="0">
              <a:spcBef>
                <a:spcPct val="0"/>
              </a:spcBef>
              <a:spcAft>
                <a:spcPts val="800"/>
              </a:spcAft>
            </a:pPr>
            <a:r>
              <a:rPr lang="en-GB" altLang="en-US" sz="2400">
                <a:solidFill>
                  <a:srgbClr val="000000"/>
                </a:solidFill>
                <a:latin typeface="Calibri" panose="020F0502020204030204" pitchFamily="34" charset="0"/>
              </a:rPr>
              <a:t>Mae </a:t>
            </a:r>
            <a:r>
              <a:rPr lang="en-GB" altLang="en-US" sz="2400" err="1">
                <a:solidFill>
                  <a:srgbClr val="000000"/>
                </a:solidFill>
                <a:latin typeface="Calibri" panose="020F0502020204030204" pitchFamily="34" charset="0"/>
              </a:rPr>
              <a:t>hi’n</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stormus</a:t>
            </a:r>
            <a:r>
              <a:rPr lang="en-GB" altLang="en-US" sz="2400">
                <a:solidFill>
                  <a:srgbClr val="000000"/>
                </a:solidFill>
                <a:latin typeface="Calibri" panose="020F0502020204030204" pitchFamily="34" charset="0"/>
              </a:rPr>
              <a:t>			It’s stormy</a:t>
            </a:r>
          </a:p>
          <a:p>
            <a:pPr eaLnBrk="0" fontAlgn="base" hangingPunct="0">
              <a:spcBef>
                <a:spcPct val="0"/>
              </a:spcBef>
              <a:spcAft>
                <a:spcPts val="800"/>
              </a:spcAft>
            </a:pPr>
            <a:r>
              <a:rPr lang="en-GB" altLang="en-US" sz="2400">
                <a:solidFill>
                  <a:srgbClr val="000000"/>
                </a:solidFill>
                <a:latin typeface="Calibri" panose="020F0502020204030204" pitchFamily="34" charset="0"/>
              </a:rPr>
              <a:t>Mae </a:t>
            </a:r>
            <a:r>
              <a:rPr lang="en-GB" altLang="en-US" sz="2400" err="1">
                <a:solidFill>
                  <a:srgbClr val="000000"/>
                </a:solidFill>
                <a:latin typeface="Calibri" panose="020F0502020204030204" pitchFamily="34" charset="0"/>
              </a:rPr>
              <a:t>hi’n</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niwlog</a:t>
            </a:r>
            <a:r>
              <a:rPr lang="en-GB" altLang="en-US" sz="2400">
                <a:solidFill>
                  <a:srgbClr val="000000"/>
                </a:solidFill>
                <a:latin typeface="Calibri" panose="020F0502020204030204" pitchFamily="34" charset="0"/>
              </a:rPr>
              <a:t>			It’s foggy</a:t>
            </a:r>
          </a:p>
          <a:p>
            <a:pPr eaLnBrk="0" fontAlgn="base" hangingPunct="0">
              <a:spcBef>
                <a:spcPct val="0"/>
              </a:spcBef>
              <a:spcAft>
                <a:spcPts val="800"/>
              </a:spcAft>
            </a:pPr>
            <a:r>
              <a:rPr lang="en-GB" altLang="en-US" sz="2400">
                <a:solidFill>
                  <a:srgbClr val="000000"/>
                </a:solidFill>
                <a:latin typeface="Calibri" panose="020F0502020204030204" pitchFamily="34" charset="0"/>
              </a:rPr>
              <a:t>Mae </a:t>
            </a:r>
            <a:r>
              <a:rPr lang="en-GB" altLang="en-US" sz="2400" err="1">
                <a:solidFill>
                  <a:srgbClr val="000000"/>
                </a:solidFill>
                <a:latin typeface="Calibri" panose="020F0502020204030204" pitchFamily="34" charset="0"/>
              </a:rPr>
              <a:t>hi’n</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bwrw</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glaw</a:t>
            </a:r>
            <a:r>
              <a:rPr lang="en-GB" altLang="en-US" sz="2400">
                <a:solidFill>
                  <a:srgbClr val="000000"/>
                </a:solidFill>
                <a:latin typeface="Calibri" panose="020F0502020204030204" pitchFamily="34" charset="0"/>
              </a:rPr>
              <a:t>			It’s raining</a:t>
            </a:r>
          </a:p>
          <a:p>
            <a:pPr eaLnBrk="0" fontAlgn="base" hangingPunct="0">
              <a:spcBef>
                <a:spcPct val="0"/>
              </a:spcBef>
              <a:spcAft>
                <a:spcPts val="800"/>
              </a:spcAft>
            </a:pPr>
            <a:r>
              <a:rPr lang="en-GB" altLang="en-US" sz="2400">
                <a:solidFill>
                  <a:srgbClr val="000000"/>
                </a:solidFill>
                <a:latin typeface="Calibri" panose="020F0502020204030204" pitchFamily="34" charset="0"/>
              </a:rPr>
              <a:t>Mae </a:t>
            </a:r>
            <a:r>
              <a:rPr lang="en-GB" altLang="en-US" sz="2400" err="1">
                <a:solidFill>
                  <a:srgbClr val="000000"/>
                </a:solidFill>
                <a:latin typeface="Calibri" panose="020F0502020204030204" pitchFamily="34" charset="0"/>
              </a:rPr>
              <a:t>hi’n</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bwrw</a:t>
            </a:r>
            <a:r>
              <a:rPr lang="en-GB" altLang="en-US" sz="2400">
                <a:solidFill>
                  <a:srgbClr val="000000"/>
                </a:solidFill>
                <a:latin typeface="Calibri" panose="020F0502020204030204" pitchFamily="34" charset="0"/>
              </a:rPr>
              <a:t> </a:t>
            </a:r>
            <a:r>
              <a:rPr lang="en-GB" altLang="en-US" sz="2400" err="1">
                <a:solidFill>
                  <a:srgbClr val="000000"/>
                </a:solidFill>
                <a:latin typeface="Calibri" panose="020F0502020204030204" pitchFamily="34" charset="0"/>
              </a:rPr>
              <a:t>eira</a:t>
            </a:r>
            <a:r>
              <a:rPr lang="en-GB" altLang="en-US" sz="2400">
                <a:solidFill>
                  <a:srgbClr val="000000"/>
                </a:solidFill>
                <a:latin typeface="Calibri" panose="020F0502020204030204" pitchFamily="34" charset="0"/>
              </a:rPr>
              <a:t>			It’s snowing</a:t>
            </a:r>
            <a:endParaRPr lang="en-US" altLang="en-US" sz="2400">
              <a:latin typeface="Arial" panose="020B0604020202020204" pitchFamily="34" charset="0"/>
            </a:endParaRPr>
          </a:p>
        </p:txBody>
      </p:sp>
      <p:pic>
        <p:nvPicPr>
          <p:cNvPr id="5" name="Picture 3" descr="j0232180">
            <a:extLst>
              <a:ext uri="{FF2B5EF4-FFF2-40B4-BE49-F238E27FC236}">
                <a16:creationId xmlns:a16="http://schemas.microsoft.com/office/drawing/2014/main" xmlns="" id="{EB724766-EC8A-4C11-BBF6-06BDE55D3B0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3212" y="1350250"/>
            <a:ext cx="914400" cy="871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na01682_">
            <a:extLst>
              <a:ext uri="{FF2B5EF4-FFF2-40B4-BE49-F238E27FC236}">
                <a16:creationId xmlns:a16="http://schemas.microsoft.com/office/drawing/2014/main" xmlns="" id="{443DF70A-EFF0-469A-80E3-957C47FA206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25024" y="3454683"/>
            <a:ext cx="1041400" cy="88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a:extLst>
              <a:ext uri="{FF2B5EF4-FFF2-40B4-BE49-F238E27FC236}">
                <a16:creationId xmlns:a16="http://schemas.microsoft.com/office/drawing/2014/main" xmlns="" id="{1D53272A-68BD-42EA-BD83-C260D7CCEB65}"/>
              </a:ext>
            </a:extLst>
          </p:cNvPr>
          <p:cNvPicPr>
            <a:picLocks noChangeAspect="1"/>
          </p:cNvPicPr>
          <p:nvPr/>
        </p:nvPicPr>
        <p:blipFill>
          <a:blip r:embed="rId4" cstate="print">
            <a:clrChange>
              <a:clrFrom>
                <a:srgbClr val="FFFEFF"/>
              </a:clrFrom>
              <a:clrTo>
                <a:srgbClr val="FFFEFF">
                  <a:alpha val="0"/>
                </a:srgbClr>
              </a:clrTo>
            </a:clrChange>
            <a:extLst>
              <a:ext uri="{28A0092B-C50C-407E-A947-70E740481C1C}">
                <a14:useLocalDpi xmlns:a14="http://schemas.microsoft.com/office/drawing/2010/main" val="0"/>
              </a:ext>
            </a:extLst>
          </a:blip>
          <a:stretch>
            <a:fillRect/>
          </a:stretch>
        </p:blipFill>
        <p:spPr>
          <a:xfrm>
            <a:off x="1589825" y="1879867"/>
            <a:ext cx="948206" cy="948206"/>
          </a:xfrm>
          <a:prstGeom prst="rect">
            <a:avLst/>
          </a:prstGeom>
        </p:spPr>
      </p:pic>
      <p:pic>
        <p:nvPicPr>
          <p:cNvPr id="8" name="Picture 7">
            <a:extLst>
              <a:ext uri="{FF2B5EF4-FFF2-40B4-BE49-F238E27FC236}">
                <a16:creationId xmlns:a16="http://schemas.microsoft.com/office/drawing/2014/main" xmlns="" id="{51878BD2-53E5-4B48-9D6F-9C35C1CA6EE8}"/>
              </a:ext>
            </a:extLst>
          </p:cNvPr>
          <p:cNvPicPr>
            <a:picLocks noChangeAspect="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73292" y="2837729"/>
            <a:ext cx="1043508" cy="958778"/>
          </a:xfrm>
          <a:prstGeom prst="rect">
            <a:avLst/>
          </a:prstGeom>
        </p:spPr>
      </p:pic>
      <p:pic>
        <p:nvPicPr>
          <p:cNvPr id="9" name="Picture 8">
            <a:extLst>
              <a:ext uri="{FF2B5EF4-FFF2-40B4-BE49-F238E27FC236}">
                <a16:creationId xmlns:a16="http://schemas.microsoft.com/office/drawing/2014/main" xmlns="" id="{151E2AB9-2CCB-49F1-BC22-92B9455B27A8}"/>
              </a:ext>
            </a:extLst>
          </p:cNvPr>
          <p:cNvPicPr>
            <a:picLocks noChangeAspect="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25409" y="4253581"/>
            <a:ext cx="1268049" cy="1134289"/>
          </a:xfrm>
          <a:prstGeom prst="rect">
            <a:avLst/>
          </a:prstGeom>
        </p:spPr>
      </p:pic>
    </p:spTree>
    <p:extLst>
      <p:ext uri="{BB962C8B-B14F-4D97-AF65-F5344CB8AC3E}">
        <p14:creationId xmlns:p14="http://schemas.microsoft.com/office/powerpoint/2010/main" val="31816208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9AB342-699A-2D4D-9DE7-F9FD5F41D3F3}"/>
              </a:ext>
            </a:extLst>
          </p:cNvPr>
          <p:cNvSpPr>
            <a:spLocks noGrp="1"/>
          </p:cNvSpPr>
          <p:nvPr>
            <p:ph type="title"/>
          </p:nvPr>
        </p:nvSpPr>
        <p:spPr>
          <a:xfrm>
            <a:off x="863252" y="1702974"/>
            <a:ext cx="10515600" cy="1325563"/>
          </a:xfrm>
        </p:spPr>
        <p:txBody>
          <a:bodyPr>
            <a:noAutofit/>
          </a:bodyPr>
          <a:lstStyle/>
          <a:p>
            <a:r>
              <a:rPr lang="en-US" sz="9600" dirty="0" err="1"/>
              <a:t>Gemau</a:t>
            </a:r>
            <a:r>
              <a:rPr lang="en-US" sz="9600" dirty="0"/>
              <a:t> </a:t>
            </a:r>
            <a:r>
              <a:rPr lang="en-US" sz="9600" dirty="0" err="1"/>
              <a:t>Iard</a:t>
            </a:r>
            <a:r>
              <a:rPr lang="en-US" sz="9600" dirty="0"/>
              <a:t/>
            </a:r>
            <a:br>
              <a:rPr lang="en-US" sz="9600" dirty="0"/>
            </a:br>
            <a:r>
              <a:rPr lang="en-US" sz="9600" dirty="0"/>
              <a:t>Playground Games</a:t>
            </a:r>
          </a:p>
        </p:txBody>
      </p:sp>
      <p:pic>
        <p:nvPicPr>
          <p:cNvPr id="13314" name="Picture 2" descr="Kids, Drawing, Girl, Boy, Child">
            <a:extLst>
              <a:ext uri="{FF2B5EF4-FFF2-40B4-BE49-F238E27FC236}">
                <a16:creationId xmlns:a16="http://schemas.microsoft.com/office/drawing/2014/main" xmlns="" id="{8C4733EB-FF48-AD47-B5D0-C9F92400DB7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4943" r="30464" b="46737"/>
          <a:stretch/>
        </p:blipFill>
        <p:spPr bwMode="auto">
          <a:xfrm>
            <a:off x="438411" y="3336794"/>
            <a:ext cx="1515649" cy="229991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Kids, Drawing, Girl, Boy, Child">
            <a:extLst>
              <a:ext uri="{FF2B5EF4-FFF2-40B4-BE49-F238E27FC236}">
                <a16:creationId xmlns:a16="http://schemas.microsoft.com/office/drawing/2014/main" xmlns="" id="{8C892D4E-8721-BF40-9649-DBD92341CB9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6682" b="48477"/>
          <a:stretch/>
        </p:blipFill>
        <p:spPr bwMode="auto">
          <a:xfrm>
            <a:off x="8156857" y="3344449"/>
            <a:ext cx="1021655" cy="222476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Kids, Drawing, Girl, Boy, Child">
            <a:extLst>
              <a:ext uri="{FF2B5EF4-FFF2-40B4-BE49-F238E27FC236}">
                <a16:creationId xmlns:a16="http://schemas.microsoft.com/office/drawing/2014/main" xmlns="" id="{9620D2BE-F904-FC48-97B1-255F610CEDE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65628" b="52828"/>
          <a:stretch/>
        </p:blipFill>
        <p:spPr bwMode="auto">
          <a:xfrm>
            <a:off x="5507928" y="3399425"/>
            <a:ext cx="1505994" cy="203687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Kids, Drawing, Girl, Boy, Child">
            <a:extLst>
              <a:ext uri="{FF2B5EF4-FFF2-40B4-BE49-F238E27FC236}">
                <a16:creationId xmlns:a16="http://schemas.microsoft.com/office/drawing/2014/main" xmlns="" id="{8EAF087E-18A7-7F43-BF51-7FDDCF2855C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49202" r="67630"/>
          <a:stretch/>
        </p:blipFill>
        <p:spPr bwMode="auto">
          <a:xfrm>
            <a:off x="3046891" y="3306872"/>
            <a:ext cx="1418310" cy="219344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Kids, Drawing, Girl, Boy, Child">
            <a:extLst>
              <a:ext uri="{FF2B5EF4-FFF2-40B4-BE49-F238E27FC236}">
                <a16:creationId xmlns:a16="http://schemas.microsoft.com/office/drawing/2014/main" xmlns="" id="{77BF881A-15BD-EB4D-BD91-3431F0E49BD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3229" t="53554" r="35323"/>
          <a:stretch/>
        </p:blipFill>
        <p:spPr bwMode="auto">
          <a:xfrm>
            <a:off x="10271341" y="3432132"/>
            <a:ext cx="1377863" cy="20055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21474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a:extLst>
              <a:ext uri="{FF2B5EF4-FFF2-40B4-BE49-F238E27FC236}">
                <a16:creationId xmlns:a16="http://schemas.microsoft.com/office/drawing/2014/main" xmlns="" id="{A58AED67-1190-DA40-B48F-D0848D8A07BA}"/>
              </a:ext>
            </a:extLst>
          </p:cNvPr>
          <p:cNvSpPr>
            <a:spLocks noChangeArrowheads="1"/>
          </p:cNvSpPr>
          <p:nvPr/>
        </p:nvSpPr>
        <p:spPr bwMode="auto">
          <a:xfrm>
            <a:off x="895895" y="304808"/>
            <a:ext cx="10400211" cy="4615541"/>
          </a:xfrm>
          <a:prstGeom prst="wedgeRoundRectCallout">
            <a:avLst>
              <a:gd name="adj1" fmla="val -34204"/>
              <a:gd name="adj2" fmla="val 57650"/>
              <a:gd name="adj3" fmla="val 16667"/>
            </a:avLst>
          </a:prstGeom>
          <a:noFill/>
          <a:ln w="57150" algn="ctr">
            <a:solidFill>
              <a:srgbClr val="C00000"/>
            </a:solidFill>
            <a:miter lim="800000"/>
            <a:headEnd/>
            <a:tailEnd/>
          </a:ln>
          <a:effec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5400" b="1" i="0" u="none" strike="noStrike" cap="none" normalizeH="0" baseline="0" dirty="0" err="1">
                <a:ln>
                  <a:noFill/>
                </a:ln>
                <a:solidFill>
                  <a:srgbClr val="002060"/>
                </a:solidFill>
                <a:effectLst/>
              </a:rPr>
              <a:t>Dewch</a:t>
            </a:r>
            <a:r>
              <a:rPr kumimoji="0" lang="en-GB" altLang="en-US" sz="5400" b="1" i="0" u="none" strike="noStrike" cap="none" normalizeH="0" baseline="0" dirty="0">
                <a:ln>
                  <a:noFill/>
                </a:ln>
                <a:solidFill>
                  <a:srgbClr val="002060"/>
                </a:solidFill>
                <a:effectLst/>
              </a:rPr>
              <a:t> </a:t>
            </a:r>
            <a:r>
              <a:rPr kumimoji="0" lang="en-GB" altLang="en-US" sz="5400" b="1" i="0" u="none" strike="noStrike" cap="none" normalizeH="0" baseline="0" dirty="0" err="1">
                <a:ln>
                  <a:noFill/>
                </a:ln>
                <a:solidFill>
                  <a:srgbClr val="002060"/>
                </a:solidFill>
                <a:effectLst/>
              </a:rPr>
              <a:t>i</a:t>
            </a:r>
            <a:r>
              <a:rPr kumimoji="0" lang="en-GB" altLang="en-US" sz="5400" b="1" i="0" u="none" strike="noStrike" cap="none" normalizeH="0" baseline="0" dirty="0">
                <a:ln>
                  <a:noFill/>
                </a:ln>
                <a:solidFill>
                  <a:srgbClr val="002060"/>
                </a:solidFill>
                <a:effectLst/>
              </a:rPr>
              <a:t> </a:t>
            </a:r>
            <a:r>
              <a:rPr kumimoji="0" lang="en-GB" altLang="en-US" sz="5400" b="1" i="0" u="none" strike="noStrike" cap="none" normalizeH="0" baseline="0" dirty="0" err="1">
                <a:ln>
                  <a:noFill/>
                </a:ln>
                <a:solidFill>
                  <a:srgbClr val="002060"/>
                </a:solidFill>
                <a:effectLst/>
              </a:rPr>
              <a:t>chwarae</a:t>
            </a:r>
            <a:r>
              <a:rPr kumimoji="0" lang="en-GB" altLang="en-US" sz="5400" b="1" i="0" u="none" strike="noStrike" cap="none" normalizeH="0" baseline="0" dirty="0">
                <a:ln>
                  <a:noFill/>
                </a:ln>
                <a:solidFill>
                  <a:srgbClr val="002060"/>
                </a:solidFill>
                <a:effectLst/>
              </a:rPr>
              <a:t>!</a:t>
            </a: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400" b="1" dirty="0">
                <a:solidFill>
                  <a:srgbClr val="002060"/>
                </a:solidFill>
              </a:rPr>
              <a:t>Come and play!</a:t>
            </a:r>
          </a:p>
          <a:p>
            <a:pPr marL="0" marR="0" lvl="0" indent="0" algn="ctr" defTabSz="914400" rtl="0" eaLnBrk="0" fontAlgn="base" latinLnBrk="0" hangingPunct="0">
              <a:lnSpc>
                <a:spcPct val="100000"/>
              </a:lnSpc>
              <a:spcBef>
                <a:spcPct val="0"/>
              </a:spcBef>
              <a:spcAft>
                <a:spcPct val="0"/>
              </a:spcAft>
              <a:buClrTx/>
              <a:buSzTx/>
              <a:buFontTx/>
              <a:buNone/>
              <a:tabLst/>
            </a:pPr>
            <a:endParaRPr lang="en-GB" altLang="en-US" sz="2400" b="1" dirty="0">
              <a:solidFill>
                <a:srgbClr val="002060"/>
              </a:solidFill>
            </a:endParaRP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5400" b="1" dirty="0">
                <a:solidFill>
                  <a:srgbClr val="002060"/>
                </a:solidFill>
              </a:rPr>
              <a:t>Beth am </a:t>
            </a:r>
            <a:r>
              <a:rPr lang="en-GB" altLang="en-US" sz="5400" b="1" dirty="0" err="1">
                <a:solidFill>
                  <a:srgbClr val="002060"/>
                </a:solidFill>
              </a:rPr>
              <a:t>chwarae</a:t>
            </a:r>
            <a:r>
              <a:rPr lang="en-GB" altLang="en-US" sz="5400" b="1" dirty="0">
                <a:solidFill>
                  <a:srgbClr val="002060"/>
                </a:solidFill>
              </a:rPr>
              <a:t> …?</a:t>
            </a: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400" b="1" dirty="0">
                <a:solidFill>
                  <a:srgbClr val="002060"/>
                </a:solidFill>
              </a:rPr>
              <a:t>What about playing …?</a:t>
            </a:r>
          </a:p>
          <a:p>
            <a:pPr marL="0" marR="0" lvl="0" indent="0" algn="ctr" defTabSz="914400" rtl="0" eaLnBrk="0" fontAlgn="base" latinLnBrk="0" hangingPunct="0">
              <a:lnSpc>
                <a:spcPct val="100000"/>
              </a:lnSpc>
              <a:spcBef>
                <a:spcPct val="0"/>
              </a:spcBef>
              <a:spcAft>
                <a:spcPct val="0"/>
              </a:spcAft>
              <a:buClrTx/>
              <a:buSzTx/>
              <a:buFontTx/>
              <a:buNone/>
              <a:tabLst/>
            </a:pPr>
            <a:endParaRPr lang="en-GB" altLang="en-US" sz="2400" b="1" dirty="0">
              <a:solidFill>
                <a:srgbClr val="002060"/>
              </a:solidFill>
            </a:endParaRP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5400" b="1" dirty="0" err="1">
                <a:solidFill>
                  <a:srgbClr val="002060"/>
                </a:solidFill>
              </a:rPr>
              <a:t>Barod</a:t>
            </a:r>
            <a:r>
              <a:rPr lang="en-GB" altLang="en-US" sz="5400" b="1" dirty="0">
                <a:solidFill>
                  <a:srgbClr val="002060"/>
                </a:solidFill>
              </a:rPr>
              <a:t>?</a:t>
            </a: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400" b="1" dirty="0">
                <a:solidFill>
                  <a:srgbClr val="002060"/>
                </a:solidFill>
              </a:rPr>
              <a:t>Ready?</a:t>
            </a:r>
          </a:p>
          <a:p>
            <a:pPr marL="0" marR="0" lvl="0" indent="0" algn="ctr" defTabSz="914400" rtl="0" eaLnBrk="0" fontAlgn="base" latinLnBrk="0" hangingPunct="0">
              <a:lnSpc>
                <a:spcPct val="100000"/>
              </a:lnSpc>
              <a:spcBef>
                <a:spcPct val="0"/>
              </a:spcBef>
              <a:spcAft>
                <a:spcPct val="0"/>
              </a:spcAft>
              <a:buClrTx/>
              <a:buSzTx/>
              <a:buFontTx/>
              <a:buNone/>
              <a:tabLst/>
            </a:pPr>
            <a:endParaRPr lang="en-GB" altLang="en-US" sz="5400" b="1" dirty="0">
              <a:solidFill>
                <a:srgbClr val="FFFFFF"/>
              </a:solidFill>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2400" b="1" i="0" u="none" strike="noStrike" cap="none" normalizeH="0" baseline="0" dirty="0">
              <a:ln>
                <a:noFill/>
              </a:ln>
              <a:solidFill>
                <a:srgbClr val="FFFFFF"/>
              </a:solidFill>
              <a:effectLst/>
            </a:endParaRPr>
          </a:p>
        </p:txBody>
      </p:sp>
    </p:spTree>
    <p:extLst>
      <p:ext uri="{BB962C8B-B14F-4D97-AF65-F5344CB8AC3E}">
        <p14:creationId xmlns:p14="http://schemas.microsoft.com/office/powerpoint/2010/main" val="41438976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a:extLst>
              <a:ext uri="{FF2B5EF4-FFF2-40B4-BE49-F238E27FC236}">
                <a16:creationId xmlns:a16="http://schemas.microsoft.com/office/drawing/2014/main" xmlns="" id="{687D28D0-C731-EB47-8C08-22847DFAB463}"/>
              </a:ext>
            </a:extLst>
          </p:cNvPr>
          <p:cNvSpPr>
            <a:spLocks noChangeArrowheads="1"/>
          </p:cNvSpPr>
          <p:nvPr/>
        </p:nvSpPr>
        <p:spPr bwMode="auto">
          <a:xfrm>
            <a:off x="764960" y="295897"/>
            <a:ext cx="10662081" cy="4722417"/>
          </a:xfrm>
          <a:prstGeom prst="wedgeRoundRectCallout">
            <a:avLst>
              <a:gd name="adj1" fmla="val -34204"/>
              <a:gd name="adj2" fmla="val 57650"/>
              <a:gd name="adj3" fmla="val 16667"/>
            </a:avLst>
          </a:prstGeom>
          <a:noFill/>
          <a:ln w="57150" algn="ctr">
            <a:solidFill>
              <a:srgbClr val="C00000"/>
            </a:solidFill>
            <a:miter lim="800000"/>
            <a:headEnd/>
            <a:tailEnd/>
          </a:ln>
          <a:effec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5400" b="1" i="0" u="none" strike="noStrike" cap="none" normalizeH="0" baseline="0" dirty="0">
                <a:ln>
                  <a:noFill/>
                </a:ln>
                <a:solidFill>
                  <a:srgbClr val="002060"/>
                </a:solidFill>
                <a:effectLst/>
              </a:rPr>
              <a:t>Da </a:t>
            </a:r>
            <a:r>
              <a:rPr kumimoji="0" lang="en-GB" altLang="en-US" sz="5400" b="1" i="0" u="none" strike="noStrike" cap="none" normalizeH="0" baseline="0" dirty="0" err="1">
                <a:ln>
                  <a:noFill/>
                </a:ln>
                <a:solidFill>
                  <a:srgbClr val="002060"/>
                </a:solidFill>
                <a:effectLst/>
              </a:rPr>
              <a:t>iawn</a:t>
            </a:r>
            <a:r>
              <a:rPr kumimoji="0" lang="en-GB" altLang="en-US" sz="5400" b="1" i="0" u="none" strike="noStrike" cap="none" normalizeH="0" baseline="0" dirty="0">
                <a:ln>
                  <a:noFill/>
                </a:ln>
                <a:solidFill>
                  <a:srgbClr val="002060"/>
                </a:solidFill>
                <a:effectLst/>
              </a:rPr>
              <a:t>!</a:t>
            </a: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400" b="1" dirty="0">
                <a:solidFill>
                  <a:srgbClr val="002060"/>
                </a:solidFill>
              </a:rPr>
              <a:t>Well done!</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2400" b="1" i="0" u="none" strike="noStrike" cap="none" normalizeH="0" baseline="0" dirty="0">
              <a:ln>
                <a:noFill/>
              </a:ln>
              <a:solidFill>
                <a:srgbClr val="002060"/>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5400" b="1" dirty="0" err="1">
                <a:solidFill>
                  <a:srgbClr val="002060"/>
                </a:solidFill>
              </a:rPr>
              <a:t>Lwcus</a:t>
            </a:r>
            <a:r>
              <a:rPr lang="en-GB" altLang="en-US" sz="5400" b="1" dirty="0">
                <a:solidFill>
                  <a:srgbClr val="002060"/>
                </a:solidFill>
              </a:rPr>
              <a:t>!</a:t>
            </a: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400" b="1" dirty="0">
                <a:solidFill>
                  <a:srgbClr val="002060"/>
                </a:solidFill>
              </a:rPr>
              <a:t>Lucky!</a:t>
            </a:r>
          </a:p>
          <a:p>
            <a:pPr marL="0" marR="0" lvl="0" indent="0" algn="ctr" defTabSz="914400" rtl="0" eaLnBrk="0" fontAlgn="base" latinLnBrk="0" hangingPunct="0">
              <a:lnSpc>
                <a:spcPct val="100000"/>
              </a:lnSpc>
              <a:spcBef>
                <a:spcPct val="0"/>
              </a:spcBef>
              <a:spcAft>
                <a:spcPct val="0"/>
              </a:spcAft>
              <a:buClrTx/>
              <a:buSzTx/>
              <a:buFontTx/>
              <a:buNone/>
              <a:tabLst/>
            </a:pPr>
            <a:endParaRPr lang="en-GB" altLang="en-US" sz="2400" b="1" dirty="0">
              <a:solidFill>
                <a:srgbClr val="002060"/>
              </a:solidFill>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5400" b="1" i="0" u="none" strike="noStrike" cap="none" normalizeH="0" baseline="0" dirty="0">
                <a:ln>
                  <a:noFill/>
                </a:ln>
                <a:solidFill>
                  <a:srgbClr val="002060"/>
                </a:solidFill>
                <a:effectLst/>
              </a:rPr>
              <a:t>Dim </a:t>
            </a:r>
            <a:r>
              <a:rPr kumimoji="0" lang="en-GB" altLang="en-US" sz="5400" b="1" i="0" u="none" strike="noStrike" cap="none" normalizeH="0" baseline="0" dirty="0" err="1">
                <a:ln>
                  <a:noFill/>
                </a:ln>
                <a:solidFill>
                  <a:srgbClr val="002060"/>
                </a:solidFill>
                <a:effectLst/>
              </a:rPr>
              <a:t>ots</a:t>
            </a:r>
            <a:r>
              <a:rPr kumimoji="0" lang="en-GB" altLang="en-US" sz="5400" b="1" i="0" u="none" strike="noStrike" cap="none" normalizeH="0" baseline="0" dirty="0">
                <a:ln>
                  <a:noFill/>
                </a:ln>
                <a:solidFill>
                  <a:srgbClr val="002060"/>
                </a:solidFill>
                <a:effectLst/>
              </a:rPr>
              <a:t>!</a:t>
            </a:r>
            <a:endParaRPr kumimoji="0" lang="en-GB" altLang="en-US" sz="5400" b="1" i="0" u="none" strike="noStrike" cap="none" normalizeH="0" dirty="0">
              <a:ln>
                <a:noFill/>
              </a:ln>
              <a:solidFill>
                <a:srgbClr val="002060"/>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2400" b="1" baseline="0" dirty="0">
                <a:solidFill>
                  <a:srgbClr val="002060"/>
                </a:solidFill>
              </a:rPr>
              <a:t>Never mind!</a:t>
            </a:r>
            <a:endParaRPr kumimoji="0" lang="en-US" altLang="en-US" sz="2400" b="0" i="0" u="none" strike="noStrike" cap="none" normalizeH="0" baseline="0" dirty="0">
              <a:ln>
                <a:noFill/>
              </a:ln>
              <a:solidFill>
                <a:srgbClr val="002060"/>
              </a:solidFill>
              <a:effectLst/>
            </a:endParaRPr>
          </a:p>
        </p:txBody>
      </p:sp>
    </p:spTree>
    <p:extLst>
      <p:ext uri="{BB962C8B-B14F-4D97-AF65-F5344CB8AC3E}">
        <p14:creationId xmlns:p14="http://schemas.microsoft.com/office/powerpoint/2010/main" val="33905087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7E52862F-4613-2041-9802-B5A3B3CACE98}"/>
              </a:ext>
            </a:extLst>
          </p:cNvPr>
          <p:cNvSpPr txBox="1"/>
          <p:nvPr/>
        </p:nvSpPr>
        <p:spPr>
          <a:xfrm>
            <a:off x="412610" y="290398"/>
            <a:ext cx="10271343" cy="5078313"/>
          </a:xfrm>
          <a:prstGeom prst="rect">
            <a:avLst/>
          </a:prstGeom>
          <a:noFill/>
        </p:spPr>
        <p:txBody>
          <a:bodyPr wrap="square" rtlCol="0">
            <a:spAutoFit/>
          </a:bodyPr>
          <a:lstStyle/>
          <a:p>
            <a:pPr algn="ctr"/>
            <a:r>
              <a:rPr lang="en-GB" sz="2800" b="1" dirty="0">
                <a:solidFill>
                  <a:srgbClr val="002060"/>
                </a:solidFill>
              </a:rPr>
              <a:t>Faint </a:t>
            </a:r>
            <a:r>
              <a:rPr lang="en-GB" sz="2800" b="1" dirty="0" err="1">
                <a:solidFill>
                  <a:srgbClr val="002060"/>
                </a:solidFill>
              </a:rPr>
              <a:t>o’r</a:t>
            </a:r>
            <a:r>
              <a:rPr lang="en-GB" sz="2800" b="1" dirty="0">
                <a:solidFill>
                  <a:srgbClr val="002060"/>
                </a:solidFill>
              </a:rPr>
              <a:t> </a:t>
            </a:r>
            <a:r>
              <a:rPr lang="en-GB" sz="2800" b="1" dirty="0" err="1">
                <a:solidFill>
                  <a:srgbClr val="002060"/>
                </a:solidFill>
              </a:rPr>
              <a:t>Gloch</a:t>
            </a:r>
            <a:r>
              <a:rPr lang="en-GB" sz="2800" b="1" dirty="0">
                <a:solidFill>
                  <a:srgbClr val="002060"/>
                </a:solidFill>
              </a:rPr>
              <a:t>, Mr </a:t>
            </a:r>
            <a:r>
              <a:rPr lang="en-GB" sz="2800" b="1" dirty="0" err="1">
                <a:solidFill>
                  <a:srgbClr val="002060"/>
                </a:solidFill>
              </a:rPr>
              <a:t>Blaidd</a:t>
            </a:r>
            <a:r>
              <a:rPr lang="en-GB" sz="2800" b="1" dirty="0">
                <a:solidFill>
                  <a:srgbClr val="002060"/>
                </a:solidFill>
              </a:rPr>
              <a:t>?</a:t>
            </a:r>
          </a:p>
          <a:p>
            <a:endParaRPr lang="en-GB" sz="800" dirty="0"/>
          </a:p>
          <a:p>
            <a:r>
              <a:rPr lang="en-GB" sz="2400" dirty="0"/>
              <a:t>One pupil is chosen to be </a:t>
            </a:r>
            <a:r>
              <a:rPr lang="en-GB" sz="2400" i="1" dirty="0">
                <a:solidFill>
                  <a:srgbClr val="FF0000"/>
                </a:solidFill>
              </a:rPr>
              <a:t>Mr </a:t>
            </a:r>
            <a:r>
              <a:rPr lang="en-GB" sz="2400" i="1" dirty="0" err="1">
                <a:solidFill>
                  <a:srgbClr val="FF0000"/>
                </a:solidFill>
              </a:rPr>
              <a:t>Blaidd</a:t>
            </a:r>
            <a:r>
              <a:rPr lang="en-GB" sz="2400" dirty="0"/>
              <a:t>.  </a:t>
            </a:r>
            <a:r>
              <a:rPr lang="en-GB" sz="2400" i="1" dirty="0">
                <a:solidFill>
                  <a:srgbClr val="FF0000"/>
                </a:solidFill>
              </a:rPr>
              <a:t>Mr </a:t>
            </a:r>
            <a:r>
              <a:rPr lang="en-GB" sz="2400" i="1" dirty="0" err="1">
                <a:solidFill>
                  <a:srgbClr val="FF0000"/>
                </a:solidFill>
              </a:rPr>
              <a:t>Blaidd</a:t>
            </a:r>
            <a:r>
              <a:rPr lang="en-GB" sz="2400" i="1" dirty="0">
                <a:solidFill>
                  <a:srgbClr val="FF0000"/>
                </a:solidFill>
              </a:rPr>
              <a:t> </a:t>
            </a:r>
            <a:r>
              <a:rPr lang="en-GB" sz="2400" dirty="0"/>
              <a:t>stands at one end of the playing area with his/her back to the other pupils who are at the other end.</a:t>
            </a:r>
          </a:p>
          <a:p>
            <a:endParaRPr lang="en-GB" sz="2400" dirty="0"/>
          </a:p>
          <a:p>
            <a:r>
              <a:rPr lang="en-GB" sz="2400" dirty="0"/>
              <a:t>The pupils ask </a:t>
            </a:r>
            <a:r>
              <a:rPr lang="en-GB" sz="2400" i="1" dirty="0">
                <a:solidFill>
                  <a:srgbClr val="FF0000"/>
                </a:solidFill>
              </a:rPr>
              <a:t>Faint </a:t>
            </a:r>
            <a:r>
              <a:rPr lang="en-GB" sz="2400" i="1" dirty="0" err="1">
                <a:solidFill>
                  <a:srgbClr val="FF0000"/>
                </a:solidFill>
              </a:rPr>
              <a:t>o’r</a:t>
            </a:r>
            <a:r>
              <a:rPr lang="en-GB" sz="2400" i="1" dirty="0">
                <a:solidFill>
                  <a:srgbClr val="FF0000"/>
                </a:solidFill>
              </a:rPr>
              <a:t> </a:t>
            </a:r>
            <a:r>
              <a:rPr lang="en-GB" sz="2400" i="1" dirty="0" err="1">
                <a:solidFill>
                  <a:srgbClr val="FF0000"/>
                </a:solidFill>
              </a:rPr>
              <a:t>gloch</a:t>
            </a:r>
            <a:r>
              <a:rPr lang="en-GB" sz="2400" i="1" dirty="0">
                <a:solidFill>
                  <a:srgbClr val="FF0000"/>
                </a:solidFill>
              </a:rPr>
              <a:t> Mr </a:t>
            </a:r>
            <a:r>
              <a:rPr lang="en-GB" sz="2400" i="1" dirty="0" err="1">
                <a:solidFill>
                  <a:srgbClr val="FF0000"/>
                </a:solidFill>
              </a:rPr>
              <a:t>Blaidd</a:t>
            </a:r>
            <a:r>
              <a:rPr lang="en-GB" sz="2400" i="1" dirty="0">
                <a:solidFill>
                  <a:srgbClr val="FF0000"/>
                </a:solidFill>
              </a:rPr>
              <a:t>? </a:t>
            </a:r>
            <a:r>
              <a:rPr lang="en-GB" sz="2400" dirty="0"/>
              <a:t>(What’s the time Mr Wolf?).  </a:t>
            </a:r>
            <a:r>
              <a:rPr lang="en-GB" sz="2400" dirty="0">
                <a:solidFill>
                  <a:srgbClr val="FF0000"/>
                </a:solidFill>
              </a:rPr>
              <a:t>Mr </a:t>
            </a:r>
            <a:r>
              <a:rPr lang="en-GB" sz="2400" dirty="0" err="1">
                <a:solidFill>
                  <a:srgbClr val="FF0000"/>
                </a:solidFill>
              </a:rPr>
              <a:t>Blaidd</a:t>
            </a:r>
            <a:r>
              <a:rPr lang="en-GB" sz="2400" dirty="0">
                <a:solidFill>
                  <a:srgbClr val="FF0000"/>
                </a:solidFill>
              </a:rPr>
              <a:t> </a:t>
            </a:r>
            <a:r>
              <a:rPr lang="en-GB" sz="2400" dirty="0"/>
              <a:t>answers a time, </a:t>
            </a:r>
            <a:r>
              <a:rPr lang="en-GB" sz="2400" dirty="0" err="1"/>
              <a:t>eg</a:t>
            </a:r>
            <a:r>
              <a:rPr lang="en-GB" sz="2400" dirty="0"/>
              <a:t> </a:t>
            </a:r>
            <a:r>
              <a:rPr lang="en-GB" sz="2400" i="1" dirty="0">
                <a:solidFill>
                  <a:srgbClr val="FF0000"/>
                </a:solidFill>
              </a:rPr>
              <a:t>tri </a:t>
            </a:r>
            <a:r>
              <a:rPr lang="en-GB" sz="2400" i="1" dirty="0" err="1">
                <a:solidFill>
                  <a:srgbClr val="FF0000"/>
                </a:solidFill>
              </a:rPr>
              <a:t>o’r</a:t>
            </a:r>
            <a:r>
              <a:rPr lang="en-GB" sz="2400" i="1" dirty="0">
                <a:solidFill>
                  <a:srgbClr val="FF0000"/>
                </a:solidFill>
              </a:rPr>
              <a:t> </a:t>
            </a:r>
            <a:r>
              <a:rPr lang="en-GB" sz="2400" i="1" dirty="0" err="1">
                <a:solidFill>
                  <a:srgbClr val="FF0000"/>
                </a:solidFill>
              </a:rPr>
              <a:t>gloch</a:t>
            </a:r>
            <a:r>
              <a:rPr lang="en-GB" sz="2400" i="1" dirty="0">
                <a:solidFill>
                  <a:srgbClr val="FF0000"/>
                </a:solidFill>
              </a:rPr>
              <a:t> </a:t>
            </a:r>
            <a:r>
              <a:rPr lang="en-GB" sz="2400" dirty="0"/>
              <a:t>(three o’clock);</a:t>
            </a:r>
          </a:p>
          <a:p>
            <a:endParaRPr lang="en-GB" sz="2400" dirty="0"/>
          </a:p>
          <a:p>
            <a:r>
              <a:rPr lang="en-GB" sz="2400" dirty="0"/>
              <a:t>The pupils take the appropriate number of steps forward towards </a:t>
            </a:r>
            <a:r>
              <a:rPr lang="en-GB" sz="2400" i="1" dirty="0">
                <a:solidFill>
                  <a:srgbClr val="FF0000"/>
                </a:solidFill>
              </a:rPr>
              <a:t>Mr </a:t>
            </a:r>
            <a:r>
              <a:rPr lang="en-GB" sz="2400" i="1" dirty="0" err="1">
                <a:solidFill>
                  <a:srgbClr val="FF0000"/>
                </a:solidFill>
              </a:rPr>
              <a:t>Blaidd</a:t>
            </a:r>
            <a:r>
              <a:rPr lang="en-GB" sz="2400" i="1" dirty="0">
                <a:solidFill>
                  <a:srgbClr val="FF0000"/>
                </a:solidFill>
              </a:rPr>
              <a:t> </a:t>
            </a:r>
            <a:r>
              <a:rPr lang="en-GB" sz="2400" dirty="0"/>
              <a:t>as quietly as they can!  This is repeated until </a:t>
            </a:r>
            <a:r>
              <a:rPr lang="en-GB" sz="2400" i="1" dirty="0">
                <a:solidFill>
                  <a:srgbClr val="FF0000"/>
                </a:solidFill>
              </a:rPr>
              <a:t>Mr </a:t>
            </a:r>
            <a:r>
              <a:rPr lang="en-GB" sz="2400" i="1" dirty="0" err="1">
                <a:solidFill>
                  <a:srgbClr val="FF0000"/>
                </a:solidFill>
              </a:rPr>
              <a:t>Blaidd</a:t>
            </a:r>
            <a:r>
              <a:rPr lang="en-GB" sz="2400" i="1" dirty="0">
                <a:solidFill>
                  <a:srgbClr val="FF0000"/>
                </a:solidFill>
              </a:rPr>
              <a:t> </a:t>
            </a:r>
            <a:r>
              <a:rPr lang="en-GB" sz="2400" dirty="0"/>
              <a:t>answers </a:t>
            </a:r>
            <a:r>
              <a:rPr lang="en-GB" sz="2400" i="1" dirty="0" err="1">
                <a:solidFill>
                  <a:srgbClr val="FF0000"/>
                </a:solidFill>
              </a:rPr>
              <a:t>Amser</a:t>
            </a:r>
            <a:r>
              <a:rPr lang="en-GB" sz="2400" i="1" dirty="0">
                <a:solidFill>
                  <a:srgbClr val="FF0000"/>
                </a:solidFill>
              </a:rPr>
              <a:t> </a:t>
            </a:r>
            <a:r>
              <a:rPr lang="en-GB" sz="2400" i="1" dirty="0" err="1">
                <a:solidFill>
                  <a:srgbClr val="FF0000"/>
                </a:solidFill>
              </a:rPr>
              <a:t>cinio</a:t>
            </a:r>
            <a:r>
              <a:rPr lang="en-GB" sz="2400" i="1" dirty="0">
                <a:solidFill>
                  <a:srgbClr val="FF0000"/>
                </a:solidFill>
              </a:rPr>
              <a:t>! </a:t>
            </a:r>
            <a:r>
              <a:rPr lang="en-GB" sz="2400" dirty="0"/>
              <a:t>(Lunch time!) and turns to try and catch one of the other pupils who must run back to the starting point </a:t>
            </a:r>
          </a:p>
          <a:p>
            <a:endParaRPr lang="en-GB" sz="2400" dirty="0"/>
          </a:p>
          <a:p>
            <a:r>
              <a:rPr lang="en-GB" sz="2400" dirty="0"/>
              <a:t>If a pupil is caught, they must join </a:t>
            </a:r>
            <a:r>
              <a:rPr lang="en-GB" sz="2400" i="1" dirty="0">
                <a:solidFill>
                  <a:srgbClr val="FF0000"/>
                </a:solidFill>
              </a:rPr>
              <a:t>Mr </a:t>
            </a:r>
            <a:r>
              <a:rPr lang="en-GB" sz="2400" i="1" dirty="0" err="1">
                <a:solidFill>
                  <a:srgbClr val="FF0000"/>
                </a:solidFill>
              </a:rPr>
              <a:t>Blaidd</a:t>
            </a:r>
            <a:r>
              <a:rPr lang="en-GB" sz="2400" i="1" dirty="0">
                <a:solidFill>
                  <a:srgbClr val="FF0000"/>
                </a:solidFill>
              </a:rPr>
              <a:t> </a:t>
            </a:r>
            <a:r>
              <a:rPr lang="en-GB" sz="2400" dirty="0"/>
              <a:t>and help him to catch his next meal! </a:t>
            </a:r>
          </a:p>
        </p:txBody>
      </p:sp>
      <p:pic>
        <p:nvPicPr>
          <p:cNvPr id="3076" name="Picture 4" descr="Clock, Time, Hour, Watch, Countdown">
            <a:extLst>
              <a:ext uri="{FF2B5EF4-FFF2-40B4-BE49-F238E27FC236}">
                <a16:creationId xmlns:a16="http://schemas.microsoft.com/office/drawing/2014/main" xmlns="" id="{A8BCB347-7FE9-824E-AB11-C66BEC88DA8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59857" y="956849"/>
            <a:ext cx="1328107" cy="13281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7552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7E52862F-4613-2041-9802-B5A3B3CACE98}"/>
              </a:ext>
            </a:extLst>
          </p:cNvPr>
          <p:cNvSpPr txBox="1"/>
          <p:nvPr/>
        </p:nvSpPr>
        <p:spPr>
          <a:xfrm>
            <a:off x="960329" y="353028"/>
            <a:ext cx="10271343" cy="5078313"/>
          </a:xfrm>
          <a:prstGeom prst="rect">
            <a:avLst/>
          </a:prstGeom>
          <a:noFill/>
        </p:spPr>
        <p:txBody>
          <a:bodyPr wrap="square" rtlCol="0">
            <a:spAutoFit/>
          </a:bodyPr>
          <a:lstStyle/>
          <a:p>
            <a:pPr algn="ctr"/>
            <a:r>
              <a:rPr lang="en-GB" sz="2800" b="1" dirty="0" err="1">
                <a:solidFill>
                  <a:srgbClr val="002060"/>
                </a:solidFill>
              </a:rPr>
              <a:t>Pysgota</a:t>
            </a:r>
            <a:endParaRPr lang="en-GB" sz="2800" b="1" dirty="0">
              <a:solidFill>
                <a:srgbClr val="002060"/>
              </a:solidFill>
            </a:endParaRPr>
          </a:p>
          <a:p>
            <a:endParaRPr lang="en-GB" sz="800" dirty="0"/>
          </a:p>
          <a:p>
            <a:pPr lvl="0"/>
            <a:r>
              <a:rPr lang="en-GB" sz="2400" dirty="0"/>
              <a:t>Three or four pupils stand in the middle of the playing area and join hands forming a net.  Secretly they decide on a number between one and ten.</a:t>
            </a:r>
          </a:p>
          <a:p>
            <a:endParaRPr lang="en-GB" sz="2400" dirty="0"/>
          </a:p>
          <a:p>
            <a:pPr lvl="0"/>
            <a:r>
              <a:rPr lang="en-GB" sz="2400" dirty="0"/>
              <a:t>They hold their hands up in the air and begin to count </a:t>
            </a:r>
            <a:r>
              <a:rPr lang="en-GB" sz="2400" dirty="0">
                <a:solidFill>
                  <a:srgbClr val="FF0000"/>
                </a:solidFill>
              </a:rPr>
              <a:t>– </a:t>
            </a:r>
            <a:r>
              <a:rPr lang="en-GB" sz="2400" i="1" dirty="0">
                <a:solidFill>
                  <a:srgbClr val="FF0000"/>
                </a:solidFill>
              </a:rPr>
              <a:t>un, </a:t>
            </a:r>
            <a:r>
              <a:rPr lang="en-GB" sz="2400" i="1" dirty="0" err="1">
                <a:solidFill>
                  <a:srgbClr val="FF0000"/>
                </a:solidFill>
              </a:rPr>
              <a:t>dau</a:t>
            </a:r>
            <a:r>
              <a:rPr lang="en-GB" sz="2400" i="1" dirty="0">
                <a:solidFill>
                  <a:srgbClr val="FF0000"/>
                </a:solidFill>
              </a:rPr>
              <a:t>, tri, </a:t>
            </a:r>
            <a:r>
              <a:rPr lang="en-GB" sz="2400" i="1" dirty="0" err="1">
                <a:solidFill>
                  <a:srgbClr val="FF0000"/>
                </a:solidFill>
              </a:rPr>
              <a:t>pedwar</a:t>
            </a:r>
            <a:r>
              <a:rPr lang="en-GB" sz="2400" i="1" dirty="0">
                <a:solidFill>
                  <a:srgbClr val="FF0000"/>
                </a:solidFill>
              </a:rPr>
              <a:t> …</a:t>
            </a:r>
            <a:r>
              <a:rPr lang="en-GB" sz="2400" i="1" dirty="0"/>
              <a:t> </a:t>
            </a:r>
            <a:r>
              <a:rPr lang="en-GB" sz="2400" dirty="0"/>
              <a:t>(one, two, three, four …) and while they’re counting the other pupils run in and out like fish swimming in and out of the net.</a:t>
            </a:r>
          </a:p>
          <a:p>
            <a:endParaRPr lang="en-GB" sz="2400" dirty="0"/>
          </a:p>
          <a:p>
            <a:pPr lvl="0"/>
            <a:r>
              <a:rPr lang="en-GB" sz="2400" dirty="0"/>
              <a:t>When the pupils forming the net reach the number they decided upon they bring their hands down.</a:t>
            </a:r>
          </a:p>
          <a:p>
            <a:endParaRPr lang="en-GB" sz="2400" dirty="0"/>
          </a:p>
          <a:p>
            <a:pPr lvl="0"/>
            <a:r>
              <a:rPr lang="en-GB" sz="2400" dirty="0"/>
              <a:t>Any fish caught in the net must become part of the net and the game </a:t>
            </a:r>
          </a:p>
          <a:p>
            <a:r>
              <a:rPr lang="en-GB" sz="2400" dirty="0"/>
              <a:t>begins again.</a:t>
            </a:r>
          </a:p>
        </p:txBody>
      </p:sp>
      <p:pic>
        <p:nvPicPr>
          <p:cNvPr id="9218" name="Picture 2" descr="Fish, Bubbles, Cartoon, Puffy Fish">
            <a:extLst>
              <a:ext uri="{FF2B5EF4-FFF2-40B4-BE49-F238E27FC236}">
                <a16:creationId xmlns:a16="http://schemas.microsoft.com/office/drawing/2014/main" xmlns="" id="{76018AED-4617-E84F-BE5D-930C0CFD5B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95354" y="3875414"/>
            <a:ext cx="2150562" cy="14421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58743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7E52862F-4613-2041-9802-B5A3B3CACE98}"/>
              </a:ext>
            </a:extLst>
          </p:cNvPr>
          <p:cNvSpPr txBox="1"/>
          <p:nvPr/>
        </p:nvSpPr>
        <p:spPr>
          <a:xfrm>
            <a:off x="960329" y="353028"/>
            <a:ext cx="10271343" cy="4339650"/>
          </a:xfrm>
          <a:prstGeom prst="rect">
            <a:avLst/>
          </a:prstGeom>
          <a:noFill/>
        </p:spPr>
        <p:txBody>
          <a:bodyPr wrap="square" rtlCol="0">
            <a:spAutoFit/>
          </a:bodyPr>
          <a:lstStyle/>
          <a:p>
            <a:pPr algn="ctr"/>
            <a:r>
              <a:rPr lang="en-GB" sz="2800" b="1" dirty="0" err="1">
                <a:solidFill>
                  <a:srgbClr val="002060"/>
                </a:solidFill>
              </a:rPr>
              <a:t>Gêm</a:t>
            </a:r>
            <a:r>
              <a:rPr lang="en-GB" sz="2800" b="1" dirty="0">
                <a:solidFill>
                  <a:srgbClr val="002060"/>
                </a:solidFill>
              </a:rPr>
              <a:t> </a:t>
            </a:r>
            <a:r>
              <a:rPr lang="en-GB" sz="2800" b="1" dirty="0" err="1">
                <a:solidFill>
                  <a:srgbClr val="002060"/>
                </a:solidFill>
              </a:rPr>
              <a:t>yr</a:t>
            </a:r>
            <a:r>
              <a:rPr lang="en-GB" sz="2800" b="1" dirty="0">
                <a:solidFill>
                  <a:srgbClr val="002060"/>
                </a:solidFill>
              </a:rPr>
              <a:t> </a:t>
            </a:r>
            <a:r>
              <a:rPr lang="en-GB" sz="2800" b="1" dirty="0" err="1">
                <a:solidFill>
                  <a:srgbClr val="002060"/>
                </a:solidFill>
              </a:rPr>
              <a:t>Enfys</a:t>
            </a:r>
            <a:endParaRPr lang="en-GB" sz="2800" dirty="0">
              <a:solidFill>
                <a:srgbClr val="002060"/>
              </a:solidFill>
            </a:endParaRPr>
          </a:p>
          <a:p>
            <a:endParaRPr lang="en-GB" sz="800" dirty="0"/>
          </a:p>
          <a:p>
            <a:pPr lvl="0"/>
            <a:r>
              <a:rPr lang="en-GB" sz="2400" dirty="0"/>
              <a:t>One pupil is chosen to be on it.  The other pupils form pairs and hold hands.</a:t>
            </a:r>
          </a:p>
          <a:p>
            <a:endParaRPr lang="en-GB" sz="2400" dirty="0"/>
          </a:p>
          <a:p>
            <a:pPr lvl="0"/>
            <a:r>
              <a:rPr lang="en-GB" sz="2400" dirty="0"/>
              <a:t>The pupil who is on it chases the pairs and when he/she tags them (either partner can be tagged) calls out </a:t>
            </a:r>
            <a:r>
              <a:rPr lang="en-GB" sz="2400" i="1" dirty="0">
                <a:solidFill>
                  <a:srgbClr val="FF0000"/>
                </a:solidFill>
              </a:rPr>
              <a:t>Mae </a:t>
            </a:r>
            <a:r>
              <a:rPr lang="en-GB" sz="2400" i="1" dirty="0" err="1">
                <a:solidFill>
                  <a:srgbClr val="FF0000"/>
                </a:solidFill>
              </a:rPr>
              <a:t>hi’n</a:t>
            </a:r>
            <a:r>
              <a:rPr lang="en-GB" sz="2400" i="1" dirty="0">
                <a:solidFill>
                  <a:srgbClr val="FF0000"/>
                </a:solidFill>
              </a:rPr>
              <a:t> </a:t>
            </a:r>
            <a:r>
              <a:rPr lang="en-GB" sz="2400" i="1" dirty="0" err="1">
                <a:solidFill>
                  <a:srgbClr val="FF0000"/>
                </a:solidFill>
              </a:rPr>
              <a:t>heulog</a:t>
            </a:r>
            <a:r>
              <a:rPr lang="en-GB" sz="2400" i="1" dirty="0">
                <a:solidFill>
                  <a:srgbClr val="FF0000"/>
                </a:solidFill>
              </a:rPr>
              <a:t> </a:t>
            </a:r>
            <a:r>
              <a:rPr lang="en-GB" sz="2400" dirty="0"/>
              <a:t>(It’s sunny).  The pair who has been tagged must stop running and join both hands to form a rainbow.</a:t>
            </a:r>
          </a:p>
          <a:p>
            <a:endParaRPr lang="en-GB" sz="2400" dirty="0"/>
          </a:p>
          <a:p>
            <a:pPr lvl="0"/>
            <a:r>
              <a:rPr lang="en-GB" sz="2400" dirty="0"/>
              <a:t>Rainbows can be freed by other pairs running through them and calling </a:t>
            </a:r>
            <a:r>
              <a:rPr lang="en-GB" sz="2400" i="1" dirty="0">
                <a:solidFill>
                  <a:srgbClr val="FF0000"/>
                </a:solidFill>
              </a:rPr>
              <a:t>Mae </a:t>
            </a:r>
            <a:r>
              <a:rPr lang="en-GB" sz="2400" i="1" dirty="0" err="1">
                <a:solidFill>
                  <a:srgbClr val="FF0000"/>
                </a:solidFill>
              </a:rPr>
              <a:t>hi’n</a:t>
            </a:r>
            <a:r>
              <a:rPr lang="en-GB" sz="2400" i="1" dirty="0">
                <a:solidFill>
                  <a:srgbClr val="FF0000"/>
                </a:solidFill>
              </a:rPr>
              <a:t> </a:t>
            </a:r>
            <a:r>
              <a:rPr lang="en-GB" sz="2400" i="1" dirty="0" err="1">
                <a:solidFill>
                  <a:srgbClr val="FF0000"/>
                </a:solidFill>
              </a:rPr>
              <a:t>bwrw</a:t>
            </a:r>
            <a:r>
              <a:rPr lang="en-GB" sz="2400" i="1" dirty="0">
                <a:solidFill>
                  <a:srgbClr val="FF0000"/>
                </a:solidFill>
              </a:rPr>
              <a:t> </a:t>
            </a:r>
            <a:r>
              <a:rPr lang="en-GB" sz="2400" i="1" dirty="0" err="1">
                <a:solidFill>
                  <a:srgbClr val="FF0000"/>
                </a:solidFill>
              </a:rPr>
              <a:t>glaw</a:t>
            </a:r>
            <a:r>
              <a:rPr lang="en-GB" sz="2400" i="1" dirty="0">
                <a:solidFill>
                  <a:srgbClr val="FF0000"/>
                </a:solidFill>
              </a:rPr>
              <a:t> </a:t>
            </a:r>
            <a:r>
              <a:rPr lang="en-GB" sz="2400" dirty="0"/>
              <a:t>(It’s raining).</a:t>
            </a:r>
          </a:p>
          <a:p>
            <a:endParaRPr lang="en-GB" sz="2400" dirty="0"/>
          </a:p>
          <a:p>
            <a:pPr lvl="0"/>
            <a:r>
              <a:rPr lang="en-GB" sz="2400" dirty="0"/>
              <a:t>The game ends when all the pairs are rainbows!</a:t>
            </a:r>
          </a:p>
        </p:txBody>
      </p:sp>
      <p:pic>
        <p:nvPicPr>
          <p:cNvPr id="7172" name="Picture 4" descr="Rainbow, Painted, Fortune, Cartoon, Luck">
            <a:extLst>
              <a:ext uri="{FF2B5EF4-FFF2-40B4-BE49-F238E27FC236}">
                <a16:creationId xmlns:a16="http://schemas.microsoft.com/office/drawing/2014/main" xmlns="" id="{F1F06E6A-0FB8-DE44-8931-03FA7D5DDE65}"/>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flipH="1">
            <a:off x="8505172" y="3328784"/>
            <a:ext cx="3144033" cy="21909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42236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7E52862F-4613-2041-9802-B5A3B3CACE98}"/>
              </a:ext>
            </a:extLst>
          </p:cNvPr>
          <p:cNvSpPr txBox="1"/>
          <p:nvPr/>
        </p:nvSpPr>
        <p:spPr>
          <a:xfrm>
            <a:off x="960329" y="353028"/>
            <a:ext cx="10271343" cy="4708981"/>
          </a:xfrm>
          <a:prstGeom prst="rect">
            <a:avLst/>
          </a:prstGeom>
          <a:noFill/>
        </p:spPr>
        <p:txBody>
          <a:bodyPr wrap="square" rtlCol="0">
            <a:spAutoFit/>
          </a:bodyPr>
          <a:lstStyle/>
          <a:p>
            <a:pPr algn="ctr"/>
            <a:r>
              <a:rPr lang="en-GB" sz="2800" b="1" dirty="0">
                <a:solidFill>
                  <a:srgbClr val="002060"/>
                </a:solidFill>
              </a:rPr>
              <a:t>Ga </a:t>
            </a:r>
            <a:r>
              <a:rPr lang="en-GB" sz="2800" b="1" dirty="0" err="1">
                <a:solidFill>
                  <a:srgbClr val="002060"/>
                </a:solidFill>
              </a:rPr>
              <a:t>i’r</a:t>
            </a:r>
            <a:r>
              <a:rPr lang="en-GB" sz="2800" b="1" dirty="0">
                <a:solidFill>
                  <a:srgbClr val="002060"/>
                </a:solidFill>
              </a:rPr>
              <a:t> </a:t>
            </a:r>
            <a:r>
              <a:rPr lang="en-GB" sz="2800" b="1" dirty="0" err="1">
                <a:solidFill>
                  <a:srgbClr val="002060"/>
                </a:solidFill>
              </a:rPr>
              <a:t>bêl</a:t>
            </a:r>
            <a:r>
              <a:rPr lang="en-GB" sz="2800" b="1" dirty="0">
                <a:solidFill>
                  <a:srgbClr val="002060"/>
                </a:solidFill>
              </a:rPr>
              <a:t> </a:t>
            </a:r>
            <a:r>
              <a:rPr lang="en-GB" sz="2800" b="1" dirty="0" err="1">
                <a:solidFill>
                  <a:srgbClr val="002060"/>
                </a:solidFill>
              </a:rPr>
              <a:t>os</a:t>
            </a:r>
            <a:r>
              <a:rPr lang="en-GB" sz="2800" b="1" dirty="0">
                <a:solidFill>
                  <a:srgbClr val="002060"/>
                </a:solidFill>
              </a:rPr>
              <a:t> </a:t>
            </a:r>
            <a:r>
              <a:rPr lang="en-GB" sz="2800" b="1" dirty="0" err="1">
                <a:solidFill>
                  <a:srgbClr val="002060"/>
                </a:solidFill>
              </a:rPr>
              <a:t>gwelwch</a:t>
            </a:r>
            <a:r>
              <a:rPr lang="en-GB" sz="2800" b="1" dirty="0">
                <a:solidFill>
                  <a:srgbClr val="002060"/>
                </a:solidFill>
              </a:rPr>
              <a:t> </a:t>
            </a:r>
            <a:r>
              <a:rPr lang="en-GB" sz="2800" b="1" dirty="0" err="1">
                <a:solidFill>
                  <a:srgbClr val="002060"/>
                </a:solidFill>
              </a:rPr>
              <a:t>yn</a:t>
            </a:r>
            <a:r>
              <a:rPr lang="en-GB" sz="2800" b="1" dirty="0">
                <a:solidFill>
                  <a:srgbClr val="002060"/>
                </a:solidFill>
              </a:rPr>
              <a:t> </a:t>
            </a:r>
            <a:r>
              <a:rPr lang="en-GB" sz="2800" b="1" dirty="0" err="1">
                <a:solidFill>
                  <a:srgbClr val="002060"/>
                </a:solidFill>
              </a:rPr>
              <a:t>dda</a:t>
            </a:r>
            <a:r>
              <a:rPr lang="en-GB" sz="2800" b="1" dirty="0">
                <a:solidFill>
                  <a:srgbClr val="002060"/>
                </a:solidFill>
              </a:rPr>
              <a:t>?</a:t>
            </a:r>
            <a:endParaRPr lang="en-GB" sz="2800" dirty="0">
              <a:solidFill>
                <a:srgbClr val="002060"/>
              </a:solidFill>
            </a:endParaRPr>
          </a:p>
          <a:p>
            <a:endParaRPr lang="en-GB" sz="800" dirty="0"/>
          </a:p>
          <a:p>
            <a:pPr lvl="0"/>
            <a:r>
              <a:rPr lang="en-GB" sz="2400" dirty="0"/>
              <a:t>One pupil stands with their back to the other pupils who are standing in a line.</a:t>
            </a:r>
          </a:p>
          <a:p>
            <a:endParaRPr lang="en-GB" sz="2400" dirty="0"/>
          </a:p>
          <a:p>
            <a:pPr lvl="0"/>
            <a:r>
              <a:rPr lang="en-GB" sz="2400" dirty="0"/>
              <a:t>The pupil throws a ball or bean bag over their shoulder for one of the pupils in the line to catch.</a:t>
            </a:r>
          </a:p>
          <a:p>
            <a:endParaRPr lang="en-GB" sz="2400" dirty="0"/>
          </a:p>
          <a:p>
            <a:pPr lvl="0"/>
            <a:r>
              <a:rPr lang="en-GB" sz="2400" dirty="0"/>
              <a:t>All the pupils in the line put their hands behind their backs and the pupil who threw the ball has three chances to guess who is holding the ball by asking </a:t>
            </a:r>
            <a:r>
              <a:rPr lang="en-GB" sz="2400" i="1" dirty="0">
                <a:solidFill>
                  <a:srgbClr val="FF0000"/>
                </a:solidFill>
              </a:rPr>
              <a:t>Ga </a:t>
            </a:r>
            <a:r>
              <a:rPr lang="en-GB" sz="2400" i="1" dirty="0" err="1">
                <a:solidFill>
                  <a:srgbClr val="FF0000"/>
                </a:solidFill>
              </a:rPr>
              <a:t>i’r</a:t>
            </a:r>
            <a:r>
              <a:rPr lang="en-GB" sz="2400" i="1" dirty="0">
                <a:solidFill>
                  <a:srgbClr val="FF0000"/>
                </a:solidFill>
              </a:rPr>
              <a:t> </a:t>
            </a:r>
            <a:r>
              <a:rPr lang="en-GB" sz="2400" i="1" dirty="0" err="1">
                <a:solidFill>
                  <a:srgbClr val="FF0000"/>
                </a:solidFill>
              </a:rPr>
              <a:t>bêl</a:t>
            </a:r>
            <a:r>
              <a:rPr lang="en-GB" sz="2400" i="1" dirty="0">
                <a:solidFill>
                  <a:srgbClr val="FF0000"/>
                </a:solidFill>
              </a:rPr>
              <a:t> </a:t>
            </a:r>
            <a:r>
              <a:rPr lang="en-GB" sz="2400" i="1" dirty="0" err="1">
                <a:solidFill>
                  <a:srgbClr val="FF0000"/>
                </a:solidFill>
              </a:rPr>
              <a:t>os</a:t>
            </a:r>
            <a:r>
              <a:rPr lang="en-GB" sz="2400" i="1" dirty="0">
                <a:solidFill>
                  <a:srgbClr val="FF0000"/>
                </a:solidFill>
              </a:rPr>
              <a:t> </a:t>
            </a:r>
            <a:r>
              <a:rPr lang="en-GB" sz="2400" i="1" dirty="0" err="1">
                <a:solidFill>
                  <a:srgbClr val="FF0000"/>
                </a:solidFill>
              </a:rPr>
              <a:t>gwelwch</a:t>
            </a:r>
            <a:r>
              <a:rPr lang="en-GB" sz="2400" i="1" dirty="0">
                <a:solidFill>
                  <a:srgbClr val="FF0000"/>
                </a:solidFill>
              </a:rPr>
              <a:t> </a:t>
            </a:r>
            <a:r>
              <a:rPr lang="en-GB" sz="2400" i="1" dirty="0" err="1">
                <a:solidFill>
                  <a:srgbClr val="FF0000"/>
                </a:solidFill>
              </a:rPr>
              <a:t>yn</a:t>
            </a:r>
            <a:r>
              <a:rPr lang="en-GB" sz="2400" i="1" dirty="0">
                <a:solidFill>
                  <a:srgbClr val="FF0000"/>
                </a:solidFill>
              </a:rPr>
              <a:t> </a:t>
            </a:r>
            <a:r>
              <a:rPr lang="en-GB" sz="2400" i="1" dirty="0" err="1">
                <a:solidFill>
                  <a:srgbClr val="FF0000"/>
                </a:solidFill>
              </a:rPr>
              <a:t>dda</a:t>
            </a:r>
            <a:r>
              <a:rPr lang="en-GB" sz="2400" i="1" dirty="0">
                <a:solidFill>
                  <a:srgbClr val="FF0000"/>
                </a:solidFill>
              </a:rPr>
              <a:t>?</a:t>
            </a:r>
            <a:r>
              <a:rPr lang="en-GB" sz="2400" dirty="0"/>
              <a:t> (Please may I have the ball?)</a:t>
            </a:r>
          </a:p>
          <a:p>
            <a:endParaRPr lang="en-GB" sz="2400" dirty="0"/>
          </a:p>
          <a:p>
            <a:pPr lvl="0"/>
            <a:r>
              <a:rPr lang="en-GB" sz="2400" dirty="0"/>
              <a:t>The pupils answer, </a:t>
            </a:r>
            <a:r>
              <a:rPr lang="en-GB" sz="2400" i="1" dirty="0">
                <a:solidFill>
                  <a:srgbClr val="FF0000"/>
                </a:solidFill>
              </a:rPr>
              <a:t>Na </a:t>
            </a:r>
            <a:r>
              <a:rPr lang="en-GB" sz="2400" i="1" dirty="0" err="1">
                <a:solidFill>
                  <a:srgbClr val="FF0000"/>
                </a:solidFill>
              </a:rPr>
              <a:t>chei</a:t>
            </a:r>
            <a:r>
              <a:rPr lang="en-GB" sz="2400" i="1" dirty="0">
                <a:solidFill>
                  <a:srgbClr val="FF0000"/>
                </a:solidFill>
              </a:rPr>
              <a:t> </a:t>
            </a:r>
            <a:r>
              <a:rPr lang="en-GB" sz="2400" dirty="0"/>
              <a:t>(No you can’t) or </a:t>
            </a:r>
            <a:r>
              <a:rPr lang="en-GB" sz="2400" i="1" dirty="0" err="1">
                <a:solidFill>
                  <a:srgbClr val="FF0000"/>
                </a:solidFill>
              </a:rPr>
              <a:t>Cei</a:t>
            </a:r>
            <a:r>
              <a:rPr lang="en-GB" sz="2400" i="1" dirty="0">
                <a:solidFill>
                  <a:srgbClr val="FF0000"/>
                </a:solidFill>
              </a:rPr>
              <a:t>! </a:t>
            </a:r>
            <a:r>
              <a:rPr lang="en-GB" sz="2400" i="1" dirty="0" err="1">
                <a:solidFill>
                  <a:srgbClr val="FF0000"/>
                </a:solidFill>
              </a:rPr>
              <a:t>Dyma</a:t>
            </a:r>
            <a:r>
              <a:rPr lang="en-GB" sz="2400" i="1" dirty="0">
                <a:solidFill>
                  <a:srgbClr val="FF0000"/>
                </a:solidFill>
              </a:rPr>
              <a:t> </a:t>
            </a:r>
            <a:r>
              <a:rPr lang="en-GB" sz="2400" i="1" dirty="0" err="1">
                <a:solidFill>
                  <a:srgbClr val="FF0000"/>
                </a:solidFill>
              </a:rPr>
              <a:t>ti</a:t>
            </a:r>
            <a:r>
              <a:rPr lang="en-GB" sz="2400" i="1" dirty="0">
                <a:solidFill>
                  <a:srgbClr val="FF0000"/>
                </a:solidFill>
              </a:rPr>
              <a:t> </a:t>
            </a:r>
            <a:r>
              <a:rPr lang="en-GB" sz="2400" dirty="0"/>
              <a:t>(Yes you can! </a:t>
            </a:r>
          </a:p>
          <a:p>
            <a:pPr lvl="0"/>
            <a:r>
              <a:rPr lang="en-GB" sz="2400" dirty="0"/>
              <a:t>Here you are). </a:t>
            </a:r>
          </a:p>
        </p:txBody>
      </p:sp>
      <p:grpSp>
        <p:nvGrpSpPr>
          <p:cNvPr id="4" name="Group 3">
            <a:extLst>
              <a:ext uri="{FF2B5EF4-FFF2-40B4-BE49-F238E27FC236}">
                <a16:creationId xmlns:a16="http://schemas.microsoft.com/office/drawing/2014/main" xmlns="" id="{6F6D4C6C-A3DF-0D46-963D-009BB558B50D}"/>
              </a:ext>
            </a:extLst>
          </p:cNvPr>
          <p:cNvGrpSpPr/>
          <p:nvPr/>
        </p:nvGrpSpPr>
        <p:grpSpPr>
          <a:xfrm>
            <a:off x="9486243" y="3256767"/>
            <a:ext cx="2375905" cy="2505206"/>
            <a:chOff x="5724395" y="0"/>
            <a:chExt cx="2818356" cy="3507288"/>
          </a:xfrm>
        </p:grpSpPr>
        <p:pic>
          <p:nvPicPr>
            <p:cNvPr id="1028" name="Picture 4" descr="Child, Fight, Ethnic, Isolated, Argue, Fun, Boy, Ball">
              <a:extLst>
                <a:ext uri="{FF2B5EF4-FFF2-40B4-BE49-F238E27FC236}">
                  <a16:creationId xmlns:a16="http://schemas.microsoft.com/office/drawing/2014/main" xmlns="" id="{9FC9BE97-316B-1544-87B2-4A0CA86055E5}"/>
                </a:ext>
              </a:extLst>
            </p:cNvPr>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45353" r="20743" b="48859"/>
            <a:stretch/>
          </p:blipFill>
          <p:spPr bwMode="auto">
            <a:xfrm>
              <a:off x="5724395" y="0"/>
              <a:ext cx="2705621" cy="350728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xmlns="" id="{D2AB5344-83E2-5245-9921-34EAC2C4E29A}"/>
                </a:ext>
              </a:extLst>
            </p:cNvPr>
            <p:cNvSpPr/>
            <p:nvPr/>
          </p:nvSpPr>
          <p:spPr>
            <a:xfrm>
              <a:off x="7916449" y="2329841"/>
              <a:ext cx="626302" cy="4759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0870295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7E52862F-4613-2041-9802-B5A3B3CACE98}"/>
              </a:ext>
            </a:extLst>
          </p:cNvPr>
          <p:cNvSpPr txBox="1"/>
          <p:nvPr/>
        </p:nvSpPr>
        <p:spPr>
          <a:xfrm>
            <a:off x="926176" y="290398"/>
            <a:ext cx="10271343" cy="4955203"/>
          </a:xfrm>
          <a:prstGeom prst="rect">
            <a:avLst/>
          </a:prstGeom>
          <a:noFill/>
        </p:spPr>
        <p:txBody>
          <a:bodyPr wrap="square" rtlCol="0">
            <a:spAutoFit/>
          </a:bodyPr>
          <a:lstStyle/>
          <a:p>
            <a:pPr algn="ctr"/>
            <a:r>
              <a:rPr lang="en-GB" sz="2800" b="1" dirty="0" err="1">
                <a:solidFill>
                  <a:srgbClr val="002060"/>
                </a:solidFill>
              </a:rPr>
              <a:t>Coch</a:t>
            </a:r>
            <a:r>
              <a:rPr lang="en-GB" sz="2800" b="1" dirty="0">
                <a:solidFill>
                  <a:srgbClr val="002060"/>
                </a:solidFill>
              </a:rPr>
              <a:t>, Gwyn a </a:t>
            </a:r>
            <a:r>
              <a:rPr lang="en-GB" sz="2800" b="1" dirty="0" err="1">
                <a:solidFill>
                  <a:srgbClr val="002060"/>
                </a:solidFill>
              </a:rPr>
              <a:t>Gwyrdd</a:t>
            </a:r>
            <a:endParaRPr lang="en-GB" sz="2800" b="1" dirty="0">
              <a:solidFill>
                <a:srgbClr val="002060"/>
              </a:solidFill>
            </a:endParaRPr>
          </a:p>
          <a:p>
            <a:endParaRPr lang="en-GB" sz="2400" b="1" u="sng" dirty="0"/>
          </a:p>
          <a:p>
            <a:pPr lvl="0"/>
            <a:r>
              <a:rPr lang="en-GB" sz="2400" dirty="0"/>
              <a:t>Everyone stands in a circle and is designated a colour – </a:t>
            </a:r>
            <a:r>
              <a:rPr lang="en-GB" sz="2400" i="1" dirty="0" err="1">
                <a:solidFill>
                  <a:srgbClr val="FF0000"/>
                </a:solidFill>
              </a:rPr>
              <a:t>coch</a:t>
            </a:r>
            <a:r>
              <a:rPr lang="en-GB" sz="2400" i="1" dirty="0">
                <a:solidFill>
                  <a:srgbClr val="FF0000"/>
                </a:solidFill>
              </a:rPr>
              <a:t>, </a:t>
            </a:r>
            <a:r>
              <a:rPr lang="en-GB" sz="2400" i="1" dirty="0" err="1">
                <a:solidFill>
                  <a:srgbClr val="FF0000"/>
                </a:solidFill>
              </a:rPr>
              <a:t>gwyn</a:t>
            </a:r>
            <a:r>
              <a:rPr lang="en-GB" sz="2400" i="1" dirty="0">
                <a:solidFill>
                  <a:srgbClr val="FF0000"/>
                </a:solidFill>
              </a:rPr>
              <a:t>, </a:t>
            </a:r>
            <a:r>
              <a:rPr lang="en-GB" sz="2400" i="1" dirty="0" err="1">
                <a:solidFill>
                  <a:srgbClr val="FF0000"/>
                </a:solidFill>
              </a:rPr>
              <a:t>gwyrdd</a:t>
            </a:r>
            <a:r>
              <a:rPr lang="en-GB" sz="2400" i="1" dirty="0">
                <a:solidFill>
                  <a:srgbClr val="FF0000"/>
                </a:solidFill>
              </a:rPr>
              <a:t>, </a:t>
            </a:r>
            <a:r>
              <a:rPr lang="en-GB" sz="2400" i="1" dirty="0" err="1">
                <a:solidFill>
                  <a:srgbClr val="FF0000"/>
                </a:solidFill>
              </a:rPr>
              <a:t>coch</a:t>
            </a:r>
            <a:r>
              <a:rPr lang="en-GB" sz="2400" i="1" dirty="0">
                <a:solidFill>
                  <a:srgbClr val="FF0000"/>
                </a:solidFill>
              </a:rPr>
              <a:t> …</a:t>
            </a:r>
            <a:r>
              <a:rPr lang="en-GB" sz="2400" dirty="0"/>
              <a:t>  Someone calls a colour and everyone who is that colour walks clockwise around the outside of the circle.</a:t>
            </a:r>
          </a:p>
          <a:p>
            <a:endParaRPr lang="en-GB" sz="2400" dirty="0"/>
          </a:p>
          <a:p>
            <a:pPr lvl="0"/>
            <a:r>
              <a:rPr lang="en-GB" sz="2400" dirty="0"/>
              <a:t>The caller shouts </a:t>
            </a:r>
            <a:r>
              <a:rPr lang="en-GB" sz="2400" i="1" dirty="0" err="1">
                <a:solidFill>
                  <a:srgbClr val="FF0000"/>
                </a:solidFill>
              </a:rPr>
              <a:t>adre</a:t>
            </a:r>
            <a:r>
              <a:rPr lang="en-GB" sz="2400" i="1" dirty="0">
                <a:solidFill>
                  <a:srgbClr val="FF0000"/>
                </a:solidFill>
              </a:rPr>
              <a:t>!</a:t>
            </a:r>
            <a:r>
              <a:rPr lang="en-GB" sz="2400" dirty="0">
                <a:solidFill>
                  <a:srgbClr val="FF0000"/>
                </a:solidFill>
              </a:rPr>
              <a:t> </a:t>
            </a:r>
            <a:r>
              <a:rPr lang="en-GB" sz="2400" dirty="0"/>
              <a:t>(home!) and they continue to walk until they reach their original space.  The first one back becomes the caller.</a:t>
            </a:r>
          </a:p>
          <a:p>
            <a:endParaRPr lang="en-GB" sz="2400" dirty="0"/>
          </a:p>
          <a:p>
            <a:pPr lvl="0"/>
            <a:r>
              <a:rPr lang="en-GB" sz="2400" dirty="0"/>
              <a:t>Instead of </a:t>
            </a:r>
            <a:r>
              <a:rPr lang="en-GB" sz="2400" i="1" dirty="0" err="1">
                <a:solidFill>
                  <a:srgbClr val="FF0000"/>
                </a:solidFill>
              </a:rPr>
              <a:t>adre</a:t>
            </a:r>
            <a:r>
              <a:rPr lang="en-GB" sz="2400" i="1" dirty="0">
                <a:solidFill>
                  <a:srgbClr val="FF0000"/>
                </a:solidFill>
              </a:rPr>
              <a:t>!</a:t>
            </a:r>
            <a:r>
              <a:rPr lang="en-GB" sz="2400" dirty="0">
                <a:solidFill>
                  <a:srgbClr val="FF0000"/>
                </a:solidFill>
              </a:rPr>
              <a:t> </a:t>
            </a:r>
            <a:r>
              <a:rPr lang="en-GB" sz="2400" dirty="0"/>
              <a:t>the caller could shout </a:t>
            </a:r>
            <a:r>
              <a:rPr lang="en-GB" sz="2400" i="1" dirty="0" err="1">
                <a:solidFill>
                  <a:srgbClr val="FF0000"/>
                </a:solidFill>
              </a:rPr>
              <a:t>trowch</a:t>
            </a:r>
            <a:r>
              <a:rPr lang="en-GB" sz="2400" i="1" dirty="0">
                <a:solidFill>
                  <a:srgbClr val="FF0000"/>
                </a:solidFill>
              </a:rPr>
              <a:t>! </a:t>
            </a:r>
            <a:r>
              <a:rPr lang="en-GB" sz="2400" dirty="0"/>
              <a:t>(turn around!) and pupils would need to change direction before they return to their original space.</a:t>
            </a:r>
          </a:p>
          <a:p>
            <a:endParaRPr lang="en-GB" sz="2400" dirty="0"/>
          </a:p>
          <a:p>
            <a:pPr lvl="0"/>
            <a:r>
              <a:rPr lang="en-GB" sz="2400" dirty="0"/>
              <a:t>Any type of vocabulary could be used to play this game. </a:t>
            </a:r>
          </a:p>
        </p:txBody>
      </p:sp>
      <p:grpSp>
        <p:nvGrpSpPr>
          <p:cNvPr id="4" name="Group 3">
            <a:extLst>
              <a:ext uri="{FF2B5EF4-FFF2-40B4-BE49-F238E27FC236}">
                <a16:creationId xmlns:a16="http://schemas.microsoft.com/office/drawing/2014/main" xmlns="" id="{7C6A3201-82F1-6443-BF66-5E8B59849D22}"/>
              </a:ext>
            </a:extLst>
          </p:cNvPr>
          <p:cNvGrpSpPr/>
          <p:nvPr/>
        </p:nvGrpSpPr>
        <p:grpSpPr>
          <a:xfrm>
            <a:off x="10521863" y="3010028"/>
            <a:ext cx="1468826" cy="2301008"/>
            <a:chOff x="9912626" y="872434"/>
            <a:chExt cx="1749286" cy="2917688"/>
          </a:xfrm>
        </p:grpSpPr>
        <p:pic>
          <p:nvPicPr>
            <p:cNvPr id="5" name="Picture 2" descr="Balloon, Happy, Child, Infant, Kid">
              <a:extLst>
                <a:ext uri="{FF2B5EF4-FFF2-40B4-BE49-F238E27FC236}">
                  <a16:creationId xmlns:a16="http://schemas.microsoft.com/office/drawing/2014/main" xmlns="" id="{998796AB-8C2A-3349-949E-10A46C013FB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6088" b="36113"/>
            <a:stretch/>
          </p:blipFill>
          <p:spPr bwMode="auto">
            <a:xfrm>
              <a:off x="10018643" y="872434"/>
              <a:ext cx="1643269" cy="2758662"/>
            </a:xfrm>
            <a:prstGeom prst="rect">
              <a:avLst/>
            </a:prstGeom>
            <a:noFill/>
            <a:extLst>
              <a:ext uri="{909E8E84-426E-40DD-AFC4-6F175D3DCCD1}">
                <a14:hiddenFill xmlns:a14="http://schemas.microsoft.com/office/drawing/2010/main">
                  <a:solidFill>
                    <a:srgbClr val="FFFFFF"/>
                  </a:solidFill>
                </a14:hiddenFill>
              </a:ext>
            </a:extLst>
          </p:spPr>
        </p:pic>
        <p:sp>
          <p:nvSpPr>
            <p:cNvPr id="6" name="Rounded Rectangle 5">
              <a:extLst>
                <a:ext uri="{FF2B5EF4-FFF2-40B4-BE49-F238E27FC236}">
                  <a16:creationId xmlns:a16="http://schemas.microsoft.com/office/drawing/2014/main" xmlns="" id="{8B8E2AA7-867A-D741-BF5F-96F07E89C1FE}"/>
                </a:ext>
              </a:extLst>
            </p:cNvPr>
            <p:cNvSpPr/>
            <p:nvPr/>
          </p:nvSpPr>
          <p:spPr>
            <a:xfrm>
              <a:off x="9912626" y="2120348"/>
              <a:ext cx="768626" cy="166977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6329917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7E52862F-4613-2041-9802-B5A3B3CACE98}"/>
              </a:ext>
            </a:extLst>
          </p:cNvPr>
          <p:cNvSpPr txBox="1"/>
          <p:nvPr/>
        </p:nvSpPr>
        <p:spPr>
          <a:xfrm>
            <a:off x="463462" y="190190"/>
            <a:ext cx="11461315" cy="5324535"/>
          </a:xfrm>
          <a:prstGeom prst="rect">
            <a:avLst/>
          </a:prstGeom>
          <a:noFill/>
        </p:spPr>
        <p:txBody>
          <a:bodyPr wrap="square" rtlCol="0">
            <a:spAutoFit/>
          </a:bodyPr>
          <a:lstStyle/>
          <a:p>
            <a:pPr algn="ctr"/>
            <a:r>
              <a:rPr lang="en-GB" sz="2400" b="1" dirty="0">
                <a:solidFill>
                  <a:srgbClr val="FF0000"/>
                </a:solidFill>
              </a:rPr>
              <a:t>Un, </a:t>
            </a:r>
            <a:r>
              <a:rPr lang="en-GB" sz="2400" b="1" dirty="0" err="1">
                <a:solidFill>
                  <a:srgbClr val="FF0000"/>
                </a:solidFill>
              </a:rPr>
              <a:t>Dau</a:t>
            </a:r>
            <a:r>
              <a:rPr lang="en-GB" sz="2400" b="1" dirty="0">
                <a:solidFill>
                  <a:srgbClr val="FF0000"/>
                </a:solidFill>
              </a:rPr>
              <a:t>, Tri Banana</a:t>
            </a:r>
            <a:endParaRPr lang="en-GB" sz="800" dirty="0"/>
          </a:p>
          <a:p>
            <a:pPr lvl="0"/>
            <a:r>
              <a:rPr lang="en-GB" sz="2200" dirty="0"/>
              <a:t>Pupils stand in a close circle and all put their fists in the middle and one pupil is chosen to be the counter.</a:t>
            </a:r>
          </a:p>
          <a:p>
            <a:pPr lvl="0"/>
            <a:r>
              <a:rPr lang="en-GB" sz="2200" dirty="0"/>
              <a:t>All the pupils chant or sing –</a:t>
            </a:r>
          </a:p>
          <a:p>
            <a:r>
              <a:rPr lang="en-GB" sz="2200" dirty="0"/>
              <a:t>	</a:t>
            </a:r>
            <a:r>
              <a:rPr lang="en-GB" sz="2200" i="1" dirty="0">
                <a:solidFill>
                  <a:srgbClr val="FF0000"/>
                </a:solidFill>
              </a:rPr>
              <a:t>Un, </a:t>
            </a:r>
            <a:r>
              <a:rPr lang="en-GB" sz="2200" i="1" dirty="0" err="1">
                <a:solidFill>
                  <a:srgbClr val="FF0000"/>
                </a:solidFill>
              </a:rPr>
              <a:t>dau</a:t>
            </a:r>
            <a:r>
              <a:rPr lang="en-GB" sz="2200" i="1" dirty="0">
                <a:solidFill>
                  <a:srgbClr val="FF0000"/>
                </a:solidFill>
              </a:rPr>
              <a:t>, tri banana</a:t>
            </a:r>
            <a:r>
              <a:rPr lang="en-GB" sz="2200" i="1" dirty="0"/>
              <a:t>	</a:t>
            </a:r>
            <a:r>
              <a:rPr lang="en-GB" sz="2200" dirty="0"/>
              <a:t>		One, two, three bananas</a:t>
            </a:r>
          </a:p>
          <a:p>
            <a:r>
              <a:rPr lang="en-GB" sz="2200" dirty="0"/>
              <a:t>	</a:t>
            </a:r>
            <a:r>
              <a:rPr lang="en-GB" sz="2200" i="1" dirty="0" err="1">
                <a:solidFill>
                  <a:srgbClr val="FF0000"/>
                </a:solidFill>
              </a:rPr>
              <a:t>pedwar</a:t>
            </a:r>
            <a:r>
              <a:rPr lang="en-GB" sz="2200" i="1" dirty="0">
                <a:solidFill>
                  <a:srgbClr val="FF0000"/>
                </a:solidFill>
              </a:rPr>
              <a:t>, pump, </a:t>
            </a:r>
            <a:r>
              <a:rPr lang="en-GB" sz="2200" i="1" dirty="0" err="1">
                <a:solidFill>
                  <a:srgbClr val="FF0000"/>
                </a:solidFill>
              </a:rPr>
              <a:t>chwech</a:t>
            </a:r>
            <a:r>
              <a:rPr lang="en-GB" sz="2200" i="1" dirty="0">
                <a:solidFill>
                  <a:srgbClr val="FF0000"/>
                </a:solidFill>
              </a:rPr>
              <a:t> banana</a:t>
            </a:r>
            <a:r>
              <a:rPr lang="en-GB" sz="2200" i="1" dirty="0"/>
              <a:t>	</a:t>
            </a:r>
            <a:r>
              <a:rPr lang="en-GB" sz="2200" dirty="0"/>
              <a:t>	four, five, six bananas</a:t>
            </a:r>
          </a:p>
          <a:p>
            <a:r>
              <a:rPr lang="en-GB" sz="2200" dirty="0"/>
              <a:t>	</a:t>
            </a:r>
            <a:r>
              <a:rPr lang="en-GB" sz="2200" i="1" dirty="0">
                <a:solidFill>
                  <a:srgbClr val="FF0000"/>
                </a:solidFill>
              </a:rPr>
              <a:t>saith, </a:t>
            </a:r>
            <a:r>
              <a:rPr lang="en-GB" sz="2200" i="1" dirty="0" err="1">
                <a:solidFill>
                  <a:srgbClr val="FF0000"/>
                </a:solidFill>
              </a:rPr>
              <a:t>wyth</a:t>
            </a:r>
            <a:r>
              <a:rPr lang="en-GB" sz="2200" i="1" dirty="0">
                <a:solidFill>
                  <a:srgbClr val="FF0000"/>
                </a:solidFill>
              </a:rPr>
              <a:t>, </a:t>
            </a:r>
            <a:r>
              <a:rPr lang="en-GB" sz="2200" i="1" dirty="0" err="1">
                <a:solidFill>
                  <a:srgbClr val="FF0000"/>
                </a:solidFill>
              </a:rPr>
              <a:t>naw</a:t>
            </a:r>
            <a:r>
              <a:rPr lang="en-GB" sz="2200" i="1" dirty="0">
                <a:solidFill>
                  <a:srgbClr val="FF0000"/>
                </a:solidFill>
              </a:rPr>
              <a:t> banana</a:t>
            </a:r>
            <a:r>
              <a:rPr lang="en-GB" sz="2200" dirty="0"/>
              <a:t>		seven, eight, nine bananas</a:t>
            </a:r>
          </a:p>
          <a:p>
            <a:r>
              <a:rPr lang="en-GB" sz="2200" dirty="0"/>
              <a:t>	</a:t>
            </a:r>
            <a:r>
              <a:rPr lang="en-GB" sz="2200" i="1" dirty="0" err="1">
                <a:solidFill>
                  <a:srgbClr val="FF0000"/>
                </a:solidFill>
              </a:rPr>
              <a:t>deg</a:t>
            </a:r>
            <a:r>
              <a:rPr lang="en-GB" sz="2200" i="1" dirty="0">
                <a:solidFill>
                  <a:srgbClr val="FF0000"/>
                </a:solidFill>
              </a:rPr>
              <a:t> banana </a:t>
            </a:r>
            <a:r>
              <a:rPr lang="en-GB" sz="2200" i="1" dirty="0" err="1">
                <a:solidFill>
                  <a:srgbClr val="FF0000"/>
                </a:solidFill>
              </a:rPr>
              <a:t>melyn</a:t>
            </a:r>
            <a:r>
              <a:rPr lang="en-GB" sz="2200" i="1" dirty="0">
                <a:solidFill>
                  <a:srgbClr val="FF0000"/>
                </a:solidFill>
              </a:rPr>
              <a:t>!</a:t>
            </a:r>
            <a:r>
              <a:rPr lang="en-GB" sz="2200" dirty="0"/>
              <a:t>			ten yellow bananas!</a:t>
            </a:r>
          </a:p>
          <a:p>
            <a:endParaRPr lang="en-GB" sz="800" dirty="0"/>
          </a:p>
          <a:p>
            <a:pPr lvl="0"/>
            <a:r>
              <a:rPr lang="en-GB" sz="2200" dirty="0"/>
              <a:t>The pupil chosen as the counter taps each fist in turn as the song is sung and whoever is tapped last is asked – </a:t>
            </a:r>
            <a:r>
              <a:rPr lang="en-GB" sz="2200" i="1" dirty="0" err="1">
                <a:solidFill>
                  <a:srgbClr val="FF0000"/>
                </a:solidFill>
              </a:rPr>
              <a:t>Sawl</a:t>
            </a:r>
            <a:r>
              <a:rPr lang="en-GB" sz="2200" i="1" dirty="0">
                <a:solidFill>
                  <a:srgbClr val="FF0000"/>
                </a:solidFill>
              </a:rPr>
              <a:t> banana </a:t>
            </a:r>
            <a:r>
              <a:rPr lang="en-GB" sz="2200" i="1" dirty="0" err="1">
                <a:solidFill>
                  <a:srgbClr val="FF0000"/>
                </a:solidFill>
              </a:rPr>
              <a:t>wyt</a:t>
            </a:r>
            <a:r>
              <a:rPr lang="en-GB" sz="2200" i="1" dirty="0">
                <a:solidFill>
                  <a:srgbClr val="FF0000"/>
                </a:solidFill>
              </a:rPr>
              <a:t> </a:t>
            </a:r>
            <a:r>
              <a:rPr lang="en-GB" sz="2200" i="1" dirty="0" err="1">
                <a:solidFill>
                  <a:srgbClr val="FF0000"/>
                </a:solidFill>
              </a:rPr>
              <a:t>ti</a:t>
            </a:r>
            <a:r>
              <a:rPr lang="en-GB" sz="2200" i="1" dirty="0">
                <a:solidFill>
                  <a:srgbClr val="FF0000"/>
                </a:solidFill>
              </a:rPr>
              <a:t> </a:t>
            </a:r>
            <a:r>
              <a:rPr lang="en-GB" sz="2200" i="1" dirty="0" err="1">
                <a:solidFill>
                  <a:srgbClr val="FF0000"/>
                </a:solidFill>
              </a:rPr>
              <a:t>eisiau</a:t>
            </a:r>
            <a:r>
              <a:rPr lang="en-GB" sz="2200" i="1" dirty="0">
                <a:solidFill>
                  <a:srgbClr val="FF0000"/>
                </a:solidFill>
              </a:rPr>
              <a:t>? </a:t>
            </a:r>
            <a:r>
              <a:rPr lang="en-GB" sz="2200" dirty="0"/>
              <a:t>(How many bananas do you want?)  That pupil chooses a number between one and ten.</a:t>
            </a:r>
          </a:p>
          <a:p>
            <a:pPr lvl="0"/>
            <a:r>
              <a:rPr lang="en-GB" sz="2200" dirty="0"/>
              <a:t>The counter then taps the fists around the circle that many times and whoever’s fist is tapped last must put that hand behind their back;</a:t>
            </a:r>
            <a:endParaRPr lang="en-GB" sz="800" dirty="0"/>
          </a:p>
          <a:p>
            <a:pPr lvl="0"/>
            <a:r>
              <a:rPr lang="en-GB" sz="2200" dirty="0"/>
              <a:t>The game continues until there is only one pupil remaining with a fist in the circle and they are the winner.</a:t>
            </a:r>
          </a:p>
        </p:txBody>
      </p:sp>
      <p:pic>
        <p:nvPicPr>
          <p:cNvPr id="11266" name="Picture 2" descr="Bananas, Fruit, Food, Yellow Fruit">
            <a:extLst>
              <a:ext uri="{FF2B5EF4-FFF2-40B4-BE49-F238E27FC236}">
                <a16:creationId xmlns:a16="http://schemas.microsoft.com/office/drawing/2014/main" xmlns="" id="{3D62F56D-CD20-6341-8C7F-D3CC5F033BF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536099" y="1608203"/>
            <a:ext cx="2234800" cy="11600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62109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7E52862F-4613-2041-9802-B5A3B3CACE98}"/>
              </a:ext>
            </a:extLst>
          </p:cNvPr>
          <p:cNvSpPr txBox="1"/>
          <p:nvPr/>
        </p:nvSpPr>
        <p:spPr>
          <a:xfrm>
            <a:off x="412610" y="478288"/>
            <a:ext cx="10271343" cy="4708981"/>
          </a:xfrm>
          <a:prstGeom prst="rect">
            <a:avLst/>
          </a:prstGeom>
          <a:noFill/>
        </p:spPr>
        <p:txBody>
          <a:bodyPr wrap="square" rtlCol="0">
            <a:spAutoFit/>
          </a:bodyPr>
          <a:lstStyle/>
          <a:p>
            <a:pPr algn="ctr"/>
            <a:r>
              <a:rPr lang="en-GB" sz="2800" b="1" dirty="0">
                <a:solidFill>
                  <a:srgbClr val="002060"/>
                </a:solidFill>
              </a:rPr>
              <a:t>Doctor, Doctor!</a:t>
            </a:r>
          </a:p>
          <a:p>
            <a:pPr algn="ctr"/>
            <a:endParaRPr lang="en-GB" sz="800" dirty="0">
              <a:solidFill>
                <a:srgbClr val="FF0000"/>
              </a:solidFill>
            </a:endParaRPr>
          </a:p>
          <a:p>
            <a:pPr lvl="0"/>
            <a:r>
              <a:rPr lang="en-GB" sz="2400" dirty="0"/>
              <a:t>One pupil is chosen to be the doctor and must stand with his/her back to the rest of the pupils.</a:t>
            </a:r>
          </a:p>
          <a:p>
            <a:pPr lvl="0"/>
            <a:r>
              <a:rPr lang="en-GB" sz="2400" dirty="0"/>
              <a:t>  </a:t>
            </a:r>
          </a:p>
          <a:p>
            <a:r>
              <a:rPr lang="en-GB" sz="2400" dirty="0"/>
              <a:t>The other pupils join hands to form a circle and must jumble themselves into a knot but must not break the circle to do so.</a:t>
            </a:r>
          </a:p>
          <a:p>
            <a:endParaRPr lang="en-GB" sz="2400" dirty="0"/>
          </a:p>
          <a:p>
            <a:pPr lvl="0"/>
            <a:r>
              <a:rPr lang="en-GB" sz="2400" dirty="0"/>
              <a:t>When they’re ready they shout – </a:t>
            </a:r>
            <a:r>
              <a:rPr lang="en-GB" sz="2400" i="1" dirty="0">
                <a:solidFill>
                  <a:srgbClr val="FF0000"/>
                </a:solidFill>
              </a:rPr>
              <a:t>Doctor, doctor! </a:t>
            </a:r>
            <a:r>
              <a:rPr lang="en-GB" sz="2400" i="1" dirty="0" err="1">
                <a:solidFill>
                  <a:srgbClr val="FF0000"/>
                </a:solidFill>
              </a:rPr>
              <a:t>Dewch</a:t>
            </a:r>
            <a:r>
              <a:rPr lang="en-GB" sz="2400" i="1" dirty="0">
                <a:solidFill>
                  <a:srgbClr val="FF0000"/>
                </a:solidFill>
              </a:rPr>
              <a:t> </a:t>
            </a:r>
            <a:r>
              <a:rPr lang="en-GB" sz="2400" i="1" dirty="0" err="1">
                <a:solidFill>
                  <a:srgbClr val="FF0000"/>
                </a:solidFill>
              </a:rPr>
              <a:t>yn</a:t>
            </a:r>
            <a:r>
              <a:rPr lang="en-GB" sz="2400" i="1" dirty="0">
                <a:solidFill>
                  <a:srgbClr val="FF0000"/>
                </a:solidFill>
              </a:rPr>
              <a:t> </a:t>
            </a:r>
            <a:r>
              <a:rPr lang="en-GB" sz="2400" i="1" dirty="0" err="1">
                <a:solidFill>
                  <a:srgbClr val="FF0000"/>
                </a:solidFill>
              </a:rPr>
              <a:t>gyflym</a:t>
            </a:r>
            <a:r>
              <a:rPr lang="en-GB" sz="2400" i="1" dirty="0">
                <a:solidFill>
                  <a:srgbClr val="FF0000"/>
                </a:solidFill>
              </a:rPr>
              <a:t>! </a:t>
            </a:r>
            <a:r>
              <a:rPr lang="en-GB" sz="2400" dirty="0"/>
              <a:t>(Doctor, doctor!  Come quickly!)  </a:t>
            </a:r>
          </a:p>
          <a:p>
            <a:r>
              <a:rPr lang="en-GB" sz="2400" dirty="0"/>
              <a:t> </a:t>
            </a:r>
          </a:p>
          <a:p>
            <a:pPr lvl="0"/>
            <a:r>
              <a:rPr lang="en-GB" sz="2400" dirty="0"/>
              <a:t>The doctor then tries to untangle the knot by giving the instructions </a:t>
            </a:r>
            <a:r>
              <a:rPr lang="en-GB" sz="2400" i="1" dirty="0" err="1">
                <a:solidFill>
                  <a:srgbClr val="FF0000"/>
                </a:solidFill>
              </a:rPr>
              <a:t>ewch</a:t>
            </a:r>
            <a:r>
              <a:rPr lang="en-GB" sz="2400" i="1" dirty="0">
                <a:solidFill>
                  <a:srgbClr val="FF0000"/>
                </a:solidFill>
              </a:rPr>
              <a:t> o dan</a:t>
            </a:r>
            <a:r>
              <a:rPr lang="en-GB" sz="2400" i="1" dirty="0"/>
              <a:t> </a:t>
            </a:r>
            <a:r>
              <a:rPr lang="en-GB" sz="2400" dirty="0"/>
              <a:t>(go under) and </a:t>
            </a:r>
            <a:r>
              <a:rPr lang="en-GB" sz="2400" i="1" dirty="0" err="1">
                <a:solidFill>
                  <a:srgbClr val="FF0000"/>
                </a:solidFill>
              </a:rPr>
              <a:t>ewch</a:t>
            </a:r>
            <a:r>
              <a:rPr lang="en-GB" sz="2400" i="1" dirty="0">
                <a:solidFill>
                  <a:srgbClr val="FF0000"/>
                </a:solidFill>
              </a:rPr>
              <a:t> </a:t>
            </a:r>
            <a:r>
              <a:rPr lang="en-GB" sz="2400" i="1" dirty="0" err="1">
                <a:solidFill>
                  <a:srgbClr val="FF0000"/>
                </a:solidFill>
              </a:rPr>
              <a:t>dros</a:t>
            </a:r>
            <a:r>
              <a:rPr lang="en-GB" sz="2400" i="1" dirty="0">
                <a:solidFill>
                  <a:srgbClr val="FF0000"/>
                </a:solidFill>
              </a:rPr>
              <a:t> ben</a:t>
            </a:r>
            <a:r>
              <a:rPr lang="en-GB" sz="2400" i="1" dirty="0"/>
              <a:t> </a:t>
            </a:r>
            <a:r>
              <a:rPr lang="en-GB" sz="2400" dirty="0"/>
              <a:t>(go over)</a:t>
            </a:r>
          </a:p>
        </p:txBody>
      </p:sp>
      <p:pic>
        <p:nvPicPr>
          <p:cNvPr id="5122" name="Picture 2" descr="Hospital, Health, Professional, Doctor">
            <a:extLst>
              <a:ext uri="{FF2B5EF4-FFF2-40B4-BE49-F238E27FC236}">
                <a16:creationId xmlns:a16="http://schemas.microsoft.com/office/drawing/2014/main" xmlns="" id="{610EB03E-18E2-444B-A9BA-0E27AE19233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44010" y="3066416"/>
            <a:ext cx="1380560" cy="23587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60755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7E52862F-4613-2041-9802-B5A3B3CACE98}"/>
              </a:ext>
            </a:extLst>
          </p:cNvPr>
          <p:cNvSpPr txBox="1"/>
          <p:nvPr/>
        </p:nvSpPr>
        <p:spPr>
          <a:xfrm>
            <a:off x="960329" y="478288"/>
            <a:ext cx="10271343" cy="4216539"/>
          </a:xfrm>
          <a:prstGeom prst="rect">
            <a:avLst/>
          </a:prstGeom>
          <a:noFill/>
        </p:spPr>
        <p:txBody>
          <a:bodyPr wrap="square" rtlCol="0">
            <a:spAutoFit/>
          </a:bodyPr>
          <a:lstStyle/>
          <a:p>
            <a:pPr algn="ctr"/>
            <a:r>
              <a:rPr lang="en-GB" sz="2800" b="1" dirty="0">
                <a:solidFill>
                  <a:srgbClr val="002060"/>
                </a:solidFill>
              </a:rPr>
              <a:t>Un </a:t>
            </a:r>
            <a:r>
              <a:rPr lang="en-GB" sz="2800" b="1" dirty="0" err="1">
                <a:solidFill>
                  <a:srgbClr val="002060"/>
                </a:solidFill>
              </a:rPr>
              <a:t>Dau</a:t>
            </a:r>
            <a:r>
              <a:rPr lang="en-GB" sz="2800" b="1" dirty="0">
                <a:solidFill>
                  <a:srgbClr val="002060"/>
                </a:solidFill>
              </a:rPr>
              <a:t> Tri, Bant </a:t>
            </a:r>
            <a:r>
              <a:rPr lang="en-GB" sz="2800" b="1" dirty="0" err="1">
                <a:solidFill>
                  <a:srgbClr val="002060"/>
                </a:solidFill>
              </a:rPr>
              <a:t>â</a:t>
            </a:r>
            <a:r>
              <a:rPr lang="en-GB" sz="2800" b="1" dirty="0">
                <a:solidFill>
                  <a:srgbClr val="002060"/>
                </a:solidFill>
              </a:rPr>
              <a:t> Ni!</a:t>
            </a:r>
            <a:endParaRPr lang="en-GB" sz="2800" dirty="0">
              <a:solidFill>
                <a:srgbClr val="002060"/>
              </a:solidFill>
            </a:endParaRPr>
          </a:p>
          <a:p>
            <a:endParaRPr lang="en-GB" sz="800" dirty="0"/>
          </a:p>
          <a:p>
            <a:pPr lvl="0"/>
            <a:r>
              <a:rPr lang="en-GB" sz="2400" dirty="0"/>
              <a:t>Everyone stands in a line one behind the other and places a hand on the shoulder of the person in front.</a:t>
            </a:r>
          </a:p>
          <a:p>
            <a:endParaRPr lang="en-GB" sz="1400" dirty="0"/>
          </a:p>
          <a:p>
            <a:pPr lvl="0"/>
            <a:r>
              <a:rPr lang="en-GB" sz="2400" dirty="0"/>
              <a:t>The pupil at the back of the line calls out – </a:t>
            </a:r>
            <a:r>
              <a:rPr lang="en-GB" sz="2400" i="1" dirty="0">
                <a:solidFill>
                  <a:srgbClr val="FF0000"/>
                </a:solidFill>
              </a:rPr>
              <a:t>un </a:t>
            </a:r>
            <a:r>
              <a:rPr lang="en-GB" sz="2400" i="1" dirty="0" err="1">
                <a:solidFill>
                  <a:srgbClr val="FF0000"/>
                </a:solidFill>
              </a:rPr>
              <a:t>dau</a:t>
            </a:r>
            <a:r>
              <a:rPr lang="en-GB" sz="2400" i="1" dirty="0">
                <a:solidFill>
                  <a:srgbClr val="FF0000"/>
                </a:solidFill>
              </a:rPr>
              <a:t> tri, bant </a:t>
            </a:r>
            <a:r>
              <a:rPr lang="en-GB" sz="2400" i="1" dirty="0" err="1">
                <a:solidFill>
                  <a:srgbClr val="FF0000"/>
                </a:solidFill>
              </a:rPr>
              <a:t>â</a:t>
            </a:r>
            <a:r>
              <a:rPr lang="en-GB" sz="2400" i="1" dirty="0">
                <a:solidFill>
                  <a:srgbClr val="FF0000"/>
                </a:solidFill>
              </a:rPr>
              <a:t> </a:t>
            </a:r>
            <a:r>
              <a:rPr lang="en-GB" sz="2400" i="1" dirty="0" err="1">
                <a:solidFill>
                  <a:srgbClr val="FF0000"/>
                </a:solidFill>
              </a:rPr>
              <a:t>ni</a:t>
            </a:r>
            <a:r>
              <a:rPr lang="en-GB" sz="2400" i="1" dirty="0">
                <a:solidFill>
                  <a:srgbClr val="FF0000"/>
                </a:solidFill>
              </a:rPr>
              <a:t>!  </a:t>
            </a:r>
            <a:r>
              <a:rPr lang="en-GB" sz="2400" dirty="0"/>
              <a:t>(one two three, off we go!).</a:t>
            </a:r>
          </a:p>
          <a:p>
            <a:endParaRPr lang="en-GB" sz="1400" dirty="0"/>
          </a:p>
          <a:p>
            <a:pPr lvl="0"/>
            <a:r>
              <a:rPr lang="en-GB" sz="2400" dirty="0"/>
              <a:t>The pupil at the front of the line then chases and tries to tag the pupil at the back but the line must remain intact at all times!  </a:t>
            </a:r>
          </a:p>
          <a:p>
            <a:endParaRPr lang="en-GB" sz="1400" dirty="0"/>
          </a:p>
          <a:p>
            <a:pPr lvl="0"/>
            <a:r>
              <a:rPr lang="en-GB" sz="2400" dirty="0"/>
              <a:t>If the tag is successful, the pupil at the head of the line moves to the back and the game starts again.</a:t>
            </a:r>
          </a:p>
        </p:txBody>
      </p:sp>
      <p:pic>
        <p:nvPicPr>
          <p:cNvPr id="12290" name="Picture 2" descr="Stick People Children, Child">
            <a:extLst>
              <a:ext uri="{FF2B5EF4-FFF2-40B4-BE49-F238E27FC236}">
                <a16:creationId xmlns:a16="http://schemas.microsoft.com/office/drawing/2014/main" xmlns="" id="{E7F38C9E-8B6F-F44C-B7BE-906C322396D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41950"/>
          <a:stretch/>
        </p:blipFill>
        <p:spPr bwMode="auto">
          <a:xfrm>
            <a:off x="6964472" y="4303878"/>
            <a:ext cx="4872625" cy="11713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469255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A3A88A7-04D7-C64A-C0B2-E5C2C1F9726E}"/>
              </a:ext>
            </a:extLst>
          </p:cNvPr>
          <p:cNvSpPr>
            <a:spLocks noGrp="1"/>
          </p:cNvSpPr>
          <p:nvPr>
            <p:ph type="title"/>
          </p:nvPr>
        </p:nvSpPr>
        <p:spPr/>
        <p:txBody>
          <a:bodyPr>
            <a:normAutofit/>
          </a:bodyPr>
          <a:lstStyle/>
          <a:p>
            <a:r>
              <a:rPr lang="en-GB" sz="2800" dirty="0"/>
              <a:t>Pont y </a:t>
            </a:r>
            <a:r>
              <a:rPr lang="en-GB" sz="2800" dirty="0" err="1"/>
              <a:t>Fro</a:t>
            </a:r>
            <a:endParaRPr lang="en-GB" sz="2800" dirty="0"/>
          </a:p>
        </p:txBody>
      </p:sp>
      <p:sp>
        <p:nvSpPr>
          <p:cNvPr id="3" name="Content Placeholder 2">
            <a:extLst>
              <a:ext uri="{FF2B5EF4-FFF2-40B4-BE49-F238E27FC236}">
                <a16:creationId xmlns:a16="http://schemas.microsoft.com/office/drawing/2014/main" xmlns="" id="{F76293B5-BD9E-D8B0-7BC2-7E76DB2F8705}"/>
              </a:ext>
            </a:extLst>
          </p:cNvPr>
          <p:cNvSpPr>
            <a:spLocks noGrp="1"/>
          </p:cNvSpPr>
          <p:nvPr>
            <p:ph idx="1"/>
          </p:nvPr>
        </p:nvSpPr>
        <p:spPr/>
        <p:txBody>
          <a:bodyPr>
            <a:normAutofit/>
          </a:bodyPr>
          <a:lstStyle/>
          <a:p>
            <a:pPr marL="0" indent="0">
              <a:buNone/>
            </a:pPr>
            <a:r>
              <a:rPr lang="en-GB" sz="2200" dirty="0"/>
              <a:t>Two pupils make a bridge. The rest of the children sing …</a:t>
            </a:r>
          </a:p>
          <a:p>
            <a:pPr marL="0" indent="0">
              <a:buNone/>
            </a:pPr>
            <a:endParaRPr lang="en-GB" sz="2200" dirty="0"/>
          </a:p>
          <a:p>
            <a:pPr marL="0" indent="0">
              <a:buNone/>
            </a:pPr>
            <a:r>
              <a:rPr lang="en-GB" sz="2200" i="1" dirty="0">
                <a:solidFill>
                  <a:srgbClr val="FF0000"/>
                </a:solidFill>
              </a:rPr>
              <a:t>Mae Pont y </a:t>
            </a:r>
            <a:r>
              <a:rPr lang="en-GB" sz="2200" i="1" dirty="0" err="1">
                <a:solidFill>
                  <a:srgbClr val="FF0000"/>
                </a:solidFill>
              </a:rPr>
              <a:t>Fro</a:t>
            </a:r>
            <a:r>
              <a:rPr lang="en-GB" sz="2200" i="1" dirty="0">
                <a:solidFill>
                  <a:srgbClr val="FF0000"/>
                </a:solidFill>
              </a:rPr>
              <a:t> </a:t>
            </a:r>
            <a:r>
              <a:rPr lang="en-GB" sz="2200" i="1" dirty="0" err="1">
                <a:solidFill>
                  <a:srgbClr val="FF0000"/>
                </a:solidFill>
              </a:rPr>
              <a:t>yn</a:t>
            </a:r>
            <a:r>
              <a:rPr lang="en-GB" sz="2200" i="1" dirty="0">
                <a:solidFill>
                  <a:srgbClr val="FF0000"/>
                </a:solidFill>
              </a:rPr>
              <a:t> </a:t>
            </a:r>
            <a:r>
              <a:rPr lang="en-GB" sz="2200" i="1" dirty="0" err="1">
                <a:solidFill>
                  <a:srgbClr val="FF0000"/>
                </a:solidFill>
              </a:rPr>
              <a:t>cwympo</a:t>
            </a:r>
            <a:r>
              <a:rPr lang="en-GB" sz="2200" i="1" dirty="0">
                <a:solidFill>
                  <a:srgbClr val="FF0000"/>
                </a:solidFill>
              </a:rPr>
              <a:t> </a:t>
            </a:r>
            <a:r>
              <a:rPr lang="en-GB" sz="2200" i="1" dirty="0" err="1">
                <a:solidFill>
                  <a:srgbClr val="FF0000"/>
                </a:solidFill>
              </a:rPr>
              <a:t>lawr</a:t>
            </a:r>
            <a:r>
              <a:rPr lang="en-GB" sz="2200" i="1" dirty="0">
                <a:solidFill>
                  <a:srgbClr val="FF0000"/>
                </a:solidFill>
              </a:rPr>
              <a:t>			</a:t>
            </a:r>
            <a:r>
              <a:rPr lang="en-GB" sz="2200" i="1" dirty="0"/>
              <a:t>The … bridge is falling down</a:t>
            </a:r>
          </a:p>
          <a:p>
            <a:pPr marL="0" indent="0">
              <a:buNone/>
            </a:pPr>
            <a:r>
              <a:rPr lang="en-GB" sz="2200" i="1" dirty="0" err="1">
                <a:solidFill>
                  <a:srgbClr val="FF0000"/>
                </a:solidFill>
              </a:rPr>
              <a:t>yn</a:t>
            </a:r>
            <a:r>
              <a:rPr lang="en-GB" sz="2200" i="1" dirty="0">
                <a:solidFill>
                  <a:srgbClr val="FF0000"/>
                </a:solidFill>
              </a:rPr>
              <a:t> </a:t>
            </a:r>
            <a:r>
              <a:rPr lang="en-GB" sz="2200" i="1" dirty="0" err="1">
                <a:solidFill>
                  <a:srgbClr val="FF0000"/>
                </a:solidFill>
              </a:rPr>
              <a:t>cwympo</a:t>
            </a:r>
            <a:r>
              <a:rPr lang="en-GB" sz="2200" i="1" dirty="0">
                <a:solidFill>
                  <a:srgbClr val="FF0000"/>
                </a:solidFill>
              </a:rPr>
              <a:t> </a:t>
            </a:r>
            <a:r>
              <a:rPr lang="en-GB" sz="2200" i="1" dirty="0" err="1">
                <a:solidFill>
                  <a:srgbClr val="FF0000"/>
                </a:solidFill>
              </a:rPr>
              <a:t>lawr</a:t>
            </a:r>
            <a:r>
              <a:rPr lang="en-GB" sz="2200" i="1" dirty="0">
                <a:solidFill>
                  <a:srgbClr val="FF0000"/>
                </a:solidFill>
              </a:rPr>
              <a:t>, </a:t>
            </a:r>
            <a:r>
              <a:rPr lang="en-GB" sz="2200" i="1" dirty="0" err="1">
                <a:solidFill>
                  <a:srgbClr val="FF0000"/>
                </a:solidFill>
              </a:rPr>
              <a:t>yn</a:t>
            </a:r>
            <a:r>
              <a:rPr lang="en-GB" sz="2200" i="1" dirty="0">
                <a:solidFill>
                  <a:srgbClr val="FF0000"/>
                </a:solidFill>
              </a:rPr>
              <a:t> </a:t>
            </a:r>
            <a:r>
              <a:rPr lang="en-GB" sz="2200" i="1" dirty="0" err="1">
                <a:solidFill>
                  <a:srgbClr val="FF0000"/>
                </a:solidFill>
              </a:rPr>
              <a:t>cwympo</a:t>
            </a:r>
            <a:r>
              <a:rPr lang="en-GB" sz="2200" i="1" dirty="0">
                <a:solidFill>
                  <a:srgbClr val="FF0000"/>
                </a:solidFill>
              </a:rPr>
              <a:t> </a:t>
            </a:r>
            <a:r>
              <a:rPr lang="en-GB" sz="2200" i="1" dirty="0" err="1">
                <a:solidFill>
                  <a:srgbClr val="FF0000"/>
                </a:solidFill>
              </a:rPr>
              <a:t>lawr</a:t>
            </a:r>
            <a:r>
              <a:rPr lang="en-GB" sz="2200" i="1" dirty="0">
                <a:solidFill>
                  <a:srgbClr val="FF0000"/>
                </a:solidFill>
              </a:rPr>
              <a:t>.		</a:t>
            </a:r>
            <a:r>
              <a:rPr lang="en-GB" sz="2200" i="1" dirty="0"/>
              <a:t>is falling down, is falling down.</a:t>
            </a:r>
          </a:p>
          <a:p>
            <a:pPr marL="0" indent="0">
              <a:buNone/>
            </a:pPr>
            <a:r>
              <a:rPr lang="en-GB" sz="2200" i="1" dirty="0">
                <a:solidFill>
                  <a:srgbClr val="FF0000"/>
                </a:solidFill>
              </a:rPr>
              <a:t>Mae Pont y </a:t>
            </a:r>
            <a:r>
              <a:rPr lang="en-GB" sz="2200" i="1" dirty="0" err="1">
                <a:solidFill>
                  <a:srgbClr val="FF0000"/>
                </a:solidFill>
              </a:rPr>
              <a:t>Fro</a:t>
            </a:r>
            <a:r>
              <a:rPr lang="en-GB" sz="2200" i="1" dirty="0">
                <a:solidFill>
                  <a:srgbClr val="FF0000"/>
                </a:solidFill>
              </a:rPr>
              <a:t> </a:t>
            </a:r>
            <a:r>
              <a:rPr lang="en-GB" sz="2200" i="1" dirty="0" err="1">
                <a:solidFill>
                  <a:srgbClr val="FF0000"/>
                </a:solidFill>
              </a:rPr>
              <a:t>yn</a:t>
            </a:r>
            <a:r>
              <a:rPr lang="en-GB" sz="2200" i="1" dirty="0">
                <a:solidFill>
                  <a:srgbClr val="FF0000"/>
                </a:solidFill>
              </a:rPr>
              <a:t> </a:t>
            </a:r>
            <a:r>
              <a:rPr lang="en-GB" sz="2200" i="1" dirty="0" err="1">
                <a:solidFill>
                  <a:srgbClr val="FF0000"/>
                </a:solidFill>
              </a:rPr>
              <a:t>cwympo</a:t>
            </a:r>
            <a:r>
              <a:rPr lang="en-GB" sz="2200" i="1" dirty="0">
                <a:solidFill>
                  <a:srgbClr val="FF0000"/>
                </a:solidFill>
              </a:rPr>
              <a:t> </a:t>
            </a:r>
            <a:r>
              <a:rPr lang="en-GB" sz="2200" i="1" dirty="0" err="1">
                <a:solidFill>
                  <a:srgbClr val="FF0000"/>
                </a:solidFill>
              </a:rPr>
              <a:t>lawr</a:t>
            </a:r>
            <a:r>
              <a:rPr lang="en-GB" sz="2200" i="1" dirty="0">
                <a:solidFill>
                  <a:srgbClr val="FF0000"/>
                </a:solidFill>
              </a:rPr>
              <a:t>			</a:t>
            </a:r>
            <a:r>
              <a:rPr lang="en-GB" sz="2200" i="1" dirty="0"/>
              <a:t>The … bridge is falling down</a:t>
            </a:r>
          </a:p>
          <a:p>
            <a:pPr marL="0" indent="0">
              <a:buNone/>
            </a:pPr>
            <a:r>
              <a:rPr lang="en-GB" sz="2200" i="1" dirty="0">
                <a:solidFill>
                  <a:srgbClr val="FF0000"/>
                </a:solidFill>
              </a:rPr>
              <a:t>un, </a:t>
            </a:r>
            <a:r>
              <a:rPr lang="en-GB" sz="2200" i="1" dirty="0" err="1">
                <a:solidFill>
                  <a:srgbClr val="FF0000"/>
                </a:solidFill>
              </a:rPr>
              <a:t>dau</a:t>
            </a:r>
            <a:r>
              <a:rPr lang="en-GB" sz="2200" i="1" dirty="0">
                <a:solidFill>
                  <a:srgbClr val="FF0000"/>
                </a:solidFill>
              </a:rPr>
              <a:t>, tri!					</a:t>
            </a:r>
            <a:r>
              <a:rPr lang="en-GB" sz="2200" i="1" dirty="0"/>
              <a:t>one, two, three!</a:t>
            </a:r>
          </a:p>
          <a:p>
            <a:pPr marL="0" indent="0">
              <a:buNone/>
            </a:pPr>
            <a:endParaRPr lang="en-GB" sz="2200" i="1" dirty="0"/>
          </a:p>
          <a:p>
            <a:pPr marL="0" indent="0">
              <a:buNone/>
            </a:pPr>
            <a:r>
              <a:rPr lang="en-GB" sz="2200" dirty="0"/>
              <a:t>Whilst singing, the pupils pass under the bridge.</a:t>
            </a:r>
          </a:p>
          <a:p>
            <a:pPr marL="0" indent="0">
              <a:buNone/>
            </a:pPr>
            <a:r>
              <a:rPr lang="en-GB" sz="2200" dirty="0"/>
              <a:t>The pupil to be trapped on the word ‘tri’ makes the bridge with one other person.</a:t>
            </a:r>
          </a:p>
          <a:p>
            <a:pPr marL="0" indent="0">
              <a:buNone/>
            </a:pPr>
            <a:endParaRPr lang="en-GB" sz="2200" i="1" dirty="0"/>
          </a:p>
          <a:p>
            <a:pPr marL="0" indent="0">
              <a:buNone/>
            </a:pPr>
            <a:endParaRPr lang="en-GB" sz="2200" i="1" dirty="0"/>
          </a:p>
        </p:txBody>
      </p:sp>
      <p:pic>
        <p:nvPicPr>
          <p:cNvPr id="1026" name="Picture 2" descr="How to Draw a Bridge - Really Easy Drawing Tutorial">
            <a:extLst>
              <a:ext uri="{FF2B5EF4-FFF2-40B4-BE49-F238E27FC236}">
                <a16:creationId xmlns:a16="http://schemas.microsoft.com/office/drawing/2014/main" xmlns="" id="{225BC9F8-E12F-AB91-640C-8854E1B103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01229" y="187324"/>
            <a:ext cx="2143125" cy="213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70954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D62C8D6-91D1-20DB-CCAB-AA83E74F496C}"/>
              </a:ext>
            </a:extLst>
          </p:cNvPr>
          <p:cNvSpPr>
            <a:spLocks noGrp="1"/>
          </p:cNvSpPr>
          <p:nvPr>
            <p:ph type="title"/>
          </p:nvPr>
        </p:nvSpPr>
        <p:spPr/>
        <p:txBody>
          <a:bodyPr>
            <a:normAutofit/>
          </a:bodyPr>
          <a:lstStyle/>
          <a:p>
            <a:r>
              <a:rPr lang="en-GB" sz="2800" dirty="0"/>
              <a:t>Ga i </a:t>
            </a:r>
            <a:r>
              <a:rPr lang="en-GB" sz="2800" dirty="0" err="1"/>
              <a:t>groesi’r</a:t>
            </a:r>
            <a:r>
              <a:rPr lang="en-GB" sz="2800" dirty="0"/>
              <a:t> </a:t>
            </a:r>
            <a:r>
              <a:rPr lang="en-GB" sz="2800" dirty="0" err="1"/>
              <a:t>afon</a:t>
            </a:r>
            <a:r>
              <a:rPr lang="en-GB" sz="2800" dirty="0"/>
              <a:t>?</a:t>
            </a:r>
          </a:p>
        </p:txBody>
      </p:sp>
      <p:sp>
        <p:nvSpPr>
          <p:cNvPr id="3" name="Content Placeholder 2">
            <a:extLst>
              <a:ext uri="{FF2B5EF4-FFF2-40B4-BE49-F238E27FC236}">
                <a16:creationId xmlns:a16="http://schemas.microsoft.com/office/drawing/2014/main" xmlns="" id="{A0488CDB-C5D8-D86B-C18C-3C8C6CE8F1C9}"/>
              </a:ext>
            </a:extLst>
          </p:cNvPr>
          <p:cNvSpPr>
            <a:spLocks noGrp="1"/>
          </p:cNvSpPr>
          <p:nvPr>
            <p:ph idx="1"/>
          </p:nvPr>
        </p:nvSpPr>
        <p:spPr/>
        <p:txBody>
          <a:bodyPr>
            <a:normAutofit/>
          </a:bodyPr>
          <a:lstStyle/>
          <a:p>
            <a:pPr marL="0" indent="0">
              <a:buNone/>
            </a:pPr>
            <a:endParaRPr lang="en-GB" sz="2200" dirty="0"/>
          </a:p>
          <a:p>
            <a:pPr marL="0" indent="0">
              <a:buNone/>
            </a:pPr>
            <a:r>
              <a:rPr lang="en-GB" sz="2200" dirty="0"/>
              <a:t>The aim of the game is to cross the river without getting caught by the crocodile. </a:t>
            </a:r>
          </a:p>
          <a:p>
            <a:pPr marL="0" indent="0">
              <a:buNone/>
            </a:pPr>
            <a:r>
              <a:rPr lang="en-GB" sz="2200" dirty="0"/>
              <a:t>One pupil is chosen as the crocodile. The rest the of the pupils say </a:t>
            </a:r>
            <a:r>
              <a:rPr lang="en-GB" sz="2200" dirty="0">
                <a:solidFill>
                  <a:srgbClr val="FF0000"/>
                </a:solidFill>
              </a:rPr>
              <a:t>‘Ga i </a:t>
            </a:r>
            <a:r>
              <a:rPr lang="en-GB" sz="2200" dirty="0" err="1">
                <a:solidFill>
                  <a:srgbClr val="FF0000"/>
                </a:solidFill>
              </a:rPr>
              <a:t>groesi’r</a:t>
            </a:r>
            <a:r>
              <a:rPr lang="en-GB" sz="2200" dirty="0">
                <a:solidFill>
                  <a:srgbClr val="FF0000"/>
                </a:solidFill>
              </a:rPr>
              <a:t> </a:t>
            </a:r>
            <a:r>
              <a:rPr lang="en-GB" sz="2200" dirty="0" err="1">
                <a:solidFill>
                  <a:srgbClr val="FF0000"/>
                </a:solidFill>
              </a:rPr>
              <a:t>afon</a:t>
            </a:r>
            <a:r>
              <a:rPr lang="en-GB" sz="2200" dirty="0">
                <a:solidFill>
                  <a:srgbClr val="FF0000"/>
                </a:solidFill>
              </a:rPr>
              <a:t>?’ </a:t>
            </a:r>
            <a:r>
              <a:rPr lang="en-GB" sz="2200" dirty="0"/>
              <a:t>The crocodile replies with </a:t>
            </a:r>
            <a:r>
              <a:rPr lang="en-GB" sz="2200" dirty="0">
                <a:solidFill>
                  <a:srgbClr val="FF0000"/>
                </a:solidFill>
              </a:rPr>
              <a:t>‘</a:t>
            </a:r>
            <a:r>
              <a:rPr lang="en-GB" sz="2200" dirty="0" err="1">
                <a:solidFill>
                  <a:srgbClr val="FF0000"/>
                </a:solidFill>
              </a:rPr>
              <a:t>Cei</a:t>
            </a:r>
            <a:r>
              <a:rPr lang="en-GB" sz="2200" dirty="0">
                <a:solidFill>
                  <a:srgbClr val="FF0000"/>
                </a:solidFill>
              </a:rPr>
              <a:t>, </a:t>
            </a:r>
            <a:r>
              <a:rPr lang="en-GB" sz="2200" dirty="0" err="1">
                <a:solidFill>
                  <a:srgbClr val="FF0000"/>
                </a:solidFill>
              </a:rPr>
              <a:t>os</a:t>
            </a:r>
            <a:r>
              <a:rPr lang="en-GB" sz="2200" dirty="0">
                <a:solidFill>
                  <a:srgbClr val="FF0000"/>
                </a:solidFill>
              </a:rPr>
              <a:t> </a:t>
            </a:r>
            <a:r>
              <a:rPr lang="en-GB" sz="2200" dirty="0" err="1">
                <a:solidFill>
                  <a:srgbClr val="FF0000"/>
                </a:solidFill>
              </a:rPr>
              <a:t>wyt</a:t>
            </a:r>
            <a:r>
              <a:rPr lang="en-GB" sz="2200" dirty="0">
                <a:solidFill>
                  <a:srgbClr val="FF0000"/>
                </a:solidFill>
              </a:rPr>
              <a:t> </a:t>
            </a:r>
            <a:r>
              <a:rPr lang="en-GB" sz="2200" dirty="0" err="1">
                <a:solidFill>
                  <a:srgbClr val="FF0000"/>
                </a:solidFill>
              </a:rPr>
              <a:t>ti’n</a:t>
            </a:r>
            <a:r>
              <a:rPr lang="en-GB" sz="2200" dirty="0">
                <a:solidFill>
                  <a:srgbClr val="FF0000"/>
                </a:solidFill>
              </a:rPr>
              <a:t> </a:t>
            </a:r>
            <a:r>
              <a:rPr lang="en-GB" sz="2200" dirty="0" err="1">
                <a:solidFill>
                  <a:srgbClr val="FF0000"/>
                </a:solidFill>
              </a:rPr>
              <a:t>gwisgo</a:t>
            </a:r>
            <a:r>
              <a:rPr lang="en-GB" sz="2200" dirty="0">
                <a:solidFill>
                  <a:srgbClr val="FF0000"/>
                </a:solidFill>
              </a:rPr>
              <a:t> …’ </a:t>
            </a:r>
            <a:r>
              <a:rPr lang="en-GB" sz="2200" i="1" dirty="0"/>
              <a:t>Yes, if you are wearing … </a:t>
            </a:r>
            <a:r>
              <a:rPr lang="en-GB" sz="2200" dirty="0"/>
              <a:t>A colour is then stated. </a:t>
            </a:r>
          </a:p>
          <a:p>
            <a:pPr marL="0" indent="0">
              <a:buNone/>
            </a:pPr>
            <a:r>
              <a:rPr lang="en-GB" sz="2200" dirty="0"/>
              <a:t>If the pupils are wearing that particular colour they are free to cross. If they are not wearing that colour then they have to run to the other side of the river, without getting caught. If they are caught, they then become a crocodile.</a:t>
            </a:r>
          </a:p>
          <a:p>
            <a:pPr marL="0" indent="0">
              <a:buNone/>
            </a:pPr>
            <a:r>
              <a:rPr lang="en-GB" sz="2200" dirty="0"/>
              <a:t>The winner is the last pupil not to be caught.</a:t>
            </a:r>
          </a:p>
        </p:txBody>
      </p:sp>
      <p:pic>
        <p:nvPicPr>
          <p:cNvPr id="2052" name="Picture 4" descr="100+ Free Crocodile &amp; Alligator Illustrations - Pixabay">
            <a:extLst>
              <a:ext uri="{FF2B5EF4-FFF2-40B4-BE49-F238E27FC236}">
                <a16:creationId xmlns:a16="http://schemas.microsoft.com/office/drawing/2014/main" xmlns="" id="{403708B5-6C5B-032E-1C89-32332D8181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02464" y="274352"/>
            <a:ext cx="2714625" cy="1685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65591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8137E71-9B56-F8D8-750D-034913964637}"/>
              </a:ext>
            </a:extLst>
          </p:cNvPr>
          <p:cNvSpPr>
            <a:spLocks noGrp="1"/>
          </p:cNvSpPr>
          <p:nvPr>
            <p:ph type="title"/>
          </p:nvPr>
        </p:nvSpPr>
        <p:spPr/>
        <p:txBody>
          <a:bodyPr/>
          <a:lstStyle/>
          <a:p>
            <a:r>
              <a:rPr lang="en-US" dirty="0" err="1"/>
              <a:t>Diolch</a:t>
            </a:r>
            <a:r>
              <a:rPr lang="en-US" dirty="0"/>
              <a:t> </a:t>
            </a:r>
            <a:r>
              <a:rPr lang="en-US" dirty="0" err="1"/>
              <a:t>yn</a:t>
            </a:r>
            <a:r>
              <a:rPr lang="en-US" dirty="0"/>
              <a:t> </a:t>
            </a:r>
            <a:r>
              <a:rPr lang="en-US" dirty="0" err="1"/>
              <a:t>fawr</a:t>
            </a:r>
            <a:r>
              <a:rPr lang="en-US" dirty="0"/>
              <a:t>!</a:t>
            </a:r>
          </a:p>
        </p:txBody>
      </p:sp>
      <p:pic>
        <p:nvPicPr>
          <p:cNvPr id="5" name="Picture 4" descr="A qr code on a red background&#10;&#10;Description automatically generated">
            <a:extLst>
              <a:ext uri="{FF2B5EF4-FFF2-40B4-BE49-F238E27FC236}">
                <a16:creationId xmlns:a16="http://schemas.microsoft.com/office/drawing/2014/main" xmlns="" id="{07528121-23A2-E1CF-AA35-072FB127273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33172" y="1320978"/>
            <a:ext cx="4146116" cy="4032087"/>
          </a:xfrm>
          <a:prstGeom prst="rect">
            <a:avLst/>
          </a:prstGeom>
        </p:spPr>
      </p:pic>
    </p:spTree>
    <p:extLst>
      <p:ext uri="{BB962C8B-B14F-4D97-AF65-F5344CB8AC3E}">
        <p14:creationId xmlns:p14="http://schemas.microsoft.com/office/powerpoint/2010/main" val="209485468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6.9|1.6|1.6|1.5|1.4|1.3|1.5"/>
</p:tagLst>
</file>

<file path=ppt/theme/theme1.xml><?xml version="1.0" encoding="utf-8"?>
<a:theme xmlns:a="http://schemas.openxmlformats.org/drawingml/2006/main" name="Office Theme">
  <a:themeElements>
    <a:clrScheme name="Custom 2">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E7CF242A45D0344897640FE589A76A3" ma:contentTypeVersion="5" ma:contentTypeDescription="Create a new document." ma:contentTypeScope="" ma:versionID="2212a6c40090f781e0189c436dd5a041">
  <xsd:schema xmlns:xsd="http://www.w3.org/2001/XMLSchema" xmlns:xs="http://www.w3.org/2001/XMLSchema" xmlns:p="http://schemas.microsoft.com/office/2006/metadata/properties" xmlns:ns2="0f6c6264-5531-434a-9e79-d35635c8587d" targetNamespace="http://schemas.microsoft.com/office/2006/metadata/properties" ma:root="true" ma:fieldsID="c1c70e30ff706e0331f8c6fc535d96cc" ns2:_="">
    <xsd:import namespace="0f6c6264-5531-434a-9e79-d35635c8587d"/>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f6c6264-5531-434a-9e79-d35635c8587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EF7A1BA-EE7E-4988-A261-FE7B575B6F4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f6c6264-5531-434a-9e79-d35635c8587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4A3C74D-E244-49D3-BA41-993B782A6EA8}">
  <ds:schemaRefs>
    <ds:schemaRef ds:uri="http://schemas.microsoft.com/office/2006/metadata/properties"/>
    <ds:schemaRef ds:uri="0f6c6264-5531-434a-9e79-d35635c8587d"/>
    <ds:schemaRef ds:uri="http://purl.org/dc/terms/"/>
    <ds:schemaRef ds:uri="http://schemas.openxmlformats.org/package/2006/metadata/core-properties"/>
    <ds:schemaRef ds:uri="http://purl.org/dc/dcmitype/"/>
    <ds:schemaRef ds:uri="http://schemas.microsoft.com/office/2006/documentManagement/types"/>
    <ds:schemaRef ds:uri="http://purl.org/dc/elements/1.1/"/>
    <ds:schemaRef ds:uri="http://schemas.microsoft.com/office/infopath/2007/PartnerControls"/>
    <ds:schemaRef ds:uri="http://www.w3.org/XML/1998/namespace"/>
  </ds:schemaRefs>
</ds:datastoreItem>
</file>

<file path=customXml/itemProps3.xml><?xml version="1.0" encoding="utf-8"?>
<ds:datastoreItem xmlns:ds="http://schemas.openxmlformats.org/officeDocument/2006/customXml" ds:itemID="{55E1A505-D4E9-41C9-9DE0-AE005E73442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21383</TotalTime>
  <Words>1254</Words>
  <Application>Microsoft Office PowerPoint</Application>
  <PresentationFormat>Custom</PresentationFormat>
  <Paragraphs>329</Paragraphs>
  <Slides>30</Slides>
  <Notes>0</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Office Theme</vt:lpstr>
      <vt:lpstr>Dysgu Proffesiynol Iaith Gymraeg     Welsh Language Professional Learning </vt:lpstr>
      <vt:lpstr>Yr Wyddor The Alphabet</vt:lpstr>
      <vt:lpstr>Llafariaid - Vowels</vt:lpstr>
      <vt:lpstr>Cyfarchion - Greetings</vt:lpstr>
      <vt:lpstr>Cyflwyno’ch hun – Introducing yourself</vt:lpstr>
      <vt:lpstr>Gorchmynion Commands</vt:lpstr>
      <vt:lpstr>Amseroedd y dydd  Times of the day</vt:lpstr>
      <vt:lpstr>Lliwiau - Colours</vt:lpstr>
      <vt:lpstr>Rhifau - Numbers</vt:lpstr>
      <vt:lpstr>Cyfri - Counting</vt:lpstr>
      <vt:lpstr>Gofyn am bethau – Asking for things</vt:lpstr>
      <vt:lpstr>Oes ... gyda ti? – Have you got …?</vt:lpstr>
      <vt:lpstr>Mynegi hoffter – Expressing likes</vt:lpstr>
      <vt:lpstr>Answering Yes/No </vt:lpstr>
      <vt:lpstr>PowerPoint Presentation</vt:lpstr>
      <vt:lpstr>Y Tywydd The Weather</vt:lpstr>
      <vt:lpstr>Gemau Iard Playground Games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Pont y Fro</vt:lpstr>
      <vt:lpstr>Ga i groesi’r afon?</vt:lpstr>
      <vt:lpstr>Diolch yn fawr!</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Tim Fawell</dc:creator>
  <cp:lastModifiedBy>Dawn</cp:lastModifiedBy>
  <cp:revision>4</cp:revision>
  <cp:lastPrinted>2023-12-05T11:16:53Z</cp:lastPrinted>
  <dcterms:created xsi:type="dcterms:W3CDTF">2020-01-22T10:54:21Z</dcterms:created>
  <dcterms:modified xsi:type="dcterms:W3CDTF">2024-01-20T15:16:13Z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0x010100EE7CF242A45D0344897640FE589A76A3</vt:lpwstr>
  </property>
</Properties>
</file>