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6" r:id="rId4"/>
    <p:sldId id="265" r:id="rId5"/>
    <p:sldId id="264" r:id="rId6"/>
    <p:sldId id="263" r:id="rId7"/>
    <p:sldId id="262" r:id="rId8"/>
    <p:sldId id="258" r:id="rId9"/>
    <p:sldId id="261" r:id="rId10"/>
    <p:sldId id="269" r:id="rId11"/>
    <p:sldId id="268" r:id="rId12"/>
    <p:sldId id="267" r:id="rId13"/>
    <p:sldId id="259" r:id="rId14"/>
    <p:sldId id="260" r:id="rId15"/>
    <p:sldId id="270" r:id="rId16"/>
    <p:sldId id="271" r:id="rId17"/>
    <p:sldId id="274"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09BA3B0-25B8-4FD1-BE16-65050FB4D633}"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263186-FF96-4FE0-83C8-8B13D3D13D53}" type="slidenum">
              <a:rPr lang="en-GB" smtClean="0"/>
              <a:t>‹#›</a:t>
            </a:fld>
            <a:endParaRPr lang="en-GB"/>
          </a:p>
        </p:txBody>
      </p:sp>
    </p:spTree>
    <p:extLst>
      <p:ext uri="{BB962C8B-B14F-4D97-AF65-F5344CB8AC3E}">
        <p14:creationId xmlns:p14="http://schemas.microsoft.com/office/powerpoint/2010/main" val="4229234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9BA3B0-25B8-4FD1-BE16-65050FB4D633}"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263186-FF96-4FE0-83C8-8B13D3D13D53}" type="slidenum">
              <a:rPr lang="en-GB" smtClean="0"/>
              <a:t>‹#›</a:t>
            </a:fld>
            <a:endParaRPr lang="en-GB"/>
          </a:p>
        </p:txBody>
      </p:sp>
    </p:spTree>
    <p:extLst>
      <p:ext uri="{BB962C8B-B14F-4D97-AF65-F5344CB8AC3E}">
        <p14:creationId xmlns:p14="http://schemas.microsoft.com/office/powerpoint/2010/main" val="1612360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9BA3B0-25B8-4FD1-BE16-65050FB4D633}"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263186-FF96-4FE0-83C8-8B13D3D13D53}" type="slidenum">
              <a:rPr lang="en-GB" smtClean="0"/>
              <a:t>‹#›</a:t>
            </a:fld>
            <a:endParaRPr lang="en-GB"/>
          </a:p>
        </p:txBody>
      </p:sp>
    </p:spTree>
    <p:extLst>
      <p:ext uri="{BB962C8B-B14F-4D97-AF65-F5344CB8AC3E}">
        <p14:creationId xmlns:p14="http://schemas.microsoft.com/office/powerpoint/2010/main" val="20303099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09BA3B0-25B8-4FD1-BE16-65050FB4D633}"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263186-FF96-4FE0-83C8-8B13D3D13D53}" type="slidenum">
              <a:rPr lang="en-GB" smtClean="0"/>
              <a:t>‹#›</a:t>
            </a:fld>
            <a:endParaRPr lang="en-GB"/>
          </a:p>
        </p:txBody>
      </p:sp>
    </p:spTree>
    <p:extLst>
      <p:ext uri="{BB962C8B-B14F-4D97-AF65-F5344CB8AC3E}">
        <p14:creationId xmlns:p14="http://schemas.microsoft.com/office/powerpoint/2010/main" val="447444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09BA3B0-25B8-4FD1-BE16-65050FB4D633}" type="datetimeFigureOut">
              <a:rPr lang="en-GB" smtClean="0"/>
              <a:t>31/12/2022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263186-FF96-4FE0-83C8-8B13D3D13D53}" type="slidenum">
              <a:rPr lang="en-GB" smtClean="0"/>
              <a:t>‹#›</a:t>
            </a:fld>
            <a:endParaRPr lang="en-GB"/>
          </a:p>
        </p:txBody>
      </p:sp>
    </p:spTree>
    <p:extLst>
      <p:ext uri="{BB962C8B-B14F-4D97-AF65-F5344CB8AC3E}">
        <p14:creationId xmlns:p14="http://schemas.microsoft.com/office/powerpoint/2010/main" val="2675570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09BA3B0-25B8-4FD1-BE16-65050FB4D633}" type="datetimeFigureOut">
              <a:rPr lang="en-GB" smtClean="0"/>
              <a:t>31/12/2022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263186-FF96-4FE0-83C8-8B13D3D13D53}" type="slidenum">
              <a:rPr lang="en-GB" smtClean="0"/>
              <a:t>‹#›</a:t>
            </a:fld>
            <a:endParaRPr lang="en-GB"/>
          </a:p>
        </p:txBody>
      </p:sp>
    </p:spTree>
    <p:extLst>
      <p:ext uri="{BB962C8B-B14F-4D97-AF65-F5344CB8AC3E}">
        <p14:creationId xmlns:p14="http://schemas.microsoft.com/office/powerpoint/2010/main" val="18614618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9BA3B0-25B8-4FD1-BE16-65050FB4D633}" type="datetimeFigureOut">
              <a:rPr lang="en-GB" smtClean="0"/>
              <a:t>31/12/2022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F263186-FF96-4FE0-83C8-8B13D3D13D53}" type="slidenum">
              <a:rPr lang="en-GB" smtClean="0"/>
              <a:t>‹#›</a:t>
            </a:fld>
            <a:endParaRPr lang="en-GB"/>
          </a:p>
        </p:txBody>
      </p:sp>
    </p:spTree>
    <p:extLst>
      <p:ext uri="{BB962C8B-B14F-4D97-AF65-F5344CB8AC3E}">
        <p14:creationId xmlns:p14="http://schemas.microsoft.com/office/powerpoint/2010/main" val="320873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9BA3B0-25B8-4FD1-BE16-65050FB4D633}"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263186-FF96-4FE0-83C8-8B13D3D13D53}" type="slidenum">
              <a:rPr lang="en-GB" smtClean="0"/>
              <a:t>‹#›</a:t>
            </a:fld>
            <a:endParaRPr lang="en-GB"/>
          </a:p>
        </p:txBody>
      </p:sp>
    </p:spTree>
    <p:extLst>
      <p:ext uri="{BB962C8B-B14F-4D97-AF65-F5344CB8AC3E}">
        <p14:creationId xmlns:p14="http://schemas.microsoft.com/office/powerpoint/2010/main" val="17786798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9BA3B0-25B8-4FD1-BE16-65050FB4D633}"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263186-FF96-4FE0-83C8-8B13D3D13D53}" type="slidenum">
              <a:rPr lang="en-GB" smtClean="0"/>
              <a:t>‹#›</a:t>
            </a:fld>
            <a:endParaRPr lang="en-GB"/>
          </a:p>
        </p:txBody>
      </p:sp>
    </p:spTree>
    <p:extLst>
      <p:ext uri="{BB962C8B-B14F-4D97-AF65-F5344CB8AC3E}">
        <p14:creationId xmlns:p14="http://schemas.microsoft.com/office/powerpoint/2010/main" val="1747244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9BA3B0-25B8-4FD1-BE16-65050FB4D633}"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263186-FF96-4FE0-83C8-8B13D3D13D53}" type="slidenum">
              <a:rPr lang="en-GB" smtClean="0"/>
              <a:t>‹#›</a:t>
            </a:fld>
            <a:endParaRPr lang="en-GB"/>
          </a:p>
        </p:txBody>
      </p:sp>
    </p:spTree>
    <p:extLst>
      <p:ext uri="{BB962C8B-B14F-4D97-AF65-F5344CB8AC3E}">
        <p14:creationId xmlns:p14="http://schemas.microsoft.com/office/powerpoint/2010/main" val="17914485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9BA3B0-25B8-4FD1-BE16-65050FB4D633}"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263186-FF96-4FE0-83C8-8B13D3D13D53}" type="slidenum">
              <a:rPr lang="en-GB" smtClean="0"/>
              <a:t>‹#›</a:t>
            </a:fld>
            <a:endParaRPr lang="en-GB"/>
          </a:p>
        </p:txBody>
      </p:sp>
    </p:spTree>
    <p:extLst>
      <p:ext uri="{BB962C8B-B14F-4D97-AF65-F5344CB8AC3E}">
        <p14:creationId xmlns:p14="http://schemas.microsoft.com/office/powerpoint/2010/main" val="21914374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9BA3B0-25B8-4FD1-BE16-65050FB4D633}" type="datetimeFigureOut">
              <a:rPr lang="en-GB" smtClean="0"/>
              <a:t>31/12/2022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263186-FF96-4FE0-83C8-8B13D3D13D53}" type="slidenum">
              <a:rPr lang="en-GB" smtClean="0"/>
              <a:t>‹#›</a:t>
            </a:fld>
            <a:endParaRPr lang="en-GB"/>
          </a:p>
        </p:txBody>
      </p:sp>
    </p:spTree>
    <p:extLst>
      <p:ext uri="{BB962C8B-B14F-4D97-AF65-F5344CB8AC3E}">
        <p14:creationId xmlns:p14="http://schemas.microsoft.com/office/powerpoint/2010/main" val="1640202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467544" y="1916832"/>
            <a:ext cx="8136904" cy="4320480"/>
          </a:xfrm>
        </p:spPr>
        <p:txBody>
          <a:bodyPr/>
          <a:lstStyle/>
          <a:p>
            <a:r>
              <a:rPr lang="en-GB" b="1" u="sng" dirty="0" smtClean="0">
                <a:solidFill>
                  <a:srgbClr val="0070C0"/>
                </a:solidFill>
              </a:rPr>
              <a:t>Gather</a:t>
            </a:r>
            <a:endParaRPr lang="en-GB" b="1" u="sng" dirty="0">
              <a:solidFill>
                <a:srgbClr val="0070C0"/>
              </a:solidFill>
            </a:endParaRPr>
          </a:p>
          <a:p>
            <a:r>
              <a:rPr lang="en-GB" b="1" u="sng" dirty="0" smtClean="0">
                <a:solidFill>
                  <a:srgbClr val="FF0000"/>
                </a:solidFill>
              </a:rPr>
              <a:t>Opening Hymn: </a:t>
            </a:r>
            <a:r>
              <a:rPr lang="en-GB" b="1" dirty="0" smtClean="0">
                <a:solidFill>
                  <a:srgbClr val="0070C0"/>
                </a:solidFill>
              </a:rPr>
              <a:t>This little light of mine, I’m going to let it shine.</a:t>
            </a:r>
            <a:endParaRPr lang="en-GB" b="1" dirty="0">
              <a:solidFill>
                <a:srgbClr val="0070C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3645024"/>
            <a:ext cx="7200800" cy="2910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72210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467544" y="1916832"/>
            <a:ext cx="8136904" cy="4320480"/>
          </a:xfrm>
        </p:spPr>
        <p:txBody>
          <a:bodyPr/>
          <a:lstStyle/>
          <a:p>
            <a:r>
              <a:rPr lang="en-GB" b="1" u="sng" dirty="0" smtClean="0">
                <a:solidFill>
                  <a:srgbClr val="0070C0"/>
                </a:solidFill>
              </a:rPr>
              <a:t>Gather</a:t>
            </a:r>
            <a:endParaRPr lang="en-GB" b="1" u="sng" dirty="0">
              <a:solidFill>
                <a:srgbClr val="0070C0"/>
              </a:solidFill>
            </a:endParaRPr>
          </a:p>
        </p:txBody>
      </p:sp>
      <p:sp>
        <p:nvSpPr>
          <p:cNvPr id="4" name="Rectangle 3"/>
          <p:cNvSpPr/>
          <p:nvPr/>
        </p:nvSpPr>
        <p:spPr>
          <a:xfrm>
            <a:off x="611560" y="2690336"/>
            <a:ext cx="7848872" cy="923330"/>
          </a:xfrm>
          <a:prstGeom prst="rect">
            <a:avLst/>
          </a:prstGeom>
        </p:spPr>
        <p:txBody>
          <a:bodyPr wrap="square">
            <a:spAutoFit/>
          </a:bodyPr>
          <a:lstStyle/>
          <a:p>
            <a:r>
              <a:rPr lang="en-GB" b="1" dirty="0">
                <a:ea typeface="Times New Roman"/>
                <a:cs typeface="Arial"/>
              </a:rPr>
              <a:t>Welcome to </a:t>
            </a:r>
            <a:r>
              <a:rPr lang="en-GB" b="1" dirty="0" smtClean="0">
                <a:ea typeface="Times New Roman"/>
                <a:cs typeface="Arial"/>
              </a:rPr>
              <a:t>our collective worship. </a:t>
            </a:r>
            <a:r>
              <a:rPr lang="en-GB" b="1" dirty="0">
                <a:ea typeface="Times New Roman"/>
                <a:cs typeface="Arial"/>
              </a:rPr>
              <a:t>The theme of our assembly is </a:t>
            </a:r>
            <a:r>
              <a:rPr lang="en-GB" b="1" dirty="0" smtClean="0">
                <a:ea typeface="Times New Roman"/>
                <a:cs typeface="Arial"/>
              </a:rPr>
              <a:t>‘TALENTS’.  We are all made s in </a:t>
            </a:r>
            <a:r>
              <a:rPr lang="en-GB" b="1" dirty="0">
                <a:ea typeface="Times New Roman"/>
                <a:cs typeface="Arial"/>
              </a:rPr>
              <a:t>God our Father’s image </a:t>
            </a:r>
            <a:r>
              <a:rPr lang="en-GB" b="1" dirty="0" smtClean="0">
                <a:ea typeface="Times New Roman"/>
                <a:cs typeface="Arial"/>
              </a:rPr>
              <a:t>and we all share his eternal </a:t>
            </a:r>
            <a:r>
              <a:rPr lang="en-GB" b="1" dirty="0">
                <a:ea typeface="Times New Roman"/>
                <a:cs typeface="Arial"/>
              </a:rPr>
              <a:t>love that He has for each one of us.</a:t>
            </a:r>
            <a:endParaRPr lang="en-GB"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703" y="3717032"/>
            <a:ext cx="5016586" cy="3025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28480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467544" y="1916832"/>
            <a:ext cx="4680520" cy="4320480"/>
          </a:xfrm>
        </p:spPr>
        <p:txBody>
          <a:bodyPr>
            <a:normAutofit fontScale="70000" lnSpcReduction="20000"/>
          </a:bodyPr>
          <a:lstStyle/>
          <a:p>
            <a:r>
              <a:rPr lang="en-GB" b="1" u="sng" dirty="0" smtClean="0">
                <a:solidFill>
                  <a:srgbClr val="0070C0"/>
                </a:solidFill>
              </a:rPr>
              <a:t>Gather</a:t>
            </a:r>
          </a:p>
          <a:p>
            <a:pPr>
              <a:spcAft>
                <a:spcPts val="0"/>
              </a:spcAft>
            </a:pPr>
            <a:r>
              <a:rPr lang="en-GB" b="1" u="sng" dirty="0">
                <a:solidFill>
                  <a:srgbClr val="0000FF"/>
                </a:solidFill>
                <a:ea typeface="Times New Roman"/>
                <a:cs typeface="Arial"/>
              </a:rPr>
              <a:t>Opening Prayer</a:t>
            </a:r>
            <a:endParaRPr lang="en-GB" b="1" dirty="0" smtClean="0">
              <a:effectLst/>
              <a:latin typeface="Comic Sans MS"/>
              <a:ea typeface="Times New Roman"/>
              <a:cs typeface="Times New Roman"/>
            </a:endParaRPr>
          </a:p>
          <a:p>
            <a:pPr algn="l">
              <a:spcAft>
                <a:spcPts val="0"/>
              </a:spcAft>
            </a:pPr>
            <a:r>
              <a:rPr lang="en-GB" b="1" dirty="0">
                <a:ea typeface="Times New Roman"/>
                <a:cs typeface="Arial"/>
              </a:rPr>
              <a:t> </a:t>
            </a:r>
            <a:r>
              <a:rPr lang="en-GB" b="1" dirty="0">
                <a:solidFill>
                  <a:schemeClr val="tx1"/>
                </a:solidFill>
                <a:ea typeface="Times New Roman"/>
                <a:cs typeface="Arial"/>
              </a:rPr>
              <a:t>The sign of the cross reminds us of God’s love so let’s begin our prayer in the name of Father….</a:t>
            </a:r>
            <a:endParaRPr lang="en-GB" b="1" dirty="0" smtClean="0">
              <a:solidFill>
                <a:schemeClr val="tx1"/>
              </a:solidFill>
              <a:effectLst/>
              <a:latin typeface="Comic Sans MS"/>
              <a:ea typeface="Times New Roman"/>
              <a:cs typeface="Times New Roman"/>
            </a:endParaRPr>
          </a:p>
          <a:p>
            <a:pPr algn="l">
              <a:spcAft>
                <a:spcPts val="0"/>
              </a:spcAft>
            </a:pPr>
            <a:r>
              <a:rPr lang="en-GB" b="1" u="sng" dirty="0">
                <a:solidFill>
                  <a:srgbClr val="FF0000"/>
                </a:solidFill>
                <a:ea typeface="Times New Roman"/>
                <a:cs typeface="Arial"/>
              </a:rPr>
              <a:t>All</a:t>
            </a:r>
            <a:r>
              <a:rPr lang="en-GB" b="1" u="sng" dirty="0">
                <a:solidFill>
                  <a:srgbClr val="FF0000"/>
                </a:solidFill>
                <a:ea typeface="Times New Roman"/>
                <a:cs typeface="Times New Roman"/>
              </a:rPr>
              <a:t>: </a:t>
            </a:r>
            <a:r>
              <a:rPr lang="en-GB" b="1" dirty="0">
                <a:solidFill>
                  <a:schemeClr val="tx1"/>
                </a:solidFill>
                <a:ea typeface="Times New Roman"/>
                <a:cs typeface="Times New Roman"/>
              </a:rPr>
              <a:t>Almighty God, who makes light shine in darkness,</a:t>
            </a:r>
            <a:br>
              <a:rPr lang="en-GB" b="1" dirty="0">
                <a:solidFill>
                  <a:schemeClr val="tx1"/>
                </a:solidFill>
                <a:ea typeface="Times New Roman"/>
                <a:cs typeface="Times New Roman"/>
              </a:rPr>
            </a:br>
            <a:r>
              <a:rPr lang="en-GB" b="1" dirty="0">
                <a:solidFill>
                  <a:schemeClr val="tx1"/>
                </a:solidFill>
                <a:ea typeface="Times New Roman"/>
                <a:cs typeface="Times New Roman"/>
              </a:rPr>
              <a:t>And who sent his Son Jesus Christ that we might</a:t>
            </a:r>
            <a:br>
              <a:rPr lang="en-GB" b="1" dirty="0">
                <a:solidFill>
                  <a:schemeClr val="tx1"/>
                </a:solidFill>
                <a:ea typeface="Times New Roman"/>
                <a:cs typeface="Times New Roman"/>
              </a:rPr>
            </a:br>
            <a:r>
              <a:rPr lang="en-GB" b="1" dirty="0">
                <a:solidFill>
                  <a:schemeClr val="tx1"/>
                </a:solidFill>
                <a:ea typeface="Times New Roman"/>
                <a:cs typeface="Times New Roman"/>
              </a:rPr>
              <a:t> know your unfailing love and constant hope; </a:t>
            </a:r>
            <a:br>
              <a:rPr lang="en-GB" b="1" dirty="0">
                <a:solidFill>
                  <a:schemeClr val="tx1"/>
                </a:solidFill>
                <a:ea typeface="Times New Roman"/>
                <a:cs typeface="Times New Roman"/>
              </a:rPr>
            </a:br>
            <a:r>
              <a:rPr lang="en-GB" b="1" u="sng" dirty="0">
                <a:solidFill>
                  <a:srgbClr val="FF0000"/>
                </a:solidFill>
                <a:ea typeface="Times New Roman"/>
                <a:cs typeface="Times New Roman"/>
              </a:rPr>
              <a:t>A</a:t>
            </a:r>
            <a:r>
              <a:rPr lang="en-GB" b="1" dirty="0">
                <a:solidFill>
                  <a:srgbClr val="FF0000"/>
                </a:solidFill>
                <a:ea typeface="Times New Roman"/>
                <a:cs typeface="Times New Roman"/>
              </a:rPr>
              <a:t>ll: </a:t>
            </a:r>
            <a:r>
              <a:rPr lang="en-GB" b="1" dirty="0">
                <a:solidFill>
                  <a:schemeClr val="tx1"/>
                </a:solidFill>
                <a:ea typeface="Times New Roman"/>
                <a:cs typeface="Times New Roman"/>
              </a:rPr>
              <a:t>kindle within us a deeper love for you; </a:t>
            </a:r>
            <a:br>
              <a:rPr lang="en-GB" b="1" dirty="0">
                <a:solidFill>
                  <a:schemeClr val="tx1"/>
                </a:solidFill>
                <a:ea typeface="Times New Roman"/>
                <a:cs typeface="Times New Roman"/>
              </a:rPr>
            </a:br>
            <a:r>
              <a:rPr lang="en-GB" b="1" dirty="0">
                <a:solidFill>
                  <a:schemeClr val="tx1"/>
                </a:solidFill>
                <a:ea typeface="Times New Roman"/>
                <a:cs typeface="Times New Roman"/>
              </a:rPr>
              <a:t>grant us your compassion for the children in our care. </a:t>
            </a:r>
            <a:endParaRPr lang="en-GB" b="1" dirty="0" smtClean="0">
              <a:solidFill>
                <a:schemeClr val="tx1"/>
              </a:solidFill>
              <a:effectLst/>
              <a:latin typeface="Comic Sans MS"/>
              <a:ea typeface="Times New Roman"/>
              <a:cs typeface="Times New Roman"/>
            </a:endParaRPr>
          </a:p>
          <a:p>
            <a:endParaRPr lang="en-GB" b="1" u="sng" dirty="0">
              <a:solidFill>
                <a:srgbClr val="0070C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1988840"/>
            <a:ext cx="3851920"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28480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467544" y="1916832"/>
            <a:ext cx="8136904" cy="4320480"/>
          </a:xfrm>
        </p:spPr>
        <p:txBody>
          <a:bodyPr/>
          <a:lstStyle/>
          <a:p>
            <a:r>
              <a:rPr lang="en-GB" b="1" u="sng" dirty="0" smtClean="0">
                <a:solidFill>
                  <a:srgbClr val="0070C0"/>
                </a:solidFill>
              </a:rPr>
              <a:t>Gather</a:t>
            </a:r>
            <a:endParaRPr lang="en-GB" b="1" u="sng" dirty="0">
              <a:solidFill>
                <a:srgbClr val="0070C0"/>
              </a:solidFill>
            </a:endParaRPr>
          </a:p>
        </p:txBody>
      </p:sp>
      <p:sp>
        <p:nvSpPr>
          <p:cNvPr id="4" name="Rectangle 3"/>
          <p:cNvSpPr/>
          <p:nvPr/>
        </p:nvSpPr>
        <p:spPr>
          <a:xfrm>
            <a:off x="395536" y="2562096"/>
            <a:ext cx="3528392" cy="1938992"/>
          </a:xfrm>
          <a:prstGeom prst="rect">
            <a:avLst/>
          </a:prstGeom>
        </p:spPr>
        <p:txBody>
          <a:bodyPr wrap="square">
            <a:spAutoFit/>
          </a:bodyPr>
          <a:lstStyle/>
          <a:p>
            <a:pPr>
              <a:lnSpc>
                <a:spcPts val="1600"/>
              </a:lnSpc>
            </a:pPr>
            <a:r>
              <a:rPr lang="en-GB" b="1" u="sng" dirty="0">
                <a:solidFill>
                  <a:srgbClr val="FF0000"/>
                </a:solidFill>
                <a:ea typeface="Times New Roman"/>
                <a:cs typeface="Times New Roman"/>
              </a:rPr>
              <a:t>All:</a:t>
            </a:r>
            <a:r>
              <a:rPr lang="en-GB" b="1" dirty="0">
                <a:solidFill>
                  <a:srgbClr val="FF0000"/>
                </a:solidFill>
                <a:ea typeface="Times New Roman"/>
                <a:cs typeface="Times New Roman"/>
              </a:rPr>
              <a:t> </a:t>
            </a:r>
            <a:r>
              <a:rPr lang="en-GB" b="1" dirty="0">
                <a:solidFill>
                  <a:srgbClr val="333333"/>
                </a:solidFill>
                <a:ea typeface="Times New Roman"/>
                <a:cs typeface="Times New Roman"/>
              </a:rPr>
              <a:t>Banish the fear from the hearts of our children </a:t>
            </a:r>
            <a:br>
              <a:rPr lang="en-GB" b="1" dirty="0">
                <a:solidFill>
                  <a:srgbClr val="333333"/>
                </a:solidFill>
                <a:ea typeface="Times New Roman"/>
                <a:cs typeface="Times New Roman"/>
              </a:rPr>
            </a:br>
            <a:r>
              <a:rPr lang="en-GB" b="1" dirty="0">
                <a:solidFill>
                  <a:srgbClr val="333333"/>
                </a:solidFill>
                <a:ea typeface="Times New Roman"/>
                <a:cs typeface="Times New Roman"/>
              </a:rPr>
              <a:t>and enable us to see your image in the face of every child; </a:t>
            </a:r>
            <a:br>
              <a:rPr lang="en-GB" b="1" dirty="0">
                <a:solidFill>
                  <a:srgbClr val="333333"/>
                </a:solidFill>
                <a:ea typeface="Times New Roman"/>
                <a:cs typeface="Times New Roman"/>
              </a:rPr>
            </a:br>
            <a:r>
              <a:rPr lang="en-GB" b="1" dirty="0">
                <a:solidFill>
                  <a:srgbClr val="333333"/>
                </a:solidFill>
                <a:ea typeface="Times New Roman"/>
                <a:cs typeface="Times New Roman"/>
              </a:rPr>
              <a:t>that guided  by your presence and peace, </a:t>
            </a:r>
            <a:br>
              <a:rPr lang="en-GB" b="1" dirty="0">
                <a:solidFill>
                  <a:srgbClr val="333333"/>
                </a:solidFill>
                <a:ea typeface="Times New Roman"/>
                <a:cs typeface="Times New Roman"/>
              </a:rPr>
            </a:br>
            <a:r>
              <a:rPr lang="en-GB" b="1" dirty="0">
                <a:solidFill>
                  <a:srgbClr val="333333"/>
                </a:solidFill>
                <a:ea typeface="Times New Roman"/>
                <a:cs typeface="Times New Roman"/>
              </a:rPr>
              <a:t>we may impart your joy to them, </a:t>
            </a:r>
            <a:br>
              <a:rPr lang="en-GB" b="1" dirty="0">
                <a:solidFill>
                  <a:srgbClr val="333333"/>
                </a:solidFill>
                <a:ea typeface="Times New Roman"/>
                <a:cs typeface="Times New Roman"/>
              </a:rPr>
            </a:br>
            <a:r>
              <a:rPr lang="en-GB" b="1" dirty="0">
                <a:solidFill>
                  <a:srgbClr val="333333"/>
                </a:solidFill>
                <a:ea typeface="Times New Roman"/>
                <a:cs typeface="Times New Roman"/>
              </a:rPr>
              <a:t>through Jesus Christ, our Lord, </a:t>
            </a:r>
            <a:endParaRPr lang="en-GB" dirty="0" smtClean="0">
              <a:effectLst/>
              <a:latin typeface="Times New Roman"/>
              <a:ea typeface="Times New Roman"/>
            </a:endParaRPr>
          </a:p>
          <a:p>
            <a:pPr>
              <a:lnSpc>
                <a:spcPts val="1600"/>
              </a:lnSpc>
            </a:pPr>
            <a:r>
              <a:rPr lang="en-GB" b="1" dirty="0">
                <a:ea typeface="Times New Roman"/>
                <a:cs typeface="Times New Roman"/>
              </a:rPr>
              <a:t>Amen. </a:t>
            </a:r>
            <a:endParaRPr lang="en-GB" dirty="0">
              <a:effectLst/>
              <a:latin typeface="Times New Roman"/>
              <a:ea typeface="Times New Roman"/>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988839"/>
            <a:ext cx="3342620" cy="4456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2848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467544" y="1916832"/>
            <a:ext cx="8136904" cy="4320480"/>
          </a:xfrm>
        </p:spPr>
        <p:txBody>
          <a:bodyPr/>
          <a:lstStyle/>
          <a:p>
            <a:r>
              <a:rPr lang="en-GB" b="1" u="sng" dirty="0" smtClean="0">
                <a:solidFill>
                  <a:srgbClr val="0070C0"/>
                </a:solidFill>
              </a:rPr>
              <a:t>Gather</a:t>
            </a:r>
            <a:endParaRPr lang="en-GB" b="1" u="sng" dirty="0">
              <a:solidFill>
                <a:srgbClr val="0070C0"/>
              </a:solidFill>
            </a:endParaRPr>
          </a:p>
        </p:txBody>
      </p:sp>
      <p:sp>
        <p:nvSpPr>
          <p:cNvPr id="4" name="Rectangle 3"/>
          <p:cNvSpPr/>
          <p:nvPr/>
        </p:nvSpPr>
        <p:spPr>
          <a:xfrm>
            <a:off x="251520" y="2636912"/>
            <a:ext cx="4104456" cy="3785652"/>
          </a:xfrm>
          <a:prstGeom prst="rect">
            <a:avLst/>
          </a:prstGeom>
        </p:spPr>
        <p:txBody>
          <a:bodyPr wrap="square">
            <a:spAutoFit/>
          </a:bodyPr>
          <a:lstStyle/>
          <a:p>
            <a:pPr marL="914400" indent="-914400">
              <a:spcAft>
                <a:spcPts val="0"/>
              </a:spcAft>
            </a:pPr>
            <a:r>
              <a:rPr lang="en-GB" sz="2000" b="1" u="sng" dirty="0" smtClean="0">
                <a:solidFill>
                  <a:srgbClr val="FF0000"/>
                </a:solidFill>
                <a:ea typeface="Times New Roman"/>
                <a:cs typeface="Tahoma"/>
              </a:rPr>
              <a:t>What’s </a:t>
            </a:r>
            <a:r>
              <a:rPr lang="en-GB" sz="2000" b="1" u="sng" dirty="0">
                <a:solidFill>
                  <a:srgbClr val="FF0000"/>
                </a:solidFill>
                <a:ea typeface="Times New Roman"/>
                <a:cs typeface="Tahoma"/>
              </a:rPr>
              <a:t>a talent?</a:t>
            </a:r>
            <a:endParaRPr lang="en-GB" sz="2000" b="1" u="sng" dirty="0" smtClean="0">
              <a:solidFill>
                <a:srgbClr val="FF0000"/>
              </a:solidFill>
              <a:effectLst/>
              <a:latin typeface="Times New Roman"/>
              <a:ea typeface="Times New Roman"/>
            </a:endParaRPr>
          </a:p>
          <a:p>
            <a:pPr marL="914400" indent="-914400">
              <a:spcAft>
                <a:spcPts val="0"/>
              </a:spcAft>
            </a:pPr>
            <a:endParaRPr lang="en-GB" sz="2000" dirty="0" smtClean="0">
              <a:effectLst/>
              <a:latin typeface="Times New Roman"/>
              <a:ea typeface="Times New Roman"/>
            </a:endParaRPr>
          </a:p>
          <a:p>
            <a:pPr marL="914400" indent="-914400">
              <a:spcAft>
                <a:spcPts val="0"/>
              </a:spcAft>
            </a:pPr>
            <a:r>
              <a:rPr lang="en-GB" sz="2000" b="1" dirty="0" smtClean="0">
                <a:ea typeface="Times New Roman"/>
                <a:cs typeface="Tahoma"/>
              </a:rPr>
              <a:t> </a:t>
            </a:r>
            <a:r>
              <a:rPr lang="en-GB" sz="2000" b="1" dirty="0">
                <a:ea typeface="Times New Roman"/>
                <a:cs typeface="Tahoma"/>
              </a:rPr>
              <a:t>A talent is a special natural ability </a:t>
            </a:r>
            <a:r>
              <a:rPr lang="en-GB" sz="2000" b="1" dirty="0" smtClean="0">
                <a:ea typeface="Times New Roman"/>
                <a:cs typeface="Tahoma"/>
              </a:rPr>
              <a:t>or</a:t>
            </a:r>
          </a:p>
          <a:p>
            <a:pPr marL="914400" indent="-914400">
              <a:spcAft>
                <a:spcPts val="0"/>
              </a:spcAft>
            </a:pPr>
            <a:r>
              <a:rPr lang="en-GB" sz="2000" b="1" dirty="0" smtClean="0">
                <a:ea typeface="Times New Roman"/>
                <a:cs typeface="Tahoma"/>
              </a:rPr>
              <a:t>aptitude</a:t>
            </a:r>
            <a:r>
              <a:rPr lang="en-GB" sz="2000" b="1" dirty="0">
                <a:ea typeface="Times New Roman"/>
                <a:cs typeface="Tahoma"/>
              </a:rPr>
              <a:t>. Natural means that we </a:t>
            </a:r>
            <a:r>
              <a:rPr lang="en-GB" sz="2000" b="1" dirty="0" smtClean="0">
                <a:ea typeface="Times New Roman"/>
                <a:cs typeface="Tahoma"/>
              </a:rPr>
              <a:t>are</a:t>
            </a:r>
          </a:p>
          <a:p>
            <a:pPr marL="914400" indent="-914400">
              <a:spcAft>
                <a:spcPts val="0"/>
              </a:spcAft>
            </a:pPr>
            <a:r>
              <a:rPr lang="en-GB" sz="2000" b="1" dirty="0" smtClean="0">
                <a:ea typeface="Times New Roman"/>
                <a:cs typeface="Tahoma"/>
              </a:rPr>
              <a:t>Born</a:t>
            </a:r>
            <a:endParaRPr lang="en-GB" sz="2000" b="1" dirty="0">
              <a:ea typeface="Times New Roman"/>
              <a:cs typeface="Tahoma"/>
            </a:endParaRPr>
          </a:p>
          <a:p>
            <a:pPr marL="914400" indent="-914400">
              <a:spcAft>
                <a:spcPts val="0"/>
              </a:spcAft>
            </a:pPr>
            <a:r>
              <a:rPr lang="en-GB" sz="2000" b="1" dirty="0" smtClean="0">
                <a:ea typeface="Times New Roman"/>
                <a:cs typeface="Tahoma"/>
              </a:rPr>
              <a:t>with </a:t>
            </a:r>
            <a:r>
              <a:rPr lang="en-GB" sz="2000" b="1" dirty="0">
                <a:ea typeface="Times New Roman"/>
                <a:cs typeface="Tahoma"/>
              </a:rPr>
              <a:t>it. Everyone has a </a:t>
            </a:r>
            <a:r>
              <a:rPr lang="en-GB" sz="2000" b="1" dirty="0" smtClean="0">
                <a:ea typeface="Times New Roman"/>
                <a:cs typeface="Tahoma"/>
              </a:rPr>
              <a:t>talent.</a:t>
            </a:r>
          </a:p>
          <a:p>
            <a:pPr marL="914400" indent="-914400">
              <a:spcAft>
                <a:spcPts val="0"/>
              </a:spcAft>
            </a:pPr>
            <a:r>
              <a:rPr lang="en-GB" sz="2000" b="1" dirty="0" smtClean="0">
                <a:ea typeface="Times New Roman"/>
                <a:cs typeface="Tahoma"/>
              </a:rPr>
              <a:t>Everyone is</a:t>
            </a:r>
          </a:p>
          <a:p>
            <a:pPr marL="914400" indent="-914400">
              <a:spcAft>
                <a:spcPts val="0"/>
              </a:spcAft>
            </a:pPr>
            <a:r>
              <a:rPr lang="en-GB" sz="2000" b="1" dirty="0" smtClean="0">
                <a:ea typeface="Times New Roman"/>
                <a:cs typeface="Tahoma"/>
              </a:rPr>
              <a:t>good </a:t>
            </a:r>
            <a:r>
              <a:rPr lang="en-GB" sz="2000" b="1" dirty="0">
                <a:ea typeface="Times New Roman"/>
                <a:cs typeface="Tahoma"/>
              </a:rPr>
              <a:t>at something. These are </a:t>
            </a:r>
            <a:r>
              <a:rPr lang="en-GB" sz="2000" b="1" dirty="0" smtClean="0">
                <a:ea typeface="Times New Roman"/>
                <a:cs typeface="Tahoma"/>
              </a:rPr>
              <a:t>the</a:t>
            </a:r>
          </a:p>
          <a:p>
            <a:pPr marL="914400" indent="-914400">
              <a:spcAft>
                <a:spcPts val="0"/>
              </a:spcAft>
            </a:pPr>
            <a:r>
              <a:rPr lang="en-GB" sz="2000" b="1" dirty="0" smtClean="0">
                <a:ea typeface="Times New Roman"/>
                <a:cs typeface="Tahoma"/>
              </a:rPr>
              <a:t>Talents</a:t>
            </a:r>
            <a:endParaRPr lang="en-GB" sz="2000" b="1" dirty="0">
              <a:ea typeface="Times New Roman"/>
              <a:cs typeface="Tahoma"/>
            </a:endParaRPr>
          </a:p>
          <a:p>
            <a:pPr marL="914400" indent="-914400">
              <a:spcAft>
                <a:spcPts val="0"/>
              </a:spcAft>
            </a:pPr>
            <a:r>
              <a:rPr lang="en-GB" sz="2000" b="1" dirty="0" smtClean="0">
                <a:ea typeface="Times New Roman"/>
                <a:cs typeface="Tahoma"/>
              </a:rPr>
              <a:t>That each </a:t>
            </a:r>
            <a:r>
              <a:rPr lang="en-GB" sz="2000" b="1" dirty="0">
                <a:ea typeface="Times New Roman"/>
                <a:cs typeface="Tahoma"/>
              </a:rPr>
              <a:t>of the children in </a:t>
            </a:r>
            <a:r>
              <a:rPr lang="en-GB" sz="2000" b="1" dirty="0" smtClean="0">
                <a:ea typeface="Times New Roman"/>
                <a:cs typeface="Tahoma"/>
              </a:rPr>
              <a:t>this</a:t>
            </a:r>
          </a:p>
          <a:p>
            <a:pPr marL="914400" indent="-914400">
              <a:spcAft>
                <a:spcPts val="0"/>
              </a:spcAft>
            </a:pPr>
            <a:r>
              <a:rPr lang="en-GB" sz="2000" b="1" dirty="0" smtClean="0">
                <a:ea typeface="Times New Roman"/>
                <a:cs typeface="Tahoma"/>
              </a:rPr>
              <a:t>School</a:t>
            </a:r>
            <a:endParaRPr lang="en-GB" sz="2000" b="1" dirty="0">
              <a:ea typeface="Times New Roman"/>
              <a:cs typeface="Tahoma"/>
            </a:endParaRPr>
          </a:p>
          <a:p>
            <a:pPr marL="914400" indent="-914400">
              <a:spcAft>
                <a:spcPts val="0"/>
              </a:spcAft>
            </a:pPr>
            <a:r>
              <a:rPr lang="en-GB" sz="2000" b="1" dirty="0" smtClean="0">
                <a:ea typeface="Times New Roman"/>
                <a:cs typeface="Tahoma"/>
              </a:rPr>
              <a:t>have</a:t>
            </a:r>
            <a:r>
              <a:rPr lang="en-GB" sz="2000" b="1" dirty="0">
                <a:ea typeface="Times New Roman"/>
                <a:cs typeface="Tahoma"/>
              </a:rPr>
              <a:t>.</a:t>
            </a:r>
            <a:endParaRPr lang="en-GB" sz="2000" dirty="0">
              <a:effectLst/>
              <a:latin typeface="Times New Roman"/>
              <a:ea typeface="Times New Roman"/>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1426" y="2636912"/>
            <a:ext cx="4340761"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2848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467544" y="1916832"/>
            <a:ext cx="8136904" cy="4320480"/>
          </a:xfrm>
        </p:spPr>
        <p:txBody>
          <a:bodyPr/>
          <a:lstStyle/>
          <a:p>
            <a:r>
              <a:rPr lang="en-GB" b="1" u="sng" dirty="0" smtClean="0">
                <a:solidFill>
                  <a:srgbClr val="0070C0"/>
                </a:solidFill>
              </a:rPr>
              <a:t>The Word of God</a:t>
            </a:r>
          </a:p>
          <a:p>
            <a:r>
              <a:rPr lang="en-GB" sz="2800" b="1" u="sng" dirty="0" smtClean="0">
                <a:solidFill>
                  <a:srgbClr val="FF0000"/>
                </a:solidFill>
              </a:rPr>
              <a:t>The Three Servants. How did they use their gifts?</a:t>
            </a:r>
            <a:endParaRPr lang="en-GB" sz="2800" b="1" u="sng" dirty="0">
              <a:solidFill>
                <a:srgbClr val="FF0000"/>
              </a:solidFill>
            </a:endParaRPr>
          </a:p>
          <a:p>
            <a:r>
              <a:rPr lang="en-GB" sz="2800" b="1" dirty="0">
                <a:solidFill>
                  <a:schemeClr val="tx1"/>
                </a:solidFill>
                <a:ea typeface="Times New Roman"/>
                <a:cs typeface="Tahoma"/>
              </a:rPr>
              <a:t>There was once a rich man who had three servants who wanted to test how wisely his servants could use the abilities that </a:t>
            </a:r>
            <a:r>
              <a:rPr lang="en-GB" sz="2800" b="1" dirty="0" smtClean="0">
                <a:solidFill>
                  <a:schemeClr val="tx1"/>
                </a:solidFill>
                <a:ea typeface="Times New Roman"/>
                <a:cs typeface="Tahoma"/>
              </a:rPr>
              <a:t>God </a:t>
            </a:r>
            <a:r>
              <a:rPr lang="en-GB" sz="2800" b="1" dirty="0">
                <a:solidFill>
                  <a:schemeClr val="tx1"/>
                </a:solidFill>
                <a:ea typeface="Times New Roman"/>
                <a:cs typeface="Tahoma"/>
              </a:rPr>
              <a:t>had given them</a:t>
            </a:r>
            <a:r>
              <a:rPr lang="en-GB" sz="2800" b="1" dirty="0" smtClean="0">
                <a:solidFill>
                  <a:schemeClr val="tx1"/>
                </a:solidFill>
                <a:ea typeface="Times New Roman"/>
                <a:cs typeface="Tahoma"/>
              </a:rPr>
              <a:t>.</a:t>
            </a:r>
          </a:p>
          <a:p>
            <a:endParaRPr lang="en-GB" sz="2800" b="1" u="sng" dirty="0">
              <a:solidFill>
                <a:schemeClr val="tx1"/>
              </a:solidFill>
            </a:endParaRPr>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1800" y="4342666"/>
            <a:ext cx="3270277" cy="2452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2848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467544" y="1916832"/>
            <a:ext cx="8136904" cy="4320480"/>
          </a:xfrm>
        </p:spPr>
        <p:txBody>
          <a:bodyPr/>
          <a:lstStyle/>
          <a:p>
            <a:r>
              <a:rPr lang="en-GB" b="1" u="sng" dirty="0" smtClean="0">
                <a:solidFill>
                  <a:srgbClr val="0070C0"/>
                </a:solidFill>
              </a:rPr>
              <a:t>Word of God</a:t>
            </a:r>
            <a:endParaRPr lang="en-GB" b="1" u="sng" dirty="0">
              <a:solidFill>
                <a:srgbClr val="0070C0"/>
              </a:solidFill>
            </a:endParaRPr>
          </a:p>
        </p:txBody>
      </p:sp>
      <p:sp>
        <p:nvSpPr>
          <p:cNvPr id="4" name="Rectangle 3"/>
          <p:cNvSpPr/>
          <p:nvPr/>
        </p:nvSpPr>
        <p:spPr>
          <a:xfrm>
            <a:off x="395536" y="2348880"/>
            <a:ext cx="4536504" cy="4154984"/>
          </a:xfrm>
          <a:prstGeom prst="rect">
            <a:avLst/>
          </a:prstGeom>
        </p:spPr>
        <p:txBody>
          <a:bodyPr wrap="square">
            <a:spAutoFit/>
          </a:bodyPr>
          <a:lstStyle/>
          <a:p>
            <a:r>
              <a:rPr lang="en-GB" sz="2400" b="1" dirty="0" smtClean="0">
                <a:effectLst/>
                <a:latin typeface="Times New Roman"/>
                <a:ea typeface="Times New Roman"/>
              </a:rPr>
              <a:t>I want to give each of you something, according to your ability.</a:t>
            </a:r>
            <a:r>
              <a:rPr lang="en-GB" sz="2400" b="1" i="1" dirty="0" smtClean="0">
                <a:effectLst/>
                <a:latin typeface="Times New Roman"/>
                <a:ea typeface="Times New Roman"/>
              </a:rPr>
              <a:t> (Handing 5 coins to servant #1) </a:t>
            </a:r>
            <a:r>
              <a:rPr lang="en-GB" sz="2400" b="1" dirty="0" smtClean="0">
                <a:effectLst/>
                <a:latin typeface="Times New Roman"/>
                <a:ea typeface="Times New Roman"/>
              </a:rPr>
              <a:t>Here, take these 5 coins. </a:t>
            </a:r>
            <a:r>
              <a:rPr lang="en-GB" sz="2400" b="1" i="1" dirty="0" smtClean="0">
                <a:effectLst/>
                <a:latin typeface="Times New Roman"/>
                <a:ea typeface="Times New Roman"/>
              </a:rPr>
              <a:t>(Then handing 2 coins to servant #2)</a:t>
            </a:r>
            <a:r>
              <a:rPr lang="en-GB" sz="2400" b="1" dirty="0" smtClean="0">
                <a:effectLst/>
                <a:latin typeface="Times New Roman"/>
                <a:ea typeface="Times New Roman"/>
              </a:rPr>
              <a:t> Here you take these 2 coins. </a:t>
            </a:r>
            <a:r>
              <a:rPr lang="en-GB" sz="2400" b="1" i="1" dirty="0" smtClean="0">
                <a:effectLst/>
                <a:latin typeface="Times New Roman"/>
                <a:ea typeface="Times New Roman"/>
              </a:rPr>
              <a:t>(Then handing 1 coin to servant #3)</a:t>
            </a:r>
            <a:r>
              <a:rPr lang="en-GB" sz="2400" b="1" dirty="0" smtClean="0">
                <a:effectLst/>
                <a:latin typeface="Times New Roman"/>
                <a:ea typeface="Times New Roman"/>
              </a:rPr>
              <a:t> And you, take this one coin. I must go on a long journey, but I will return some day. </a:t>
            </a:r>
            <a:r>
              <a:rPr lang="en-GB" sz="2400" b="1" i="1" dirty="0" smtClean="0">
                <a:effectLst/>
                <a:latin typeface="Times New Roman"/>
                <a:ea typeface="Times New Roman"/>
              </a:rPr>
              <a:t>(Master walks away)</a:t>
            </a:r>
            <a:endParaRPr lang="en-GB" sz="2400" b="1"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2492896"/>
            <a:ext cx="3717286"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2848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467544" y="1916832"/>
            <a:ext cx="8136904" cy="4320480"/>
          </a:xfrm>
        </p:spPr>
        <p:txBody>
          <a:bodyPr/>
          <a:lstStyle/>
          <a:p>
            <a:r>
              <a:rPr lang="en-GB" b="1" u="sng" dirty="0" smtClean="0">
                <a:solidFill>
                  <a:srgbClr val="0070C0"/>
                </a:solidFill>
              </a:rPr>
              <a:t>Word of God</a:t>
            </a:r>
            <a:endParaRPr lang="en-GB" b="1" u="sng" dirty="0">
              <a:solidFill>
                <a:srgbClr val="0070C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2691204777"/>
              </p:ext>
            </p:extLst>
          </p:nvPr>
        </p:nvGraphicFramePr>
        <p:xfrm>
          <a:off x="395536" y="2780928"/>
          <a:ext cx="2880319" cy="3048000"/>
        </p:xfrm>
        <a:graphic>
          <a:graphicData uri="http://schemas.openxmlformats.org/drawingml/2006/table">
            <a:tbl>
              <a:tblPr/>
              <a:tblGrid>
                <a:gridCol w="1326597"/>
                <a:gridCol w="1553722"/>
              </a:tblGrid>
              <a:tr h="2753464">
                <a:tc>
                  <a:txBody>
                    <a:bodyPr/>
                    <a:lstStyle/>
                    <a:p>
                      <a:pPr>
                        <a:spcAft>
                          <a:spcPts val="0"/>
                        </a:spcAft>
                      </a:pPr>
                      <a:r>
                        <a:rPr lang="en-GB" sz="2000" b="1" u="sng" dirty="0">
                          <a:solidFill>
                            <a:srgbClr val="008000"/>
                          </a:solidFill>
                          <a:effectLst/>
                          <a:latin typeface="Times New Roman"/>
                          <a:ea typeface="Times New Roman"/>
                        </a:rPr>
                        <a:t>Servant</a:t>
                      </a:r>
                      <a:r>
                        <a:rPr lang="en-GB" sz="2000" b="1" u="sng" dirty="0">
                          <a:effectLst/>
                          <a:latin typeface="Times New Roman"/>
                          <a:ea typeface="Times New Roman"/>
                        </a:rPr>
                        <a:t> </a:t>
                      </a:r>
                      <a:r>
                        <a:rPr lang="en-GB" sz="2000" b="1" dirty="0">
                          <a:effectLst/>
                          <a:latin typeface="Times New Roman"/>
                          <a:ea typeface="Times New Roman"/>
                        </a:rPr>
                        <a:t>1</a:t>
                      </a:r>
                      <a:endParaRPr lang="en-GB" sz="2000" dirty="0">
                        <a:effectLst/>
                        <a:latin typeface="Times New Roman"/>
                        <a:ea typeface="Times New Roman"/>
                      </a:endParaRPr>
                    </a:p>
                  </a:txBody>
                  <a:tcPr marL="0" marR="0" marT="0" marB="0">
                    <a:lnL>
                      <a:noFill/>
                    </a:lnL>
                    <a:lnR>
                      <a:noFill/>
                    </a:lnR>
                    <a:lnT>
                      <a:noFill/>
                    </a:lnT>
                    <a:lnB>
                      <a:noFill/>
                    </a:lnB>
                  </a:tcPr>
                </a:tc>
                <a:tc>
                  <a:txBody>
                    <a:bodyPr/>
                    <a:lstStyle/>
                    <a:p>
                      <a:pPr>
                        <a:spcAft>
                          <a:spcPts val="0"/>
                        </a:spcAft>
                      </a:pPr>
                      <a:r>
                        <a:rPr lang="en-GB" sz="2000" dirty="0">
                          <a:effectLst/>
                          <a:latin typeface="Times New Roman"/>
                          <a:ea typeface="Times New Roman"/>
                        </a:rPr>
                        <a:t>I know what I will do with my 5 coins. I will start a business and help people all over town. I'm sure my business will do very well. </a:t>
                      </a:r>
                    </a:p>
                  </a:txBody>
                  <a:tcPr marL="0" marR="0" marT="0" marB="0">
                    <a:lnL>
                      <a:noFill/>
                    </a:lnL>
                    <a:lnR>
                      <a:noFill/>
                    </a:lnR>
                    <a:lnT>
                      <a:noFill/>
                    </a:lnT>
                    <a:lnB>
                      <a:noFill/>
                    </a:lnB>
                  </a:tcPr>
                </a:tc>
              </a:tr>
            </a:tbl>
          </a:graphicData>
        </a:graphic>
      </p:graphicFrame>
      <p:pic>
        <p:nvPicPr>
          <p:cNvPr id="819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6710" y="2636912"/>
            <a:ext cx="5264782"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28480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467544" y="1916832"/>
            <a:ext cx="8136904" cy="4320480"/>
          </a:xfrm>
        </p:spPr>
        <p:txBody>
          <a:bodyPr/>
          <a:lstStyle/>
          <a:p>
            <a:r>
              <a:rPr lang="en-GB" b="1" u="sng" dirty="0" smtClean="0">
                <a:solidFill>
                  <a:srgbClr val="0070C0"/>
                </a:solidFill>
              </a:rPr>
              <a:t>Word of God</a:t>
            </a:r>
            <a:endParaRPr lang="en-GB" b="1" u="sng" dirty="0">
              <a:solidFill>
                <a:srgbClr val="0070C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707451189"/>
              </p:ext>
            </p:extLst>
          </p:nvPr>
        </p:nvGraphicFramePr>
        <p:xfrm>
          <a:off x="395537" y="2924944"/>
          <a:ext cx="2880320" cy="2376264"/>
        </p:xfrm>
        <a:graphic>
          <a:graphicData uri="http://schemas.openxmlformats.org/drawingml/2006/table">
            <a:tbl>
              <a:tblPr/>
              <a:tblGrid>
                <a:gridCol w="1326597"/>
                <a:gridCol w="1553723"/>
              </a:tblGrid>
              <a:tr h="2376264">
                <a:tc>
                  <a:txBody>
                    <a:bodyPr/>
                    <a:lstStyle/>
                    <a:p>
                      <a:pPr>
                        <a:spcAft>
                          <a:spcPts val="0"/>
                        </a:spcAft>
                      </a:pPr>
                      <a:r>
                        <a:rPr lang="en-GB" sz="1200" b="1" u="sng">
                          <a:solidFill>
                            <a:srgbClr val="008000"/>
                          </a:solidFill>
                          <a:effectLst/>
                          <a:latin typeface="Times New Roman"/>
                          <a:ea typeface="Times New Roman"/>
                        </a:rPr>
                        <a:t>Servant</a:t>
                      </a:r>
                      <a:r>
                        <a:rPr lang="en-GB" sz="1200" b="1">
                          <a:effectLst/>
                          <a:latin typeface="Times New Roman"/>
                          <a:ea typeface="Times New Roman"/>
                        </a:rPr>
                        <a:t> 2</a:t>
                      </a:r>
                      <a:endParaRPr lang="en-GB" sz="1000">
                        <a:effectLst/>
                        <a:latin typeface="Times New Roman"/>
                        <a:ea typeface="Times New Roman"/>
                      </a:endParaRPr>
                    </a:p>
                  </a:txBody>
                  <a:tcPr marL="0" marR="0" marT="0" marB="0">
                    <a:lnL>
                      <a:noFill/>
                    </a:lnL>
                    <a:lnR>
                      <a:noFill/>
                    </a:lnR>
                    <a:lnT>
                      <a:noFill/>
                    </a:lnT>
                    <a:lnB>
                      <a:noFill/>
                    </a:lnB>
                  </a:tcPr>
                </a:tc>
                <a:tc>
                  <a:txBody>
                    <a:bodyPr/>
                    <a:lstStyle/>
                    <a:p>
                      <a:pPr>
                        <a:spcAft>
                          <a:spcPts val="0"/>
                        </a:spcAft>
                      </a:pPr>
                      <a:r>
                        <a:rPr lang="en-GB" sz="2000" dirty="0">
                          <a:effectLst/>
                          <a:latin typeface="Times New Roman"/>
                          <a:ea typeface="Times New Roman"/>
                        </a:rPr>
                        <a:t>I know what I will do with my 2 coins. I will invest them and earn much interest. </a:t>
                      </a:r>
                    </a:p>
                  </a:txBody>
                  <a:tcPr marL="0" marR="0" marT="0" marB="0">
                    <a:lnL>
                      <a:noFill/>
                    </a:lnL>
                    <a:lnR>
                      <a:noFill/>
                    </a:lnR>
                    <a:lnT>
                      <a:noFill/>
                    </a:lnT>
                    <a:lnB>
                      <a:noFill/>
                    </a:lnB>
                  </a:tcPr>
                </a:tc>
              </a:tr>
            </a:tbl>
          </a:graphicData>
        </a:graphic>
      </p:graphicFrame>
      <p:pic>
        <p:nvPicPr>
          <p:cNvPr id="921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2492896"/>
            <a:ext cx="3183269" cy="4111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2848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467544" y="1916832"/>
            <a:ext cx="8136904" cy="4320480"/>
          </a:xfrm>
        </p:spPr>
        <p:txBody>
          <a:bodyPr/>
          <a:lstStyle/>
          <a:p>
            <a:r>
              <a:rPr lang="en-GB" b="1" u="sng" dirty="0" smtClean="0">
                <a:solidFill>
                  <a:srgbClr val="0070C0"/>
                </a:solidFill>
              </a:rPr>
              <a:t>The Word of God</a:t>
            </a:r>
            <a:endParaRPr lang="en-GB" b="1" u="sng" dirty="0">
              <a:solidFill>
                <a:srgbClr val="0070C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2362344610"/>
              </p:ext>
            </p:extLst>
          </p:nvPr>
        </p:nvGraphicFramePr>
        <p:xfrm>
          <a:off x="323528" y="3140968"/>
          <a:ext cx="3816423" cy="2926080"/>
        </p:xfrm>
        <a:graphic>
          <a:graphicData uri="http://schemas.openxmlformats.org/drawingml/2006/table">
            <a:tbl>
              <a:tblPr/>
              <a:tblGrid>
                <a:gridCol w="1757740"/>
                <a:gridCol w="2058683"/>
              </a:tblGrid>
              <a:tr h="0">
                <a:tc>
                  <a:txBody>
                    <a:bodyPr/>
                    <a:lstStyle/>
                    <a:p>
                      <a:pPr>
                        <a:spcAft>
                          <a:spcPts val="0"/>
                        </a:spcAft>
                      </a:pPr>
                      <a:r>
                        <a:rPr lang="en-GB" sz="2400" b="1" u="sng" dirty="0">
                          <a:solidFill>
                            <a:srgbClr val="008000"/>
                          </a:solidFill>
                          <a:effectLst/>
                          <a:latin typeface="Times New Roman"/>
                          <a:ea typeface="Times New Roman"/>
                        </a:rPr>
                        <a:t>Servant</a:t>
                      </a:r>
                      <a:r>
                        <a:rPr lang="en-GB" sz="2400" b="1" dirty="0">
                          <a:effectLst/>
                          <a:latin typeface="Times New Roman"/>
                          <a:ea typeface="Times New Roman"/>
                        </a:rPr>
                        <a:t> </a:t>
                      </a:r>
                      <a:r>
                        <a:rPr lang="en-GB" sz="2400" b="1" dirty="0">
                          <a:solidFill>
                            <a:srgbClr val="008000"/>
                          </a:solidFill>
                          <a:effectLst/>
                          <a:latin typeface="Times New Roman"/>
                          <a:ea typeface="Times New Roman"/>
                        </a:rPr>
                        <a:t>3</a:t>
                      </a:r>
                      <a:endParaRPr lang="en-GB" sz="2400" dirty="0">
                        <a:effectLst/>
                        <a:latin typeface="Times New Roman"/>
                        <a:ea typeface="Times New Roman"/>
                      </a:endParaRPr>
                    </a:p>
                  </a:txBody>
                  <a:tcPr marL="0" marR="0" marT="0" marB="0">
                    <a:lnL>
                      <a:noFill/>
                    </a:lnL>
                    <a:lnR>
                      <a:noFill/>
                    </a:lnR>
                    <a:lnT>
                      <a:noFill/>
                    </a:lnT>
                    <a:lnB>
                      <a:noFill/>
                    </a:lnB>
                  </a:tcPr>
                </a:tc>
                <a:tc>
                  <a:txBody>
                    <a:bodyPr/>
                    <a:lstStyle/>
                    <a:p>
                      <a:pPr>
                        <a:spcAft>
                          <a:spcPts val="0"/>
                        </a:spcAft>
                      </a:pPr>
                      <a:r>
                        <a:rPr lang="en-GB" sz="2400" dirty="0">
                          <a:effectLst/>
                          <a:latin typeface="Times New Roman"/>
                          <a:ea typeface="Times New Roman"/>
                        </a:rPr>
                        <a:t>I know what I will do. I do not want to lose my coin, so I will bury it in the backyard, so nobody will steal it</a:t>
                      </a:r>
                      <a:r>
                        <a:rPr lang="en-GB" sz="2400" dirty="0" smtClean="0">
                          <a:effectLst/>
                          <a:latin typeface="Times New Roman"/>
                          <a:ea typeface="Times New Roman"/>
                        </a:rPr>
                        <a:t>.</a:t>
                      </a:r>
                      <a:endParaRPr lang="en-GB" sz="2400" dirty="0">
                        <a:effectLst/>
                        <a:latin typeface="Times New Roman"/>
                        <a:ea typeface="Times New Roman"/>
                      </a:endParaRPr>
                    </a:p>
                  </a:txBody>
                  <a:tcPr marL="0" marR="0" marT="0" marB="0">
                    <a:lnL>
                      <a:noFill/>
                    </a:lnL>
                    <a:lnR>
                      <a:noFill/>
                    </a:lnR>
                    <a:lnT>
                      <a:noFill/>
                    </a:lnT>
                    <a:lnB>
                      <a:noFill/>
                    </a:lnB>
                  </a:tcPr>
                </a:tc>
              </a:tr>
            </a:tbl>
          </a:graphicData>
        </a:graphic>
      </p:graphicFrame>
      <p:pic>
        <p:nvPicPr>
          <p:cNvPr id="1024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492896"/>
            <a:ext cx="3201938" cy="4346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5864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179512" y="1916832"/>
            <a:ext cx="8424936" cy="4320480"/>
          </a:xfrm>
        </p:spPr>
        <p:txBody>
          <a:bodyPr>
            <a:normAutofit/>
          </a:bodyPr>
          <a:lstStyle/>
          <a:p>
            <a:r>
              <a:rPr lang="en-GB" sz="3600" b="1" u="sng" dirty="0" smtClean="0">
                <a:solidFill>
                  <a:srgbClr val="0070C0"/>
                </a:solidFill>
              </a:rPr>
              <a:t>The Word of God</a:t>
            </a:r>
            <a:endParaRPr lang="en-GB" sz="3600" b="1" u="sng" dirty="0">
              <a:solidFill>
                <a:srgbClr val="0070C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2007994686"/>
              </p:ext>
            </p:extLst>
          </p:nvPr>
        </p:nvGraphicFramePr>
        <p:xfrm>
          <a:off x="179512" y="2492896"/>
          <a:ext cx="4392488" cy="4305672"/>
        </p:xfrm>
        <a:graphic>
          <a:graphicData uri="http://schemas.openxmlformats.org/drawingml/2006/table">
            <a:tbl>
              <a:tblPr/>
              <a:tblGrid>
                <a:gridCol w="4107476"/>
                <a:gridCol w="285012"/>
              </a:tblGrid>
              <a:tr h="0">
                <a:tc gridSpan="2">
                  <a:txBody>
                    <a:bodyPr/>
                    <a:lstStyle/>
                    <a:p>
                      <a:pPr>
                        <a:spcAft>
                          <a:spcPts val="0"/>
                        </a:spcAft>
                      </a:pPr>
                      <a:r>
                        <a:rPr lang="en-GB" sz="1600" b="1" dirty="0" smtClean="0">
                          <a:effectLst/>
                          <a:latin typeface="Times New Roman"/>
                          <a:ea typeface="Times New Roman"/>
                        </a:rPr>
                        <a:t>The </a:t>
                      </a:r>
                      <a:r>
                        <a:rPr lang="en-GB" sz="1600" b="1" dirty="0">
                          <a:effectLst/>
                          <a:latin typeface="Times New Roman"/>
                          <a:ea typeface="Times New Roman"/>
                        </a:rPr>
                        <a:t>Master returned home</a:t>
                      </a:r>
                    </a:p>
                  </a:txBody>
                  <a:tcPr marL="0" marR="0" marT="0" marB="0">
                    <a:lnL>
                      <a:noFill/>
                    </a:lnL>
                    <a:lnR>
                      <a:noFill/>
                    </a:lnR>
                    <a:lnT>
                      <a:noFill/>
                    </a:lnT>
                    <a:lnB>
                      <a:noFill/>
                    </a:lnB>
                  </a:tcPr>
                </a:tc>
                <a:tc hMerge="1">
                  <a:txBody>
                    <a:bodyPr/>
                    <a:lstStyle/>
                    <a:p>
                      <a:endParaRPr lang="en-GB"/>
                    </a:p>
                  </a:txBody>
                  <a:tcPr/>
                </a:tc>
              </a:tr>
              <a:tr h="404232">
                <a:tc>
                  <a:txBody>
                    <a:bodyPr/>
                    <a:lstStyle/>
                    <a:p>
                      <a:pPr>
                        <a:spcAft>
                          <a:spcPts val="0"/>
                        </a:spcAft>
                      </a:pPr>
                      <a:r>
                        <a:rPr lang="en-GB" sz="1600" b="1">
                          <a:effectLst/>
                          <a:latin typeface="Times New Roman"/>
                          <a:ea typeface="Times New Roman"/>
                        </a:rPr>
                        <a:t> </a:t>
                      </a:r>
                    </a:p>
                  </a:txBody>
                  <a:tcPr marL="0" marR="0" marT="0" marB="0">
                    <a:lnL>
                      <a:noFill/>
                    </a:lnL>
                    <a:lnR>
                      <a:noFill/>
                    </a:lnR>
                    <a:lnT>
                      <a:noFill/>
                    </a:lnT>
                    <a:lnB>
                      <a:noFill/>
                    </a:lnB>
                  </a:tcPr>
                </a:tc>
                <a:tc>
                  <a:txBody>
                    <a:bodyPr/>
                    <a:lstStyle/>
                    <a:p>
                      <a:endParaRPr lang="en-GB"/>
                    </a:p>
                  </a:txBody>
                  <a:tcPr>
                    <a:lnL>
                      <a:noFill/>
                    </a:lnL>
                    <a:lnT>
                      <a:noFill/>
                    </a:lnT>
                  </a:tcPr>
                </a:tc>
              </a:tr>
              <a:tr h="0">
                <a:tc>
                  <a:txBody>
                    <a:bodyPr/>
                    <a:lstStyle/>
                    <a:p>
                      <a:pPr>
                        <a:spcAft>
                          <a:spcPts val="0"/>
                        </a:spcAft>
                      </a:pPr>
                      <a:r>
                        <a:rPr lang="en-GB" sz="1600" b="1" i="1" dirty="0">
                          <a:effectLst/>
                          <a:latin typeface="Times New Roman"/>
                          <a:ea typeface="Times New Roman"/>
                        </a:rPr>
                        <a:t>(Looking at servant #1) </a:t>
                      </a:r>
                      <a:r>
                        <a:rPr lang="en-GB" sz="1600" b="1" dirty="0">
                          <a:effectLst/>
                          <a:latin typeface="Times New Roman"/>
                          <a:ea typeface="Times New Roman"/>
                        </a:rPr>
                        <a:t>Well tell me, what have you done with the 5 coins I gave you so long ago?</a:t>
                      </a:r>
                    </a:p>
                  </a:txBody>
                  <a:tcPr marL="0" marR="0" marT="0" marB="0">
                    <a:lnL>
                      <a:noFill/>
                    </a:lnL>
                    <a:lnR>
                      <a:noFill/>
                    </a:lnR>
                    <a:lnT>
                      <a:noFill/>
                    </a:lnT>
                    <a:lnB>
                      <a:noFill/>
                    </a:lnB>
                  </a:tcPr>
                </a:tc>
                <a:tc>
                  <a:txBody>
                    <a:bodyPr/>
                    <a:lstStyle/>
                    <a:p>
                      <a:endParaRPr lang="en-GB"/>
                    </a:p>
                  </a:txBody>
                  <a:tcPr>
                    <a:lnL>
                      <a:noFill/>
                    </a:lnL>
                  </a:tcPr>
                </a:tc>
              </a:tr>
              <a:tr h="0">
                <a:tc>
                  <a:txBody>
                    <a:bodyPr/>
                    <a:lstStyle/>
                    <a:p>
                      <a:pPr>
                        <a:spcAft>
                          <a:spcPts val="0"/>
                        </a:spcAft>
                      </a:pPr>
                      <a:endParaRPr lang="en-GB" sz="1600" b="1" dirty="0">
                        <a:effectLst/>
                        <a:latin typeface="Times New Roman"/>
                        <a:ea typeface="Times New Roman"/>
                      </a:endParaRPr>
                    </a:p>
                  </a:txBody>
                  <a:tcPr marL="0" marR="0" marT="0" marB="0">
                    <a:lnL>
                      <a:noFill/>
                    </a:lnL>
                    <a:lnR>
                      <a:noFill/>
                    </a:lnR>
                    <a:lnT>
                      <a:noFill/>
                    </a:lnT>
                    <a:lnB>
                      <a:noFill/>
                    </a:lnB>
                  </a:tcPr>
                </a:tc>
                <a:tc>
                  <a:txBody>
                    <a:bodyPr/>
                    <a:lstStyle/>
                    <a:p>
                      <a:endParaRPr lang="en-GB"/>
                    </a:p>
                  </a:txBody>
                  <a:tcPr>
                    <a:lnL>
                      <a:noFill/>
                    </a:lnL>
                  </a:tcPr>
                </a:tc>
              </a:tr>
              <a:tr h="0">
                <a:tc>
                  <a:txBody>
                    <a:bodyPr/>
                    <a:lstStyle/>
                    <a:p>
                      <a:pPr>
                        <a:spcAft>
                          <a:spcPts val="0"/>
                        </a:spcAft>
                      </a:pPr>
                      <a:r>
                        <a:rPr lang="en-GB" sz="1600" b="1" dirty="0">
                          <a:effectLst/>
                          <a:latin typeface="Times New Roman"/>
                          <a:ea typeface="Times New Roman"/>
                        </a:rPr>
                        <a:t>Look, you trusted me with 5 coins and I built a nice business using them. See, here are 5 more coins, 10 in all.</a:t>
                      </a:r>
                    </a:p>
                  </a:txBody>
                  <a:tcPr marL="0" marR="0" marT="0" marB="0">
                    <a:lnL>
                      <a:noFill/>
                    </a:lnL>
                    <a:lnR>
                      <a:noFill/>
                    </a:lnR>
                    <a:lnT>
                      <a:noFill/>
                    </a:lnT>
                    <a:lnB>
                      <a:noFill/>
                    </a:lnB>
                  </a:tcPr>
                </a:tc>
                <a:tc>
                  <a:txBody>
                    <a:bodyPr/>
                    <a:lstStyle/>
                    <a:p>
                      <a:endParaRPr lang="en-GB"/>
                    </a:p>
                  </a:txBody>
                  <a:tcPr>
                    <a:lnL>
                      <a:noFill/>
                    </a:lnL>
                  </a:tcPr>
                </a:tc>
              </a:tr>
              <a:tr h="0">
                <a:tc>
                  <a:txBody>
                    <a:bodyPr/>
                    <a:lstStyle/>
                    <a:p>
                      <a:pPr>
                        <a:spcAft>
                          <a:spcPts val="0"/>
                        </a:spcAft>
                      </a:pPr>
                      <a:r>
                        <a:rPr lang="en-GB" sz="1600" b="1">
                          <a:effectLst/>
                          <a:latin typeface="Times New Roman"/>
                          <a:ea typeface="Times New Roman"/>
                        </a:rPr>
                        <a:t> </a:t>
                      </a:r>
                    </a:p>
                  </a:txBody>
                  <a:tcPr marL="0" marR="0" marT="0" marB="0">
                    <a:lnL>
                      <a:noFill/>
                    </a:lnL>
                    <a:lnR>
                      <a:noFill/>
                    </a:lnR>
                    <a:lnT>
                      <a:noFill/>
                    </a:lnT>
                    <a:lnB>
                      <a:noFill/>
                    </a:lnB>
                  </a:tcPr>
                </a:tc>
                <a:tc>
                  <a:txBody>
                    <a:bodyPr/>
                    <a:lstStyle/>
                    <a:p>
                      <a:endParaRPr lang="en-GB"/>
                    </a:p>
                  </a:txBody>
                  <a:tcPr>
                    <a:lnL>
                      <a:noFill/>
                    </a:lnL>
                  </a:tcPr>
                </a:tc>
              </a:tr>
              <a:tr h="0">
                <a:tc>
                  <a:txBody>
                    <a:bodyPr/>
                    <a:lstStyle/>
                    <a:p>
                      <a:pPr>
                        <a:spcAft>
                          <a:spcPts val="0"/>
                        </a:spcAft>
                      </a:pPr>
                      <a:r>
                        <a:rPr lang="en-GB" sz="1600" b="1" dirty="0">
                          <a:effectLst/>
                          <a:latin typeface="Times New Roman"/>
                          <a:ea typeface="Times New Roman"/>
                        </a:rPr>
                        <a:t>Well done good and faithful servant. You have been faithful with a few things. I will put you in charge of many things. Come share in my happiness. </a:t>
                      </a:r>
                      <a:r>
                        <a:rPr lang="en-GB" sz="1600" b="1" i="1" dirty="0">
                          <a:effectLst/>
                          <a:latin typeface="Times New Roman"/>
                          <a:ea typeface="Times New Roman"/>
                        </a:rPr>
                        <a:t>(Then look at servant #2)</a:t>
                      </a:r>
                      <a:r>
                        <a:rPr lang="en-GB" sz="1600" b="1" dirty="0">
                          <a:effectLst/>
                          <a:latin typeface="Times New Roman"/>
                          <a:ea typeface="Times New Roman"/>
                        </a:rPr>
                        <a:t> Well tell me, what have you done with the 2 coins I gave you so long ago?</a:t>
                      </a:r>
                    </a:p>
                  </a:txBody>
                  <a:tcPr marL="0" marR="0" marT="0" marB="0">
                    <a:lnL>
                      <a:noFill/>
                    </a:lnL>
                    <a:lnR>
                      <a:noFill/>
                    </a:lnR>
                    <a:lnT>
                      <a:noFill/>
                    </a:lnT>
                    <a:lnB>
                      <a:noFill/>
                    </a:lnB>
                  </a:tcPr>
                </a:tc>
                <a:tc>
                  <a:txBody>
                    <a:bodyPr/>
                    <a:lstStyle/>
                    <a:p>
                      <a:endParaRPr lang="en-GB" dirty="0"/>
                    </a:p>
                  </a:txBody>
                  <a:tcPr>
                    <a:lnL>
                      <a:noFill/>
                    </a:lnL>
                  </a:tcPr>
                </a:tc>
              </a:tr>
            </a:tbl>
          </a:graphicData>
        </a:graphic>
      </p:graphicFrame>
      <p:pic>
        <p:nvPicPr>
          <p:cNvPr id="1126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2564903"/>
            <a:ext cx="3168352" cy="42069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58646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467544" y="1916832"/>
            <a:ext cx="8136904" cy="4320480"/>
          </a:xfrm>
        </p:spPr>
        <p:txBody>
          <a:bodyPr/>
          <a:lstStyle/>
          <a:p>
            <a:r>
              <a:rPr lang="en-GB" b="1" u="sng" dirty="0" smtClean="0">
                <a:solidFill>
                  <a:srgbClr val="0070C0"/>
                </a:solidFill>
              </a:rPr>
              <a:t>Thee Word of God</a:t>
            </a:r>
            <a:endParaRPr lang="en-GB" b="1" u="sng" dirty="0">
              <a:solidFill>
                <a:srgbClr val="0070C0"/>
              </a:solidFill>
            </a:endParaRP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492896"/>
            <a:ext cx="3597120" cy="4233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4" name="Table 3"/>
          <p:cNvGraphicFramePr>
            <a:graphicFrameLocks noGrp="1"/>
          </p:cNvGraphicFramePr>
          <p:nvPr>
            <p:extLst>
              <p:ext uri="{D42A27DB-BD31-4B8C-83A1-F6EECF244321}">
                <p14:modId xmlns:p14="http://schemas.microsoft.com/office/powerpoint/2010/main" val="1523338716"/>
              </p:ext>
            </p:extLst>
          </p:nvPr>
        </p:nvGraphicFramePr>
        <p:xfrm>
          <a:off x="323528" y="2784552"/>
          <a:ext cx="4536504" cy="3657600"/>
        </p:xfrm>
        <a:graphic>
          <a:graphicData uri="http://schemas.openxmlformats.org/drawingml/2006/table">
            <a:tbl>
              <a:tblPr/>
              <a:tblGrid>
                <a:gridCol w="2104654"/>
                <a:gridCol w="2431850"/>
              </a:tblGrid>
              <a:tr h="0">
                <a:tc>
                  <a:txBody>
                    <a:bodyPr/>
                    <a:lstStyle/>
                    <a:p>
                      <a:pPr>
                        <a:spcAft>
                          <a:spcPts val="0"/>
                        </a:spcAft>
                      </a:pPr>
                      <a:r>
                        <a:rPr lang="en-GB" sz="1200" b="1" u="sng" dirty="0">
                          <a:solidFill>
                            <a:srgbClr val="008000"/>
                          </a:solidFill>
                          <a:effectLst/>
                          <a:latin typeface="Times New Roman"/>
                          <a:ea typeface="Times New Roman"/>
                        </a:rPr>
                        <a:t>Servant</a:t>
                      </a:r>
                      <a:r>
                        <a:rPr lang="en-GB" sz="1200" b="1" dirty="0">
                          <a:effectLst/>
                          <a:latin typeface="Times New Roman"/>
                          <a:ea typeface="Times New Roman"/>
                        </a:rPr>
                        <a:t> </a:t>
                      </a:r>
                      <a:r>
                        <a:rPr lang="en-GB" sz="1200" b="1" dirty="0" smtClean="0">
                          <a:effectLst/>
                          <a:latin typeface="Times New Roman"/>
                          <a:ea typeface="Times New Roman"/>
                        </a:rPr>
                        <a:t>2</a:t>
                      </a:r>
                      <a:endParaRPr lang="en-GB" sz="1000" dirty="0">
                        <a:effectLst/>
                        <a:latin typeface="Times New Roman"/>
                        <a:ea typeface="Times New Roman"/>
                      </a:endParaRPr>
                    </a:p>
                  </a:txBody>
                  <a:tcPr marL="0" marR="0" marT="0" marB="0">
                    <a:lnL>
                      <a:noFill/>
                    </a:lnL>
                    <a:lnR>
                      <a:noFill/>
                    </a:lnR>
                    <a:lnT>
                      <a:noFill/>
                    </a:lnT>
                    <a:lnB>
                      <a:noFill/>
                    </a:lnB>
                  </a:tcPr>
                </a:tc>
                <a:tc>
                  <a:txBody>
                    <a:bodyPr/>
                    <a:lstStyle/>
                    <a:p>
                      <a:pPr>
                        <a:spcAft>
                          <a:spcPts val="0"/>
                        </a:spcAft>
                      </a:pPr>
                      <a:r>
                        <a:rPr lang="en-GB" sz="1600" b="1">
                          <a:effectLst/>
                          <a:latin typeface="Times New Roman"/>
                          <a:ea typeface="Times New Roman"/>
                        </a:rPr>
                        <a:t>Look, you trusted me with 2 coins, and I have invested them. Look here I have gained two more, 4 in all.</a:t>
                      </a:r>
                    </a:p>
                  </a:txBody>
                  <a:tcPr marL="0" marR="0" marT="0" marB="0">
                    <a:lnL>
                      <a:noFill/>
                    </a:lnL>
                    <a:lnR>
                      <a:noFill/>
                    </a:lnR>
                    <a:lnT>
                      <a:noFill/>
                    </a:lnT>
                    <a:lnB>
                      <a:noFill/>
                    </a:lnB>
                  </a:tcPr>
                </a:tc>
              </a:tr>
              <a:tr h="0">
                <a:tc>
                  <a:txBody>
                    <a:bodyPr/>
                    <a:lstStyle/>
                    <a:p>
                      <a:pPr>
                        <a:spcAft>
                          <a:spcPts val="0"/>
                        </a:spcAft>
                      </a:pPr>
                      <a:r>
                        <a:rPr lang="en-GB" sz="1200">
                          <a:effectLst/>
                          <a:latin typeface="Times New Roman"/>
                          <a:ea typeface="Times New Roman"/>
                        </a:rPr>
                        <a:t> </a:t>
                      </a:r>
                      <a:endParaRPr lang="en-GB" sz="1000">
                        <a:effectLst/>
                        <a:latin typeface="Times New Roman"/>
                        <a:ea typeface="Times New Roman"/>
                      </a:endParaRPr>
                    </a:p>
                  </a:txBody>
                  <a:tcPr marL="0" marR="0" marT="0" marB="0">
                    <a:lnL>
                      <a:noFill/>
                    </a:lnL>
                    <a:lnR>
                      <a:noFill/>
                    </a:lnR>
                    <a:lnT>
                      <a:noFill/>
                    </a:lnT>
                    <a:lnB>
                      <a:noFill/>
                    </a:lnB>
                  </a:tcPr>
                </a:tc>
                <a:tc>
                  <a:txBody>
                    <a:bodyPr/>
                    <a:lstStyle/>
                    <a:p>
                      <a:pPr>
                        <a:spcAft>
                          <a:spcPts val="0"/>
                        </a:spcAft>
                      </a:pPr>
                      <a:r>
                        <a:rPr lang="en-GB" sz="1600" b="1">
                          <a:effectLst/>
                          <a:latin typeface="Times New Roman"/>
                          <a:ea typeface="Times New Roman"/>
                        </a:rPr>
                        <a:t> </a:t>
                      </a:r>
                    </a:p>
                  </a:txBody>
                  <a:tcPr marL="0" marR="0" marT="0" marB="0">
                    <a:lnL>
                      <a:noFill/>
                    </a:lnL>
                    <a:lnR>
                      <a:noFill/>
                    </a:lnR>
                    <a:lnT>
                      <a:noFill/>
                    </a:lnT>
                    <a:lnB>
                      <a:noFill/>
                    </a:lnB>
                  </a:tcPr>
                </a:tc>
              </a:tr>
              <a:tr h="0">
                <a:tc>
                  <a:txBody>
                    <a:bodyPr/>
                    <a:lstStyle/>
                    <a:p>
                      <a:pPr>
                        <a:spcAft>
                          <a:spcPts val="0"/>
                        </a:spcAft>
                      </a:pPr>
                      <a:r>
                        <a:rPr lang="en-GB" sz="1200" b="1" u="sng" dirty="0">
                          <a:solidFill>
                            <a:srgbClr val="008000"/>
                          </a:solidFill>
                          <a:effectLst/>
                          <a:latin typeface="Times New Roman"/>
                          <a:ea typeface="Times New Roman"/>
                        </a:rPr>
                        <a:t>Master </a:t>
                      </a:r>
                      <a:endParaRPr lang="en-GB" sz="1000" dirty="0">
                        <a:effectLst/>
                        <a:latin typeface="Times New Roman"/>
                        <a:ea typeface="Times New Roman"/>
                      </a:endParaRPr>
                    </a:p>
                  </a:txBody>
                  <a:tcPr marL="0" marR="0" marT="0" marB="0">
                    <a:lnL>
                      <a:noFill/>
                    </a:lnL>
                    <a:lnR>
                      <a:noFill/>
                    </a:lnR>
                    <a:lnT>
                      <a:noFill/>
                    </a:lnT>
                    <a:lnB>
                      <a:noFill/>
                    </a:lnB>
                  </a:tcPr>
                </a:tc>
                <a:tc>
                  <a:txBody>
                    <a:bodyPr/>
                    <a:lstStyle/>
                    <a:p>
                      <a:pPr>
                        <a:spcAft>
                          <a:spcPts val="0"/>
                        </a:spcAft>
                      </a:pPr>
                      <a:r>
                        <a:rPr lang="en-GB" sz="1600" b="1" dirty="0">
                          <a:effectLst/>
                          <a:latin typeface="Times New Roman"/>
                          <a:ea typeface="Times New Roman"/>
                        </a:rPr>
                        <a:t>Well done good and faithful servant. You have been faithful with a few things. I will put you in charge of many things. Come share in my happiness. </a:t>
                      </a:r>
                      <a:r>
                        <a:rPr lang="en-GB" sz="1600" b="1" i="1" dirty="0">
                          <a:effectLst/>
                          <a:latin typeface="Times New Roman"/>
                          <a:ea typeface="Times New Roman"/>
                        </a:rPr>
                        <a:t>(Then looking at servant #3)</a:t>
                      </a:r>
                      <a:r>
                        <a:rPr lang="en-GB" sz="1600" b="1" dirty="0">
                          <a:effectLst/>
                          <a:latin typeface="Times New Roman"/>
                          <a:ea typeface="Times New Roman"/>
                        </a:rPr>
                        <a:t> Well tell me, what have you done with the 1 coin I gave you so long ago?</a:t>
                      </a:r>
                    </a:p>
                  </a:txBody>
                  <a:tcPr marL="0" marR="0" marT="0" marB="0">
                    <a:lnL>
                      <a:noFill/>
                    </a:lnL>
                    <a:lnR>
                      <a:noFill/>
                    </a:lnR>
                    <a:lnT>
                      <a:noFill/>
                    </a:lnT>
                    <a:lnB>
                      <a:noFill/>
                    </a:lnB>
                  </a:tcPr>
                </a:tc>
              </a:tr>
            </a:tbl>
          </a:graphicData>
        </a:graphic>
      </p:graphicFrame>
    </p:spTree>
    <p:extLst>
      <p:ext uri="{BB962C8B-B14F-4D97-AF65-F5344CB8AC3E}">
        <p14:creationId xmlns:p14="http://schemas.microsoft.com/office/powerpoint/2010/main" val="2925864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467544" y="1916832"/>
            <a:ext cx="3672408" cy="4320480"/>
          </a:xfrm>
        </p:spPr>
        <p:txBody>
          <a:bodyPr>
            <a:normAutofit fontScale="55000" lnSpcReduction="20000"/>
          </a:bodyPr>
          <a:lstStyle/>
          <a:p>
            <a:r>
              <a:rPr lang="en-GB" b="1" u="sng" dirty="0" smtClean="0">
                <a:solidFill>
                  <a:srgbClr val="0070C0"/>
                </a:solidFill>
              </a:rPr>
              <a:t>The Word of God</a:t>
            </a:r>
          </a:p>
          <a:p>
            <a:endParaRPr lang="en-GB" b="1" u="sng" dirty="0">
              <a:solidFill>
                <a:srgbClr val="0070C0"/>
              </a:solidFill>
            </a:endParaRPr>
          </a:p>
          <a:p>
            <a:r>
              <a:rPr lang="en-GB" b="1" dirty="0" smtClean="0">
                <a:solidFill>
                  <a:schemeClr val="tx1"/>
                </a:solidFill>
                <a:effectLst/>
                <a:latin typeface="Times New Roman"/>
                <a:ea typeface="Times New Roman"/>
              </a:rPr>
              <a:t>The third servant said, “I was very afraid because you are a hard man, using what others have, so I hid the money where nobody could find it, so here it is. The master replied, “You wicked, good for nothing, lazy servant! If you knew I expected more back than what I gave, you should have at least put the coin in the bank in order to earn interest. Everyone who uses what he has will be given even more, but anyone who does not use what is given to him, it will be taken away. So now give your coin to the servant who has 10 coins and live in darkness.”</a:t>
            </a:r>
            <a:endParaRPr lang="en-GB" b="1" u="sng" dirty="0">
              <a:solidFill>
                <a:schemeClr val="tx1"/>
              </a:solidFill>
            </a:endParaRP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1916832"/>
            <a:ext cx="4255732"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28480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251520" y="1916832"/>
            <a:ext cx="8352928" cy="4320480"/>
          </a:xfrm>
        </p:spPr>
        <p:txBody>
          <a:bodyPr/>
          <a:lstStyle/>
          <a:p>
            <a:r>
              <a:rPr lang="en-GB" b="1" u="sng" dirty="0" smtClean="0">
                <a:solidFill>
                  <a:srgbClr val="0070C0"/>
                </a:solidFill>
              </a:rPr>
              <a:t>Response to the Word of God</a:t>
            </a:r>
            <a:endParaRPr lang="en-GB" b="1" u="sng" dirty="0">
              <a:solidFill>
                <a:srgbClr val="0070C0"/>
              </a:solidFill>
            </a:endParaRPr>
          </a:p>
        </p:txBody>
      </p:sp>
      <p:sp>
        <p:nvSpPr>
          <p:cNvPr id="4" name="Rectangle 1"/>
          <p:cNvSpPr>
            <a:spLocks noChangeArrowheads="1"/>
          </p:cNvSpPr>
          <p:nvPr/>
        </p:nvSpPr>
        <p:spPr bwMode="auto">
          <a:xfrm>
            <a:off x="251520" y="2972803"/>
            <a:ext cx="5832648"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tab pos="2209800" algn="l"/>
              </a:tabLst>
            </a:pPr>
            <a:r>
              <a:rPr lang="en-GB" sz="1600" b="1" u="sng" dirty="0" smtClean="0">
                <a:solidFill>
                  <a:srgbClr val="008000"/>
                </a:solidFill>
                <a:latin typeface="Calibri" pitchFamily="34" charset="0"/>
                <a:ea typeface="Times New Roman" pitchFamily="18" charset="0"/>
                <a:cs typeface="Calibri" pitchFamily="34" charset="0"/>
              </a:rPr>
              <a:t>Reader</a:t>
            </a:r>
            <a:r>
              <a:rPr kumimoji="0" lang="en-GB" sz="1600" b="1" i="0" u="sng" strike="noStrike" cap="none" normalizeH="0" baseline="0" dirty="0" smtClean="0">
                <a:ln>
                  <a:noFill/>
                </a:ln>
                <a:solidFill>
                  <a:srgbClr val="008000"/>
                </a:solidFill>
                <a:effectLst/>
                <a:latin typeface="Calibri" pitchFamily="34" charset="0"/>
                <a:ea typeface="Times New Roman" pitchFamily="18" charset="0"/>
                <a:cs typeface="Calibri" pitchFamily="34" charset="0"/>
              </a:rPr>
              <a:t>:</a:t>
            </a:r>
            <a:r>
              <a:rPr kumimoji="0" lang="en-GB" sz="16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We turn to God our Creator now to give thanks for making each one of us to be like God and ask God to hear our prayers.</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09800" algn="l"/>
              </a:tabLst>
            </a:pPr>
            <a:r>
              <a:rPr lang="en-GB" sz="1600" b="1" u="sng" dirty="0" smtClean="0">
                <a:solidFill>
                  <a:srgbClr val="008000"/>
                </a:solidFill>
                <a:latin typeface="Calibri" pitchFamily="34" charset="0"/>
                <a:ea typeface="Times New Roman" pitchFamily="18" charset="0"/>
                <a:cs typeface="Calibri" pitchFamily="34" charset="0"/>
              </a:rPr>
              <a:t>Reader</a:t>
            </a:r>
            <a:r>
              <a:rPr kumimoji="0" lang="en-GB" sz="1600" b="0" i="0" u="sng" strike="noStrike" cap="none" normalizeH="0" baseline="0" dirty="0" smtClean="0">
                <a:ln>
                  <a:noFill/>
                </a:ln>
                <a:solidFill>
                  <a:schemeClr val="tx1"/>
                </a:solidFill>
                <a:effectLst/>
                <a:latin typeface="Calibri" pitchFamily="34" charset="0"/>
                <a:ea typeface="Times New Roman" pitchFamily="18" charset="0"/>
                <a:cs typeface="Calibri" pitchFamily="34" charset="0"/>
              </a:rPr>
              <a:t>:</a:t>
            </a:r>
            <a:r>
              <a:rPr kumimoji="0" lang="en-GB" sz="16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We give thanks for our talents and qualities.</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09800" algn="l"/>
              </a:tabLst>
            </a:pPr>
            <a:r>
              <a:rPr kumimoji="0" lang="en-GB" sz="16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May we use them for the service of others.</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09800" algn="l"/>
              </a:tabLst>
            </a:pPr>
            <a:r>
              <a:rPr kumimoji="0" lang="en-GB" sz="16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Lord, hear us</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09800" algn="l"/>
              </a:tabLst>
            </a:pPr>
            <a:r>
              <a:rPr kumimoji="0" lang="en-GB" sz="1600" b="1"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Lord, graciously hear us</a:t>
            </a:r>
            <a:r>
              <a:rPr kumimoji="0" lang="en-GB" sz="1600" b="1" i="0" u="none" strike="noStrike" cap="none" normalizeH="0" baseline="0" dirty="0" smtClean="0">
                <a:ln>
                  <a:noFill/>
                </a:ln>
                <a:solidFill>
                  <a:srgbClr val="008000"/>
                </a:solidFill>
                <a:effectLst/>
                <a:latin typeface="Calibri" pitchFamily="34" charset="0"/>
                <a:ea typeface="Times New Roman" pitchFamily="18" charset="0"/>
                <a:cs typeface="Calibri" pitchFamily="34" charset="0"/>
              </a:rPr>
              <a:t>.</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09800" algn="l"/>
              </a:tabLst>
            </a:pPr>
            <a:r>
              <a:rPr lang="en-GB" sz="1600" b="1" u="sng" dirty="0" smtClean="0">
                <a:solidFill>
                  <a:srgbClr val="008000"/>
                </a:solidFill>
                <a:latin typeface="Calibri" pitchFamily="34" charset="0"/>
                <a:ea typeface="Times New Roman" pitchFamily="18" charset="0"/>
                <a:cs typeface="Calibri" pitchFamily="34" charset="0"/>
              </a:rPr>
              <a:t>Reader</a:t>
            </a:r>
            <a:r>
              <a:rPr kumimoji="0" lang="en-GB" sz="1600" b="1" i="0" u="sng" strike="noStrike" cap="none" normalizeH="0" baseline="0" dirty="0" smtClean="0">
                <a:ln>
                  <a:noFill/>
                </a:ln>
                <a:solidFill>
                  <a:srgbClr val="008000"/>
                </a:solidFill>
                <a:effectLst/>
                <a:latin typeface="Calibri" pitchFamily="34" charset="0"/>
                <a:ea typeface="Times New Roman" pitchFamily="18" charset="0"/>
                <a:cs typeface="Calibri" pitchFamily="34" charset="0"/>
              </a:rPr>
              <a:t>:</a:t>
            </a:r>
            <a:r>
              <a:rPr kumimoji="0" lang="en-GB" sz="16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We give thanks for our uniqueness and differences. Help us to treat everybody we meet as children of God.  </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09800" algn="l"/>
              </a:tabLst>
            </a:pPr>
            <a:r>
              <a:rPr kumimoji="0" lang="en-GB" sz="16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Lord, hear us</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09800" algn="l"/>
              </a:tabLst>
            </a:pPr>
            <a:r>
              <a:rPr kumimoji="0" lang="en-GB" sz="1600" b="1"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Lord, graciously hear us.</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09800" algn="l"/>
              </a:tabLst>
            </a:pPr>
            <a:r>
              <a:rPr lang="en-GB" sz="1600" b="1" u="sng" dirty="0" smtClean="0">
                <a:solidFill>
                  <a:srgbClr val="008000"/>
                </a:solidFill>
                <a:latin typeface="Calibri" pitchFamily="34" charset="0"/>
                <a:ea typeface="Times New Roman" pitchFamily="18" charset="0"/>
                <a:cs typeface="Calibri" pitchFamily="34" charset="0"/>
              </a:rPr>
              <a:t>Reader</a:t>
            </a:r>
            <a:r>
              <a:rPr kumimoji="0" lang="en-GB" sz="1600" b="1" i="0" u="sng" strike="noStrike" cap="none" normalizeH="0" baseline="0" dirty="0" smtClean="0">
                <a:ln>
                  <a:noFill/>
                </a:ln>
                <a:solidFill>
                  <a:srgbClr val="008000"/>
                </a:solidFill>
                <a:effectLst/>
                <a:latin typeface="Calibri" pitchFamily="34" charset="0"/>
                <a:ea typeface="Times New Roman" pitchFamily="18" charset="0"/>
                <a:cs typeface="Calibri" pitchFamily="34" charset="0"/>
              </a:rPr>
              <a:t>:</a:t>
            </a:r>
            <a:r>
              <a:rPr kumimoji="0" lang="en-GB" sz="16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St. Paul urged us to be joyful.</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09800" algn="l"/>
              </a:tabLst>
            </a:pPr>
            <a:r>
              <a:rPr kumimoji="0" lang="en-GB" sz="16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Help us to pray with grateful hearts knowing how much God loves us.</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09800" algn="l"/>
              </a:tabLst>
            </a:pPr>
            <a:r>
              <a:rPr kumimoji="0" lang="en-GB" sz="16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Lord, hear us</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09800" algn="l"/>
              </a:tabLst>
            </a:pPr>
            <a:r>
              <a:rPr kumimoji="0" lang="en-GB" sz="1600" b="1"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Lord, graciously hear us.</a:t>
            </a:r>
            <a:endParaRPr kumimoji="0" lang="en-GB" sz="16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7" y="2636912"/>
            <a:ext cx="2478807"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2848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4" name="Rectangle 3"/>
          <p:cNvSpPr/>
          <p:nvPr/>
        </p:nvSpPr>
        <p:spPr>
          <a:xfrm>
            <a:off x="323528" y="2204864"/>
            <a:ext cx="4824536" cy="3785652"/>
          </a:xfrm>
          <a:prstGeom prst="rect">
            <a:avLst/>
          </a:prstGeom>
        </p:spPr>
        <p:txBody>
          <a:bodyPr wrap="square">
            <a:spAutoFit/>
          </a:bodyPr>
          <a:lstStyle/>
          <a:p>
            <a:pPr marL="1371600">
              <a:tabLst>
                <a:tab pos="2209800" algn="l"/>
              </a:tabLst>
            </a:pPr>
            <a:r>
              <a:rPr lang="en-GB" b="1" dirty="0">
                <a:ea typeface="Times New Roman"/>
                <a:cs typeface="Arial"/>
              </a:rPr>
              <a:t> </a:t>
            </a:r>
            <a:endParaRPr lang="en-GB" b="1" dirty="0" smtClean="0">
              <a:effectLst/>
              <a:latin typeface="Comic Sans MS"/>
              <a:ea typeface="Times New Roman"/>
              <a:cs typeface="Times New Roman"/>
            </a:endParaRPr>
          </a:p>
          <a:p>
            <a:pPr marL="1371600">
              <a:spcAft>
                <a:spcPts val="0"/>
              </a:spcAft>
              <a:tabLst>
                <a:tab pos="2209800" algn="l"/>
              </a:tabLst>
            </a:pPr>
            <a:r>
              <a:rPr lang="en-GB" sz="2400" b="1" u="sng" dirty="0">
                <a:solidFill>
                  <a:srgbClr val="0000FF"/>
                </a:solidFill>
                <a:ea typeface="Times New Roman"/>
                <a:cs typeface="Arial"/>
              </a:rPr>
              <a:t>Going Forth</a:t>
            </a:r>
            <a:endParaRPr lang="en-GB" sz="2400" b="1" dirty="0" smtClean="0">
              <a:effectLst/>
              <a:latin typeface="Comic Sans MS"/>
              <a:ea typeface="Times New Roman"/>
              <a:cs typeface="Times New Roman"/>
            </a:endParaRPr>
          </a:p>
          <a:p>
            <a:pPr algn="just">
              <a:spcAft>
                <a:spcPts val="0"/>
              </a:spcAft>
            </a:pPr>
            <a:r>
              <a:rPr lang="en-GB" b="1" dirty="0">
                <a:ea typeface="Times New Roman"/>
                <a:cs typeface="Arial"/>
              </a:rPr>
              <a:t>Every night before you go to bed for the next few days want you to try to remember the qualities and talents you have used that day  and give thanks to God for them. Now let us now end our time of prayer together by praising God who made us all to be like God as we say:</a:t>
            </a:r>
            <a:endParaRPr lang="en-GB" b="1" dirty="0" smtClean="0">
              <a:effectLst/>
              <a:latin typeface="Comic Sans MS"/>
              <a:ea typeface="Times New Roman"/>
              <a:cs typeface="Times New Roman"/>
            </a:endParaRPr>
          </a:p>
          <a:p>
            <a:pPr marL="1371600" algn="just">
              <a:spcAft>
                <a:spcPts val="0"/>
              </a:spcAft>
            </a:pPr>
            <a:r>
              <a:rPr lang="en-GB" dirty="0">
                <a:ea typeface="Times New Roman"/>
                <a:cs typeface="Arial"/>
              </a:rPr>
              <a:t> </a:t>
            </a:r>
            <a:endParaRPr lang="en-GB" b="1" dirty="0" smtClean="0">
              <a:effectLst/>
              <a:latin typeface="Comic Sans MS"/>
              <a:ea typeface="Times New Roman"/>
              <a:cs typeface="Times New Roman"/>
            </a:endParaRPr>
          </a:p>
          <a:p>
            <a:r>
              <a:rPr lang="en-GB" b="1" u="sng" dirty="0">
                <a:solidFill>
                  <a:srgbClr val="008000"/>
                </a:solidFill>
                <a:ea typeface="Times New Roman"/>
                <a:cs typeface="Arial"/>
              </a:rPr>
              <a:t>All:</a:t>
            </a:r>
            <a:r>
              <a:rPr lang="en-GB" dirty="0">
                <a:ea typeface="Times New Roman"/>
                <a:cs typeface="Arial"/>
              </a:rPr>
              <a:t>	</a:t>
            </a:r>
            <a:r>
              <a:rPr lang="en-GB" b="1" dirty="0">
                <a:solidFill>
                  <a:srgbClr val="FF0000"/>
                </a:solidFill>
                <a:ea typeface="Times New Roman"/>
                <a:cs typeface="Arial"/>
              </a:rPr>
              <a:t>Glory be to the Father</a:t>
            </a:r>
            <a:endParaRPr lang="en-GB" b="1" dirty="0" smtClean="0">
              <a:solidFill>
                <a:srgbClr val="FF0000"/>
              </a:solidFill>
              <a:effectLst/>
              <a:latin typeface="Comic Sans MS"/>
              <a:ea typeface="Times New Roman"/>
              <a:cs typeface="Times New Roman"/>
            </a:endParaRPr>
          </a:p>
          <a:p>
            <a:r>
              <a:rPr lang="en-GB" b="1" dirty="0">
                <a:solidFill>
                  <a:srgbClr val="FF0000"/>
                </a:solidFill>
                <a:ea typeface="Times New Roman"/>
                <a:cs typeface="Arial"/>
              </a:rPr>
              <a:t>And to the Son and to the Holy Spirit</a:t>
            </a:r>
            <a:endParaRPr lang="en-GB" b="1" dirty="0" smtClean="0">
              <a:solidFill>
                <a:srgbClr val="FF0000"/>
              </a:solidFill>
              <a:effectLst/>
              <a:latin typeface="Comic Sans MS"/>
              <a:ea typeface="Times New Roman"/>
              <a:cs typeface="Times New Roman"/>
            </a:endParaRPr>
          </a:p>
          <a:p>
            <a:r>
              <a:rPr lang="en-GB" b="1" dirty="0">
                <a:solidFill>
                  <a:srgbClr val="FF0000"/>
                </a:solidFill>
                <a:ea typeface="Times New Roman"/>
                <a:cs typeface="Arial"/>
              </a:rPr>
              <a:t>As it was in the beginning is now and ever shall be world without end Amen.</a:t>
            </a:r>
            <a:endParaRPr lang="en-GB" b="1" dirty="0">
              <a:solidFill>
                <a:srgbClr val="FF0000"/>
              </a:solidFill>
              <a:effectLst/>
              <a:latin typeface="Comic Sans MS"/>
              <a:ea typeface="Times New Roman"/>
              <a:cs typeface="Times New Roman"/>
            </a:endParaRP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6608" y="1772816"/>
            <a:ext cx="3456384"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45960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467544" y="1916832"/>
            <a:ext cx="8136904" cy="4320480"/>
          </a:xfrm>
        </p:spPr>
        <p:txBody>
          <a:bodyPr/>
          <a:lstStyle/>
          <a:p>
            <a:r>
              <a:rPr lang="en-GB" b="1" u="sng" dirty="0" smtClean="0">
                <a:solidFill>
                  <a:srgbClr val="0070C0"/>
                </a:solidFill>
              </a:rPr>
              <a:t>Going Forth</a:t>
            </a:r>
            <a:endParaRPr lang="en-GB" b="1" u="sng" dirty="0">
              <a:solidFill>
                <a:srgbClr val="0070C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3963354515"/>
              </p:ext>
            </p:extLst>
          </p:nvPr>
        </p:nvGraphicFramePr>
        <p:xfrm>
          <a:off x="395536" y="2564904"/>
          <a:ext cx="4186808" cy="3600400"/>
        </p:xfrm>
        <a:graphic>
          <a:graphicData uri="http://schemas.openxmlformats.org/drawingml/2006/table">
            <a:tbl>
              <a:tblPr/>
              <a:tblGrid>
                <a:gridCol w="4186808"/>
              </a:tblGrid>
              <a:tr h="3600400">
                <a:tc>
                  <a:txBody>
                    <a:bodyPr/>
                    <a:lstStyle/>
                    <a:p>
                      <a:pPr algn="l"/>
                      <a:r>
                        <a:rPr lang="en-GB" sz="1600" dirty="0">
                          <a:effectLst/>
                          <a:latin typeface="Calibri"/>
                          <a:ea typeface="Times New Roman"/>
                          <a:cs typeface="Courier New"/>
                        </a:rPr>
                        <a:t>Help us, Lord, to walk our special paths</a:t>
                      </a:r>
                      <a:br>
                        <a:rPr lang="en-GB" sz="1600" dirty="0">
                          <a:effectLst/>
                          <a:latin typeface="Calibri"/>
                          <a:ea typeface="Times New Roman"/>
                          <a:cs typeface="Courier New"/>
                        </a:rPr>
                      </a:br>
                      <a:r>
                        <a:rPr lang="en-GB" sz="1600" dirty="0">
                          <a:effectLst/>
                          <a:latin typeface="Calibri"/>
                          <a:ea typeface="Times New Roman"/>
                          <a:cs typeface="Courier New"/>
                        </a:rPr>
                        <a:t>kindly and courageously in a manner </a:t>
                      </a:r>
                      <a:br>
                        <a:rPr lang="en-GB" sz="1600" dirty="0">
                          <a:effectLst/>
                          <a:latin typeface="Calibri"/>
                          <a:ea typeface="Times New Roman"/>
                          <a:cs typeface="Courier New"/>
                        </a:rPr>
                      </a:br>
                      <a:r>
                        <a:rPr lang="en-GB" sz="1600" dirty="0">
                          <a:effectLst/>
                          <a:latin typeface="Calibri"/>
                          <a:ea typeface="Times New Roman"/>
                          <a:cs typeface="Courier New"/>
                        </a:rPr>
                        <a:t>that enriches all whom we meet </a:t>
                      </a:r>
                      <a:br>
                        <a:rPr lang="en-GB" sz="1600" dirty="0">
                          <a:effectLst/>
                          <a:latin typeface="Calibri"/>
                          <a:ea typeface="Times New Roman"/>
                          <a:cs typeface="Courier New"/>
                        </a:rPr>
                      </a:br>
                      <a:r>
                        <a:rPr lang="en-GB" sz="1600" dirty="0">
                          <a:effectLst/>
                          <a:latin typeface="Calibri"/>
                          <a:ea typeface="Times New Roman"/>
                          <a:cs typeface="Courier New"/>
                        </a:rPr>
                        <a:t>on our life's journey. May our way be bright, safe and joyous!</a:t>
                      </a:r>
                      <a:br>
                        <a:rPr lang="en-GB" sz="1600" dirty="0">
                          <a:effectLst/>
                          <a:latin typeface="Calibri"/>
                          <a:ea typeface="Times New Roman"/>
                          <a:cs typeface="Courier New"/>
                        </a:rPr>
                      </a:br>
                      <a:r>
                        <a:rPr lang="en-GB" sz="1600" dirty="0">
                          <a:effectLst/>
                          <a:latin typeface="Calibri"/>
                          <a:ea typeface="Times New Roman"/>
                          <a:cs typeface="Courier New"/>
                        </a:rPr>
                        <a:t>In living each day, guided by You,</a:t>
                      </a:r>
                      <a:br>
                        <a:rPr lang="en-GB" sz="1600" dirty="0">
                          <a:effectLst/>
                          <a:latin typeface="Calibri"/>
                          <a:ea typeface="Times New Roman"/>
                          <a:cs typeface="Courier New"/>
                        </a:rPr>
                      </a:br>
                      <a:r>
                        <a:rPr lang="en-GB" sz="1600" dirty="0">
                          <a:effectLst/>
                          <a:latin typeface="Calibri"/>
                          <a:ea typeface="Times New Roman"/>
                          <a:cs typeface="Courier New"/>
                        </a:rPr>
                        <a:t>may we create a noble life,</a:t>
                      </a:r>
                      <a:br>
                        <a:rPr lang="en-GB" sz="1600" dirty="0">
                          <a:effectLst/>
                          <a:latin typeface="Calibri"/>
                          <a:ea typeface="Times New Roman"/>
                          <a:cs typeface="Courier New"/>
                        </a:rPr>
                      </a:br>
                      <a:r>
                        <a:rPr lang="en-GB" sz="1600" dirty="0">
                          <a:effectLst/>
                          <a:latin typeface="Calibri"/>
                          <a:ea typeface="Times New Roman"/>
                          <a:cs typeface="Courier New"/>
                        </a:rPr>
                        <a:t>be of help to many others</a:t>
                      </a:r>
                      <a:br>
                        <a:rPr lang="en-GB" sz="1600" dirty="0">
                          <a:effectLst/>
                          <a:latin typeface="Calibri"/>
                          <a:ea typeface="Times New Roman"/>
                          <a:cs typeface="Courier New"/>
                        </a:rPr>
                      </a:br>
                      <a:r>
                        <a:rPr lang="en-GB" sz="1600" dirty="0">
                          <a:effectLst/>
                          <a:latin typeface="Calibri"/>
                          <a:ea typeface="Times New Roman"/>
                          <a:cs typeface="Courier New"/>
                        </a:rPr>
                        <a:t>and leave behind lasting achievements</a:t>
                      </a:r>
                      <a:br>
                        <a:rPr lang="en-GB" sz="1600" dirty="0">
                          <a:effectLst/>
                          <a:latin typeface="Calibri"/>
                          <a:ea typeface="Times New Roman"/>
                          <a:cs typeface="Courier New"/>
                        </a:rPr>
                      </a:br>
                      <a:r>
                        <a:rPr lang="en-GB" sz="1600" dirty="0">
                          <a:effectLst/>
                          <a:latin typeface="Calibri"/>
                          <a:ea typeface="Times New Roman"/>
                          <a:cs typeface="Courier New"/>
                        </a:rPr>
                        <a:t>and an inspiring legacy.</a:t>
                      </a:r>
                      <a:endParaRPr lang="en-GB" sz="1600" dirty="0">
                        <a:effectLst/>
                        <a:latin typeface="Times New Roman"/>
                        <a:ea typeface="Times New Roman"/>
                      </a:endParaRPr>
                    </a:p>
                    <a:p>
                      <a:pPr algn="l"/>
                      <a:r>
                        <a:rPr lang="en-GB" sz="1600" dirty="0">
                          <a:effectLst/>
                          <a:latin typeface="Calibri"/>
                          <a:ea typeface="Times New Roman"/>
                          <a:cs typeface="Courier New"/>
                        </a:rPr>
                        <a:t>All this we pray to You</a:t>
                      </a:r>
                      <a:r>
                        <a:rPr lang="en-GB" sz="1600" dirty="0" smtClean="0">
                          <a:effectLst/>
                          <a:latin typeface="Calibri"/>
                          <a:ea typeface="Times New Roman"/>
                          <a:cs typeface="Courier New"/>
                        </a:rPr>
                        <a:t>,</a:t>
                      </a:r>
                    </a:p>
                    <a:p>
                      <a:pPr algn="l"/>
                      <a:r>
                        <a:rPr lang="en-GB" sz="1600" dirty="0" smtClean="0">
                          <a:effectLst/>
                          <a:latin typeface="Calibri"/>
                          <a:ea typeface="Times New Roman"/>
                          <a:cs typeface="Courier New"/>
                        </a:rPr>
                        <a:t>Amen</a:t>
                      </a:r>
                      <a:endParaRPr lang="en-GB" sz="1600" dirty="0">
                        <a:effectLst/>
                        <a:latin typeface="Times New Roman"/>
                        <a:ea typeface="Times New Roman"/>
                      </a:endParaRPr>
                    </a:p>
                  </a:txBody>
                  <a:tcPr marL="114300" marR="114300" marT="0" marB="0">
                    <a:lnL>
                      <a:noFill/>
                    </a:lnL>
                    <a:lnR>
                      <a:noFill/>
                    </a:lnR>
                    <a:lnT>
                      <a:noFill/>
                    </a:lnT>
                    <a:lnB>
                      <a:noFill/>
                    </a:lnB>
                  </a:tcPr>
                </a:tc>
              </a:tr>
            </a:tbl>
          </a:graphicData>
        </a:graphic>
      </p:graphicFrame>
      <p:pic>
        <p:nvPicPr>
          <p:cNvPr id="1638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1302" y="2780928"/>
            <a:ext cx="4536504"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45960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332657"/>
            <a:ext cx="8640960" cy="1512167"/>
          </a:xfrm>
        </p:spPr>
        <p:txBody>
          <a:bodyPr>
            <a:normAutofit fontScale="90000"/>
          </a:bodyPr>
          <a:lstStyle/>
          <a:p>
            <a:r>
              <a:rPr lang="en-GB" sz="2800" b="1" dirty="0" smtClean="0">
                <a:solidFill>
                  <a:srgbClr val="0070C0"/>
                </a:solidFill>
              </a:rPr>
              <a:t>We are made in the image of God</a:t>
            </a:r>
            <a:r>
              <a:rPr lang="en-GB" sz="2800" dirty="0" smtClean="0"/>
              <a:t>. </a:t>
            </a:r>
            <a:br>
              <a:rPr lang="en-GB" sz="2800" dirty="0" smtClean="0"/>
            </a:br>
            <a:r>
              <a:rPr lang="en-GB" sz="2800" b="1" dirty="0" smtClean="0">
                <a:solidFill>
                  <a:srgbClr val="00B050"/>
                </a:solidFill>
              </a:rPr>
              <a:t>He bestowed upon us many talents</a:t>
            </a:r>
            <a:r>
              <a:rPr lang="en-GB" sz="2800" dirty="0" smtClean="0">
                <a:solidFill>
                  <a:srgbClr val="00B050"/>
                </a:solidFill>
              </a:rPr>
              <a:t>. </a:t>
            </a:r>
            <a:r>
              <a:rPr lang="en-GB" sz="2800" dirty="0" smtClean="0"/>
              <a:t/>
            </a:r>
            <a:br>
              <a:rPr lang="en-GB" sz="2800" dirty="0" smtClean="0"/>
            </a:br>
            <a:r>
              <a:rPr lang="en-GB" sz="2800" b="1" u="sng" dirty="0" smtClean="0">
                <a:solidFill>
                  <a:srgbClr val="FF0000"/>
                </a:solidFill>
              </a:rPr>
              <a:t>How will we use these gifts to spread the Good News of Jesus?</a:t>
            </a:r>
            <a:endParaRPr lang="en-GB" sz="2800" b="1" u="sng" dirty="0">
              <a:solidFill>
                <a:srgbClr val="FF0000"/>
              </a:solidFill>
            </a:endParaRPr>
          </a:p>
        </p:txBody>
      </p:sp>
      <p:sp>
        <p:nvSpPr>
          <p:cNvPr id="3" name="Subtitle 2"/>
          <p:cNvSpPr>
            <a:spLocks noGrp="1"/>
          </p:cNvSpPr>
          <p:nvPr>
            <p:ph type="subTitle" idx="1"/>
          </p:nvPr>
        </p:nvSpPr>
        <p:spPr>
          <a:xfrm>
            <a:off x="467544" y="1916832"/>
            <a:ext cx="8136904" cy="4320480"/>
          </a:xfrm>
        </p:spPr>
        <p:txBody>
          <a:bodyPr/>
          <a:lstStyle/>
          <a:p>
            <a:r>
              <a:rPr lang="en-GB" b="1" u="sng" dirty="0" smtClean="0">
                <a:solidFill>
                  <a:srgbClr val="0070C0"/>
                </a:solidFill>
              </a:rPr>
              <a:t>Gather</a:t>
            </a:r>
            <a:endParaRPr lang="en-GB" b="1" u="sng" dirty="0">
              <a:solidFill>
                <a:srgbClr val="0070C0"/>
              </a:solidFill>
            </a:endParaRPr>
          </a:p>
          <a:p>
            <a:r>
              <a:rPr lang="en-GB" b="1" u="sng" smtClean="0">
                <a:solidFill>
                  <a:srgbClr val="FF0000"/>
                </a:solidFill>
              </a:rPr>
              <a:t>Closing </a:t>
            </a:r>
            <a:r>
              <a:rPr lang="en-GB" b="1" u="sng" dirty="0" smtClean="0">
                <a:solidFill>
                  <a:srgbClr val="FF0000"/>
                </a:solidFill>
              </a:rPr>
              <a:t>Hymn: </a:t>
            </a:r>
            <a:r>
              <a:rPr lang="en-GB" b="1" dirty="0" smtClean="0">
                <a:solidFill>
                  <a:srgbClr val="0070C0"/>
                </a:solidFill>
              </a:rPr>
              <a:t>This little light of mine, I’m going to let it shine.</a:t>
            </a:r>
            <a:endParaRPr lang="en-GB" b="1" dirty="0">
              <a:solidFill>
                <a:srgbClr val="0070C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3645024"/>
            <a:ext cx="7200800" cy="2910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14567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TotalTime>
  <Words>1053</Words>
  <Application>Microsoft Office PowerPoint</Application>
  <PresentationFormat>On-screen Show (4:3)</PresentationFormat>
  <Paragraphs>98</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lpstr>We are made in the image of God.  He bestowed upon us many talents.  How will we use these gifts to spread the Good News of Jesus?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 are made in the image of God. He bestowed upon us many talents. How will we use these gifts to spread the Good News of Jesus?</dc:title>
  <dc:creator>Dawn</dc:creator>
  <cp:lastModifiedBy>Dawn</cp:lastModifiedBy>
  <cp:revision>9</cp:revision>
  <dcterms:created xsi:type="dcterms:W3CDTF">2022-12-31T21:27:38Z</dcterms:created>
  <dcterms:modified xsi:type="dcterms:W3CDTF">2022-12-31T22:45:21Z</dcterms:modified>
</cp:coreProperties>
</file>