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0" r:id="rId7"/>
    <p:sldId id="262" r:id="rId8"/>
    <p:sldId id="263" r:id="rId9"/>
    <p:sldId id="264" r:id="rId10"/>
    <p:sldId id="265" r:id="rId11"/>
    <p:sldId id="266" r:id="rId12"/>
    <p:sldId id="267" r:id="rId13"/>
    <p:sldId id="268" r:id="rId14"/>
    <p:sldId id="269" r:id="rId15"/>
    <p:sldId id="273" r:id="rId16"/>
    <p:sldId id="274" r:id="rId17"/>
    <p:sldId id="275" r:id="rId18"/>
    <p:sldId id="276" r:id="rId19"/>
    <p:sldId id="277" r:id="rId20"/>
    <p:sldId id="278" r:id="rId21"/>
    <p:sldId id="279" r:id="rId22"/>
    <p:sldId id="280" r:id="rId23"/>
    <p:sldId id="281" r:id="rId24"/>
    <p:sldId id="283" r:id="rId25"/>
    <p:sldId id="286" r:id="rId26"/>
    <p:sldId id="284"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ED697F-088E-47A8-ADAE-483E08AEAF21}"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1137232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ED697F-088E-47A8-ADAE-483E08AEAF21}"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3174964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ED697F-088E-47A8-ADAE-483E08AEAF21}"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1175949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ED697F-088E-47A8-ADAE-483E08AEAF21}"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338108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ED697F-088E-47A8-ADAE-483E08AEAF21}"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926739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ED697F-088E-47A8-ADAE-483E08AEAF21}"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498552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ED697F-088E-47A8-ADAE-483E08AEAF21}"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153092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ED697F-088E-47A8-ADAE-483E08AEAF21}"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875487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ED697F-088E-47A8-ADAE-483E08AEAF21}"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3635792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ED697F-088E-47A8-ADAE-483E08AEAF21}"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2486147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ED697F-088E-47A8-ADAE-483E08AEAF21}"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4AFC8E-10DB-4389-8AD1-90324039F4BA}" type="slidenum">
              <a:rPr lang="en-GB" smtClean="0"/>
              <a:t>‹#›</a:t>
            </a:fld>
            <a:endParaRPr lang="en-GB"/>
          </a:p>
        </p:txBody>
      </p:sp>
    </p:spTree>
    <p:extLst>
      <p:ext uri="{BB962C8B-B14F-4D97-AF65-F5344CB8AC3E}">
        <p14:creationId xmlns:p14="http://schemas.microsoft.com/office/powerpoint/2010/main" val="2252171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ED697F-088E-47A8-ADAE-483E08AEAF21}"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4AFC8E-10DB-4389-8AD1-90324039F4BA}" type="slidenum">
              <a:rPr lang="en-GB" smtClean="0"/>
              <a:t>‹#›</a:t>
            </a:fld>
            <a:endParaRPr lang="en-GB"/>
          </a:p>
        </p:txBody>
      </p:sp>
    </p:spTree>
    <p:extLst>
      <p:ext uri="{BB962C8B-B14F-4D97-AF65-F5344CB8AC3E}">
        <p14:creationId xmlns:p14="http://schemas.microsoft.com/office/powerpoint/2010/main" val="2370704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s://bible.usccb.org/bible/mark/10?45"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svp.org.uk/"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Gather</a:t>
            </a:r>
            <a:r>
              <a:rPr lang="en-GB" b="1" u="sng" dirty="0">
                <a:solidFill>
                  <a:srgbClr val="0070C0"/>
                </a:solidFill>
              </a:rPr>
              <a:t> / </a:t>
            </a:r>
            <a:r>
              <a:rPr lang="en-GB" b="1" u="sng" dirty="0" err="1">
                <a:solidFill>
                  <a:srgbClr val="0070C0"/>
                </a:solidFill>
              </a:rPr>
              <a:t>Cynnull</a:t>
            </a:r>
            <a:endParaRPr lang="en-GB" b="1" u="sng" dirty="0">
              <a:solidFill>
                <a:srgbClr val="0070C0"/>
              </a:solidFill>
            </a:endParaRPr>
          </a:p>
        </p:txBody>
      </p:sp>
      <p:sp>
        <p:nvSpPr>
          <p:cNvPr id="3" name="Subtitle 2"/>
          <p:cNvSpPr>
            <a:spLocks noGrp="1"/>
          </p:cNvSpPr>
          <p:nvPr>
            <p:ph type="subTitle" idx="1"/>
          </p:nvPr>
        </p:nvSpPr>
        <p:spPr>
          <a:xfrm>
            <a:off x="827584" y="2132856"/>
            <a:ext cx="7776864" cy="4032448"/>
          </a:xfrm>
        </p:spPr>
        <p:txBody>
          <a:bodyPr>
            <a:normAutofit lnSpcReduction="10000"/>
          </a:bodyPr>
          <a:lstStyle/>
          <a:p>
            <a:pPr algn="l"/>
            <a:r>
              <a:rPr lang="en-GB" b="1" dirty="0" smtClean="0">
                <a:solidFill>
                  <a:srgbClr val="FF0000"/>
                </a:solidFill>
              </a:rPr>
              <a:t>Bore da </a:t>
            </a:r>
            <a:r>
              <a:rPr lang="en-GB" b="1" dirty="0" err="1" smtClean="0">
                <a:solidFill>
                  <a:srgbClr val="FF0000"/>
                </a:solidFill>
              </a:rPr>
              <a:t>pawb</a:t>
            </a:r>
            <a:r>
              <a:rPr lang="en-GB" b="1" dirty="0" smtClean="0">
                <a:solidFill>
                  <a:srgbClr val="FF0000"/>
                </a:solidFill>
              </a:rPr>
              <a:t> a </a:t>
            </a:r>
            <a:r>
              <a:rPr lang="en-GB" b="1" dirty="0" err="1" smtClean="0">
                <a:solidFill>
                  <a:srgbClr val="FF0000"/>
                </a:solidFill>
              </a:rPr>
              <a:t>croseo</a:t>
            </a:r>
            <a:r>
              <a:rPr lang="en-GB" b="1" dirty="0" smtClean="0">
                <a:solidFill>
                  <a:srgbClr val="FF0000"/>
                </a:solidFill>
              </a:rPr>
              <a:t> </a:t>
            </a:r>
            <a:r>
              <a:rPr lang="en-GB" b="1" dirty="0" err="1" smtClean="0">
                <a:solidFill>
                  <a:srgbClr val="FF0000"/>
                </a:solidFill>
              </a:rPr>
              <a:t>i’r</a:t>
            </a:r>
            <a:endParaRPr lang="en-GB" b="1" dirty="0" smtClean="0">
              <a:solidFill>
                <a:srgbClr val="FF0000"/>
              </a:solidFill>
            </a:endParaRPr>
          </a:p>
          <a:p>
            <a:pPr algn="l"/>
            <a:r>
              <a:rPr lang="en-GB" b="1" dirty="0" err="1" smtClean="0">
                <a:solidFill>
                  <a:srgbClr val="FF0000"/>
                </a:solidFill>
              </a:rPr>
              <a:t>gwasanaeth</a:t>
            </a:r>
            <a:r>
              <a:rPr lang="en-GB" b="1" dirty="0" smtClean="0">
                <a:solidFill>
                  <a:srgbClr val="FF0000"/>
                </a:solidFill>
              </a:rPr>
              <a:t>.</a:t>
            </a:r>
          </a:p>
          <a:p>
            <a:pPr algn="l"/>
            <a:r>
              <a:rPr lang="en-GB" b="1" dirty="0" smtClean="0">
                <a:solidFill>
                  <a:schemeClr val="tx1"/>
                </a:solidFill>
              </a:rPr>
              <a:t>Welcome everyone to the </a:t>
            </a:r>
          </a:p>
          <a:p>
            <a:pPr algn="l"/>
            <a:r>
              <a:rPr lang="en-GB" b="1" dirty="0" smtClean="0">
                <a:solidFill>
                  <a:schemeClr val="tx1"/>
                </a:solidFill>
              </a:rPr>
              <a:t>Assembly.</a:t>
            </a:r>
          </a:p>
          <a:p>
            <a:pPr algn="l"/>
            <a:r>
              <a:rPr lang="en-GB" b="1" dirty="0" smtClean="0">
                <a:solidFill>
                  <a:schemeClr val="tx1"/>
                </a:solidFill>
              </a:rPr>
              <a:t>Today is a very special day as we</a:t>
            </a:r>
          </a:p>
          <a:p>
            <a:pPr algn="l"/>
            <a:r>
              <a:rPr lang="en-GB" b="1" dirty="0" smtClean="0">
                <a:solidFill>
                  <a:schemeClr val="tx1"/>
                </a:solidFill>
              </a:rPr>
              <a:t>Celebrate the feast day of</a:t>
            </a:r>
          </a:p>
          <a:p>
            <a:pPr algn="l"/>
            <a:r>
              <a:rPr lang="en-GB" b="1" dirty="0" smtClean="0">
                <a:solidFill>
                  <a:schemeClr val="tx1"/>
                </a:solidFill>
              </a:rPr>
              <a:t>Saint Vincent de Paul.</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7495" y="1844824"/>
            <a:ext cx="2233245"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0475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Gather</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u="sng" dirty="0" smtClean="0">
                <a:solidFill>
                  <a:srgbClr val="FF0000"/>
                </a:solidFill>
              </a:rPr>
              <a:t>Hymn: </a:t>
            </a:r>
            <a:r>
              <a:rPr lang="en-GB" b="1" dirty="0" smtClean="0">
                <a:solidFill>
                  <a:schemeClr val="tx1"/>
                </a:solidFill>
              </a:rPr>
              <a:t>Love, love, </a:t>
            </a:r>
            <a:r>
              <a:rPr lang="en-GB" b="1" dirty="0">
                <a:solidFill>
                  <a:schemeClr val="tx1"/>
                </a:solidFill>
              </a:rPr>
              <a:t>J</a:t>
            </a:r>
            <a:r>
              <a:rPr lang="en-GB" b="1" dirty="0" smtClean="0">
                <a:solidFill>
                  <a:schemeClr val="tx1"/>
                </a:solidFill>
              </a:rPr>
              <a:t>esus is love. </a:t>
            </a:r>
            <a:r>
              <a:rPr lang="en-GB" b="1" dirty="0" smtClean="0">
                <a:solidFill>
                  <a:srgbClr val="0070C0"/>
                </a:solidFill>
              </a:rPr>
              <a:t>https://www.youtube.com/watch?v=ZN4JE0GL2Ls</a:t>
            </a:r>
            <a:endParaRPr lang="en-GB" b="1" dirty="0">
              <a:solidFill>
                <a:srgbClr val="0070C0"/>
              </a:solidFill>
            </a:endParaRPr>
          </a:p>
        </p:txBody>
      </p:sp>
    </p:spTree>
    <p:extLst>
      <p:ext uri="{BB962C8B-B14F-4D97-AF65-F5344CB8AC3E}">
        <p14:creationId xmlns:p14="http://schemas.microsoft.com/office/powerpoint/2010/main" val="3552851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Gather</a:t>
            </a:r>
            <a:r>
              <a:rPr lang="en-GB" b="1" u="sng" dirty="0">
                <a:solidFill>
                  <a:srgbClr val="0070C0"/>
                </a:solidFill>
              </a:rPr>
              <a:t> / </a:t>
            </a:r>
            <a:r>
              <a:rPr lang="en-GB" b="1" u="sng" dirty="0" err="1">
                <a:solidFill>
                  <a:srgbClr val="0070C0"/>
                </a:solidFill>
              </a:rPr>
              <a:t>Cynnull</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dirty="0" smtClean="0">
                <a:solidFill>
                  <a:schemeClr val="tx1"/>
                </a:solidFill>
              </a:rPr>
              <a:t>Let us begin by making a</a:t>
            </a:r>
          </a:p>
          <a:p>
            <a:pPr algn="l"/>
            <a:r>
              <a:rPr lang="en-GB" b="1" dirty="0" smtClean="0">
                <a:solidFill>
                  <a:schemeClr val="tx1"/>
                </a:solidFill>
              </a:rPr>
              <a:t> good sign of God’s love.</a:t>
            </a:r>
          </a:p>
          <a:p>
            <a:pPr algn="l"/>
            <a:r>
              <a:rPr lang="en-GB" b="1" dirty="0" err="1" smtClean="0">
                <a:solidFill>
                  <a:srgbClr val="FF0000"/>
                </a:solidFill>
              </a:rPr>
              <a:t>Gadewch</a:t>
            </a:r>
            <a:r>
              <a:rPr lang="en-GB" b="1" dirty="0" smtClean="0">
                <a:solidFill>
                  <a:srgbClr val="FF0000"/>
                </a:solidFill>
              </a:rPr>
              <a:t> i </a:t>
            </a:r>
            <a:r>
              <a:rPr lang="en-GB" b="1" dirty="0" err="1" smtClean="0">
                <a:solidFill>
                  <a:srgbClr val="FF0000"/>
                </a:solidFill>
              </a:rPr>
              <a:t>ni</a:t>
            </a:r>
            <a:r>
              <a:rPr lang="en-GB" b="1" dirty="0" smtClean="0">
                <a:solidFill>
                  <a:srgbClr val="FF0000"/>
                </a:solidFill>
              </a:rPr>
              <a:t> </a:t>
            </a:r>
            <a:r>
              <a:rPr lang="en-GB" b="1" dirty="0" err="1" smtClean="0">
                <a:solidFill>
                  <a:srgbClr val="FF0000"/>
                </a:solidFill>
              </a:rPr>
              <a:t>ddechrau</a:t>
            </a:r>
            <a:r>
              <a:rPr lang="en-GB" b="1" dirty="0" smtClean="0">
                <a:solidFill>
                  <a:srgbClr val="FF0000"/>
                </a:solidFill>
              </a:rPr>
              <a:t> </a:t>
            </a:r>
            <a:r>
              <a:rPr lang="en-GB" b="1" dirty="0" err="1" smtClean="0">
                <a:solidFill>
                  <a:srgbClr val="FF0000"/>
                </a:solidFill>
              </a:rPr>
              <a:t>drwy</a:t>
            </a:r>
            <a:endParaRPr lang="en-GB" b="1" dirty="0" smtClean="0">
              <a:solidFill>
                <a:srgbClr val="FF0000"/>
              </a:solidFill>
            </a:endParaRPr>
          </a:p>
          <a:p>
            <a:pPr algn="l"/>
            <a:r>
              <a:rPr lang="en-GB" b="1" dirty="0" smtClean="0">
                <a:solidFill>
                  <a:srgbClr val="FF0000"/>
                </a:solidFill>
              </a:rPr>
              <a:t> </a:t>
            </a:r>
            <a:r>
              <a:rPr lang="en-GB" b="1" dirty="0" err="1" smtClean="0">
                <a:solidFill>
                  <a:srgbClr val="FF0000"/>
                </a:solidFill>
              </a:rPr>
              <a:t>wneud</a:t>
            </a:r>
            <a:r>
              <a:rPr lang="en-GB" b="1" dirty="0" smtClean="0">
                <a:solidFill>
                  <a:srgbClr val="FF0000"/>
                </a:solidFill>
              </a:rPr>
              <a:t> </a:t>
            </a:r>
            <a:r>
              <a:rPr lang="en-GB" b="1" dirty="0" err="1" smtClean="0">
                <a:solidFill>
                  <a:srgbClr val="FF0000"/>
                </a:solidFill>
              </a:rPr>
              <a:t>arwydd</a:t>
            </a:r>
            <a:r>
              <a:rPr lang="en-GB" b="1" dirty="0" smtClean="0">
                <a:solidFill>
                  <a:srgbClr val="FF0000"/>
                </a:solidFill>
              </a:rPr>
              <a:t> da o </a:t>
            </a:r>
            <a:r>
              <a:rPr lang="en-GB" b="1" dirty="0" err="1" smtClean="0">
                <a:solidFill>
                  <a:srgbClr val="FF0000"/>
                </a:solidFill>
              </a:rPr>
              <a:t>gariad</a:t>
            </a:r>
            <a:r>
              <a:rPr lang="en-GB" b="1" dirty="0" smtClean="0">
                <a:solidFill>
                  <a:srgbClr val="FF0000"/>
                </a:solidFill>
              </a:rPr>
              <a:t> </a:t>
            </a:r>
          </a:p>
          <a:p>
            <a:pPr algn="l"/>
            <a:r>
              <a:rPr lang="en-GB" b="1" dirty="0" err="1" smtClean="0">
                <a:solidFill>
                  <a:srgbClr val="FF0000"/>
                </a:solidFill>
              </a:rPr>
              <a:t>Duw</a:t>
            </a:r>
            <a:r>
              <a:rPr lang="en-GB" b="1" dirty="0" smtClean="0">
                <a:solidFill>
                  <a:srgbClr val="FF0000"/>
                </a:solidFill>
              </a:rPr>
              <a:t>.</a:t>
            </a:r>
          </a:p>
        </p:txBody>
      </p:sp>
      <p:pic>
        <p:nvPicPr>
          <p:cNvPr id="5" name="Picture 4" descr="D:\St.-Vincent-de-Paul.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1844824"/>
            <a:ext cx="2801863" cy="4392488"/>
          </a:xfrm>
          <a:prstGeom prst="rect">
            <a:avLst/>
          </a:prstGeom>
          <a:noFill/>
          <a:ln>
            <a:noFill/>
          </a:ln>
        </p:spPr>
      </p:pic>
    </p:spTree>
    <p:extLst>
      <p:ext uri="{BB962C8B-B14F-4D97-AF65-F5344CB8AC3E}">
        <p14:creationId xmlns:p14="http://schemas.microsoft.com/office/powerpoint/2010/main" val="2107226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Gather</a:t>
            </a:r>
            <a:r>
              <a:rPr lang="en-GB" b="1" u="sng" dirty="0">
                <a:solidFill>
                  <a:srgbClr val="0070C0"/>
                </a:solidFill>
              </a:rPr>
              <a:t> / </a:t>
            </a:r>
            <a:r>
              <a:rPr lang="en-GB" b="1" u="sng" dirty="0" err="1">
                <a:solidFill>
                  <a:srgbClr val="0070C0"/>
                </a:solidFill>
              </a:rPr>
              <a:t>Cynnull</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dirty="0" err="1" smtClean="0">
                <a:solidFill>
                  <a:schemeClr val="tx1"/>
                </a:solidFill>
              </a:rPr>
              <a:t>Yn</a:t>
            </a:r>
            <a:r>
              <a:rPr lang="en-GB" b="1" dirty="0" smtClean="0">
                <a:solidFill>
                  <a:schemeClr val="tx1"/>
                </a:solidFill>
              </a:rPr>
              <a:t> </a:t>
            </a:r>
            <a:r>
              <a:rPr lang="en-GB" b="1" dirty="0" err="1" smtClean="0">
                <a:solidFill>
                  <a:schemeClr val="tx1"/>
                </a:solidFill>
              </a:rPr>
              <a:t>enw’r</a:t>
            </a:r>
            <a:r>
              <a:rPr lang="en-GB" b="1" dirty="0" smtClean="0">
                <a:solidFill>
                  <a:schemeClr val="tx1"/>
                </a:solidFill>
              </a:rPr>
              <a:t> Tad a </a:t>
            </a:r>
            <a:r>
              <a:rPr lang="en-GB" b="1" dirty="0" err="1" smtClean="0">
                <a:solidFill>
                  <a:schemeClr val="tx1"/>
                </a:solidFill>
              </a:rPr>
              <a:t>Mhab</a:t>
            </a:r>
            <a:r>
              <a:rPr lang="en-GB" b="1" dirty="0" smtClean="0">
                <a:solidFill>
                  <a:schemeClr val="tx1"/>
                </a:solidFill>
              </a:rPr>
              <a:t> a </a:t>
            </a:r>
          </a:p>
          <a:p>
            <a:pPr algn="l"/>
            <a:r>
              <a:rPr lang="en-GB" b="1" dirty="0" err="1">
                <a:solidFill>
                  <a:schemeClr val="tx1"/>
                </a:solidFill>
              </a:rPr>
              <a:t>Y</a:t>
            </a:r>
            <a:r>
              <a:rPr lang="en-GB" b="1" dirty="0" err="1" smtClean="0">
                <a:solidFill>
                  <a:schemeClr val="tx1"/>
                </a:solidFill>
              </a:rPr>
              <a:t>sbryd</a:t>
            </a:r>
            <a:r>
              <a:rPr lang="en-GB" b="1" dirty="0" smtClean="0">
                <a:solidFill>
                  <a:schemeClr val="tx1"/>
                </a:solidFill>
              </a:rPr>
              <a:t> </a:t>
            </a:r>
            <a:r>
              <a:rPr lang="en-GB" b="1" dirty="0" err="1" smtClean="0">
                <a:solidFill>
                  <a:schemeClr val="tx1"/>
                </a:solidFill>
              </a:rPr>
              <a:t>Glan</a:t>
            </a:r>
            <a:r>
              <a:rPr lang="en-GB" b="1" dirty="0" smtClean="0">
                <a:solidFill>
                  <a:schemeClr val="tx1"/>
                </a:solidFill>
              </a:rPr>
              <a:t>. Amen.</a:t>
            </a:r>
          </a:p>
          <a:p>
            <a:pPr algn="l"/>
            <a:endParaRPr lang="en-GB" b="1" dirty="0">
              <a:solidFill>
                <a:schemeClr val="tx1"/>
              </a:solidFill>
            </a:endParaRPr>
          </a:p>
          <a:p>
            <a:pPr algn="l"/>
            <a:r>
              <a:rPr lang="en-GB" b="1" dirty="0" smtClean="0">
                <a:solidFill>
                  <a:schemeClr val="tx1"/>
                </a:solidFill>
              </a:rPr>
              <a:t>We will pray a prayer given to us by saint Vincent de </a:t>
            </a:r>
            <a:r>
              <a:rPr lang="en-GB" b="1" dirty="0">
                <a:solidFill>
                  <a:schemeClr val="tx1"/>
                </a:solidFill>
              </a:rPr>
              <a:t>P</a:t>
            </a:r>
            <a:r>
              <a:rPr lang="en-GB" b="1" dirty="0" smtClean="0">
                <a:solidFill>
                  <a:schemeClr val="tx1"/>
                </a:solidFill>
              </a:rPr>
              <a:t>aul himself.</a:t>
            </a:r>
          </a:p>
        </p:txBody>
      </p:sp>
      <p:pic>
        <p:nvPicPr>
          <p:cNvPr id="6" name="Picture 5" descr="D:\5ca39b5d0c9e1e4819245a059691c81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700808"/>
            <a:ext cx="2720841" cy="4752528"/>
          </a:xfrm>
          <a:prstGeom prst="rect">
            <a:avLst/>
          </a:prstGeom>
          <a:noFill/>
          <a:ln>
            <a:noFill/>
          </a:ln>
        </p:spPr>
      </p:pic>
    </p:spTree>
    <p:extLst>
      <p:ext uri="{BB962C8B-B14F-4D97-AF65-F5344CB8AC3E}">
        <p14:creationId xmlns:p14="http://schemas.microsoft.com/office/powerpoint/2010/main" val="583143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Gather</a:t>
            </a:r>
            <a:r>
              <a:rPr lang="en-GB" b="1" u="sng" dirty="0">
                <a:solidFill>
                  <a:srgbClr val="0070C0"/>
                </a:solidFill>
              </a:rPr>
              <a:t> / </a:t>
            </a:r>
            <a:r>
              <a:rPr lang="en-GB" b="1" u="sng" dirty="0" err="1">
                <a:solidFill>
                  <a:srgbClr val="0070C0"/>
                </a:solidFill>
              </a:rPr>
              <a:t>Cynnull</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endParaRPr lang="en-GB" b="1" dirty="0" smtClean="0">
              <a:solidFill>
                <a:schemeClr val="tx1"/>
              </a:solidFill>
            </a:endParaRPr>
          </a:p>
        </p:txBody>
      </p:sp>
      <p:pic>
        <p:nvPicPr>
          <p:cNvPr id="5" name="Picture 4" descr="D:\11-9-1024x570.jpg"/>
          <p:cNvPicPr/>
          <p:nvPr/>
        </p:nvPicPr>
        <p:blipFill>
          <a:blip r:embed="rId2">
            <a:extLst>
              <a:ext uri="{28A0092B-C50C-407E-A947-70E740481C1C}">
                <a14:useLocalDpi xmlns:a14="http://schemas.microsoft.com/office/drawing/2010/main" val="0"/>
              </a:ext>
            </a:extLst>
          </a:blip>
          <a:srcRect/>
          <a:stretch>
            <a:fillRect/>
          </a:stretch>
        </p:blipFill>
        <p:spPr bwMode="auto">
          <a:xfrm>
            <a:off x="539552" y="2204864"/>
            <a:ext cx="4896544" cy="3888432"/>
          </a:xfrm>
          <a:prstGeom prst="rect">
            <a:avLst/>
          </a:prstGeom>
          <a:noFill/>
          <a:ln>
            <a:noFill/>
          </a:ln>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225339"/>
            <a:ext cx="2552948" cy="3859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69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Gather / </a:t>
            </a:r>
            <a:r>
              <a:rPr lang="en-GB" b="1" u="sng" dirty="0" err="1">
                <a:solidFill>
                  <a:srgbClr val="0070C0"/>
                </a:solidFill>
              </a:rPr>
              <a:t>Cynnull</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dirty="0" err="1" smtClean="0">
                <a:solidFill>
                  <a:schemeClr val="tx1"/>
                </a:solidFill>
              </a:rPr>
              <a:t>Yn</a:t>
            </a:r>
            <a:r>
              <a:rPr lang="en-GB" b="1" dirty="0" smtClean="0">
                <a:solidFill>
                  <a:schemeClr val="tx1"/>
                </a:solidFill>
              </a:rPr>
              <a:t> </a:t>
            </a:r>
            <a:r>
              <a:rPr lang="en-GB" b="1" dirty="0" err="1" smtClean="0">
                <a:solidFill>
                  <a:schemeClr val="tx1"/>
                </a:solidFill>
              </a:rPr>
              <a:t>enw’r</a:t>
            </a:r>
            <a:r>
              <a:rPr lang="en-GB" b="1" dirty="0" smtClean="0">
                <a:solidFill>
                  <a:schemeClr val="tx1"/>
                </a:solidFill>
              </a:rPr>
              <a:t> Tad a </a:t>
            </a:r>
            <a:r>
              <a:rPr lang="en-GB" b="1" dirty="0" err="1" smtClean="0">
                <a:solidFill>
                  <a:schemeClr val="tx1"/>
                </a:solidFill>
              </a:rPr>
              <a:t>Mhab</a:t>
            </a:r>
            <a:r>
              <a:rPr lang="en-GB" b="1" dirty="0" smtClean="0">
                <a:solidFill>
                  <a:schemeClr val="tx1"/>
                </a:solidFill>
              </a:rPr>
              <a:t> a </a:t>
            </a:r>
          </a:p>
          <a:p>
            <a:pPr algn="l"/>
            <a:r>
              <a:rPr lang="en-GB" b="1" dirty="0" err="1">
                <a:solidFill>
                  <a:schemeClr val="tx1"/>
                </a:solidFill>
              </a:rPr>
              <a:t>Y</a:t>
            </a:r>
            <a:r>
              <a:rPr lang="en-GB" b="1" dirty="0" err="1" smtClean="0">
                <a:solidFill>
                  <a:schemeClr val="tx1"/>
                </a:solidFill>
              </a:rPr>
              <a:t>sbryd</a:t>
            </a:r>
            <a:r>
              <a:rPr lang="en-GB" b="1" dirty="0" smtClean="0">
                <a:solidFill>
                  <a:schemeClr val="tx1"/>
                </a:solidFill>
              </a:rPr>
              <a:t> </a:t>
            </a:r>
            <a:r>
              <a:rPr lang="en-GB" b="1" dirty="0" err="1" smtClean="0">
                <a:solidFill>
                  <a:schemeClr val="tx1"/>
                </a:solidFill>
              </a:rPr>
              <a:t>Glan</a:t>
            </a:r>
            <a:r>
              <a:rPr lang="en-GB" b="1" dirty="0" smtClean="0">
                <a:solidFill>
                  <a:schemeClr val="tx1"/>
                </a:solidFill>
              </a:rPr>
              <a:t>. Amen.</a:t>
            </a:r>
          </a:p>
          <a:p>
            <a:pPr algn="l"/>
            <a:endParaRPr lang="en-GB" b="1" dirty="0">
              <a:solidFill>
                <a:schemeClr val="tx1"/>
              </a:solidFill>
            </a:endParaRPr>
          </a:p>
        </p:txBody>
      </p:sp>
      <p:pic>
        <p:nvPicPr>
          <p:cNvPr id="6" name="Picture 5" descr="D:\5ca39b5d0c9e1e4819245a059691c81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1412776"/>
            <a:ext cx="2720841" cy="4752528"/>
          </a:xfrm>
          <a:prstGeom prst="rect">
            <a:avLst/>
          </a:prstGeom>
          <a:noFill/>
          <a:ln>
            <a:noFill/>
          </a:ln>
        </p:spPr>
      </p:pic>
    </p:spTree>
    <p:extLst>
      <p:ext uri="{BB962C8B-B14F-4D97-AF65-F5344CB8AC3E}">
        <p14:creationId xmlns:p14="http://schemas.microsoft.com/office/powerpoint/2010/main" val="2231076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The Word of God / </a:t>
            </a:r>
            <a:r>
              <a:rPr lang="en-GB" b="1" u="sng" dirty="0" err="1" smtClean="0">
                <a:solidFill>
                  <a:srgbClr val="0070C0"/>
                </a:solidFill>
              </a:rPr>
              <a:t>Gair</a:t>
            </a:r>
            <a:r>
              <a:rPr lang="en-GB" b="1" u="sng" dirty="0" smtClean="0">
                <a:solidFill>
                  <a:srgbClr val="0070C0"/>
                </a:solidFill>
              </a:rPr>
              <a:t> </a:t>
            </a:r>
            <a:r>
              <a:rPr lang="en-GB" b="1" u="sng" dirty="0" err="1" smtClean="0">
                <a:solidFill>
                  <a:srgbClr val="0070C0"/>
                </a:solidFill>
              </a:rPr>
              <a:t>Duw</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fontAlgn="base"/>
            <a:r>
              <a:rPr lang="en-GB" b="1" i="0" u="sng" dirty="0" smtClean="0">
                <a:solidFill>
                  <a:srgbClr val="FF0000"/>
                </a:solidFill>
                <a:effectLst/>
                <a:latin typeface="Roboto"/>
              </a:rPr>
              <a:t>Alleluia</a:t>
            </a:r>
          </a:p>
          <a:p>
            <a:pPr algn="l" fontAlgn="base"/>
            <a:r>
              <a:rPr lang="en-GB" b="1" i="0" u="none" strike="noStrike" dirty="0" smtClean="0">
                <a:solidFill>
                  <a:srgbClr val="363936"/>
                </a:solidFill>
                <a:effectLst/>
                <a:latin typeface="Roboto"/>
                <a:hlinkClick r:id="rId2"/>
              </a:rPr>
              <a:t>Mk 10:45</a:t>
            </a:r>
            <a:endParaRPr lang="en-GB" b="1" i="0" dirty="0" smtClean="0">
              <a:solidFill>
                <a:srgbClr val="363936"/>
              </a:solidFill>
              <a:effectLst/>
              <a:latin typeface="Roboto"/>
            </a:endParaRPr>
          </a:p>
          <a:p>
            <a:pPr algn="l" fontAlgn="base"/>
            <a:r>
              <a:rPr lang="en-GB" b="0" i="0" dirty="0" smtClean="0">
                <a:solidFill>
                  <a:srgbClr val="363936"/>
                </a:solidFill>
                <a:effectLst/>
                <a:latin typeface="inherit"/>
              </a:rPr>
              <a:t> </a:t>
            </a:r>
            <a:r>
              <a:rPr lang="en-GB" b="1" i="0" u="sng" dirty="0" smtClean="0">
                <a:solidFill>
                  <a:srgbClr val="00B050"/>
                </a:solidFill>
                <a:effectLst/>
                <a:latin typeface="inherit"/>
              </a:rPr>
              <a:t>All / </a:t>
            </a:r>
            <a:r>
              <a:rPr lang="en-GB" b="1" i="0" u="sng" dirty="0" err="1" smtClean="0">
                <a:solidFill>
                  <a:srgbClr val="00B050"/>
                </a:solidFill>
                <a:effectLst/>
                <a:latin typeface="inherit"/>
              </a:rPr>
              <a:t>Pawb</a:t>
            </a:r>
            <a:r>
              <a:rPr lang="en-GB" b="1" i="0" u="sng" dirty="0" smtClean="0">
                <a:solidFill>
                  <a:srgbClr val="00B050"/>
                </a:solidFill>
                <a:effectLst/>
                <a:latin typeface="inherit"/>
              </a:rPr>
              <a:t>:</a:t>
            </a:r>
          </a:p>
          <a:p>
            <a:pPr algn="l" fontAlgn="base"/>
            <a:r>
              <a:rPr lang="en-GB" b="1" i="0" dirty="0" smtClean="0">
                <a:solidFill>
                  <a:srgbClr val="363936"/>
                </a:solidFill>
                <a:effectLst/>
                <a:latin typeface="inherit"/>
              </a:rPr>
              <a:t>Alleluia, alleluia.</a:t>
            </a:r>
            <a:br>
              <a:rPr lang="en-GB" b="1" i="0" dirty="0" smtClean="0">
                <a:solidFill>
                  <a:srgbClr val="363936"/>
                </a:solidFill>
                <a:effectLst/>
                <a:latin typeface="inherit"/>
              </a:rPr>
            </a:br>
            <a:r>
              <a:rPr lang="en-GB" b="1" i="0" dirty="0" smtClean="0">
                <a:solidFill>
                  <a:srgbClr val="363936"/>
                </a:solidFill>
                <a:effectLst/>
                <a:latin typeface="inherit"/>
              </a:rPr>
              <a:t>The Son of Man came to serve</a:t>
            </a:r>
            <a:br>
              <a:rPr lang="en-GB" b="1" i="0" dirty="0" smtClean="0">
                <a:solidFill>
                  <a:srgbClr val="363936"/>
                </a:solidFill>
                <a:effectLst/>
                <a:latin typeface="inherit"/>
              </a:rPr>
            </a:br>
            <a:r>
              <a:rPr lang="en-GB" b="1" i="0" dirty="0" smtClean="0">
                <a:solidFill>
                  <a:srgbClr val="363936"/>
                </a:solidFill>
                <a:effectLst/>
                <a:latin typeface="inherit"/>
              </a:rPr>
              <a:t>and to give his life as a ransom for many.</a:t>
            </a:r>
            <a:br>
              <a:rPr lang="en-GB" b="1" i="0" dirty="0" smtClean="0">
                <a:solidFill>
                  <a:srgbClr val="363936"/>
                </a:solidFill>
                <a:effectLst/>
                <a:latin typeface="inherit"/>
              </a:rPr>
            </a:br>
            <a:r>
              <a:rPr lang="en-GB" b="1" i="0" dirty="0" smtClean="0">
                <a:solidFill>
                  <a:srgbClr val="363936"/>
                </a:solidFill>
                <a:effectLst/>
                <a:latin typeface="inherit"/>
              </a:rPr>
              <a:t> Alleluia, alleluia.</a:t>
            </a:r>
            <a:endParaRPr lang="en-GB" b="1" i="0" dirty="0">
              <a:solidFill>
                <a:srgbClr val="363936"/>
              </a:solidFill>
              <a:effectLst/>
              <a:latin typeface="inherit"/>
            </a:endParaRPr>
          </a:p>
        </p:txBody>
      </p:sp>
    </p:spTree>
    <p:extLst>
      <p:ext uri="{BB962C8B-B14F-4D97-AF65-F5344CB8AC3E}">
        <p14:creationId xmlns:p14="http://schemas.microsoft.com/office/powerpoint/2010/main" val="1358823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The Word of God / </a:t>
            </a:r>
            <a:r>
              <a:rPr lang="en-GB" b="1" u="sng" dirty="0" err="1" smtClean="0">
                <a:solidFill>
                  <a:srgbClr val="0070C0"/>
                </a:solidFill>
              </a:rPr>
              <a:t>Gair</a:t>
            </a:r>
            <a:r>
              <a:rPr lang="en-GB" b="1" u="sng" dirty="0" smtClean="0">
                <a:solidFill>
                  <a:srgbClr val="0070C0"/>
                </a:solidFill>
              </a:rPr>
              <a:t> </a:t>
            </a:r>
            <a:r>
              <a:rPr lang="en-GB" b="1" u="sng" dirty="0" err="1" smtClean="0">
                <a:solidFill>
                  <a:srgbClr val="0070C0"/>
                </a:solidFill>
              </a:rPr>
              <a:t>Duw</a:t>
            </a:r>
            <a:endParaRPr lang="en-GB" b="1" u="sng" dirty="0">
              <a:solidFill>
                <a:srgbClr val="0070C0"/>
              </a:solidFill>
            </a:endParaRPr>
          </a:p>
        </p:txBody>
      </p:sp>
      <p:sp>
        <p:nvSpPr>
          <p:cNvPr id="3" name="Subtitle 2"/>
          <p:cNvSpPr>
            <a:spLocks noGrp="1"/>
          </p:cNvSpPr>
          <p:nvPr>
            <p:ph type="subTitle" idx="1"/>
          </p:nvPr>
        </p:nvSpPr>
        <p:spPr>
          <a:xfrm>
            <a:off x="323528" y="2132856"/>
            <a:ext cx="8568952" cy="4536504"/>
          </a:xfrm>
        </p:spPr>
        <p:txBody>
          <a:bodyPr>
            <a:normAutofit fontScale="92500" lnSpcReduction="20000"/>
          </a:bodyPr>
          <a:lstStyle/>
          <a:p>
            <a:pPr algn="l" fontAlgn="base"/>
            <a:r>
              <a:rPr lang="en-GB" sz="2800" b="1" i="0" u="sng" dirty="0" smtClean="0">
                <a:solidFill>
                  <a:srgbClr val="FF0000"/>
                </a:solidFill>
                <a:effectLst/>
                <a:latin typeface="inherit"/>
              </a:rPr>
              <a:t>Mrs Houston: </a:t>
            </a:r>
          </a:p>
          <a:p>
            <a:pPr algn="l" fontAlgn="base"/>
            <a:r>
              <a:rPr lang="en-GB" sz="2800" b="1" i="0" dirty="0" smtClean="0">
                <a:solidFill>
                  <a:srgbClr val="363936"/>
                </a:solidFill>
                <a:effectLst/>
                <a:latin typeface="inherit"/>
              </a:rPr>
              <a:t>The Lord be with you.</a:t>
            </a:r>
          </a:p>
          <a:p>
            <a:pPr algn="l" fontAlgn="base"/>
            <a:r>
              <a:rPr lang="en-GB" sz="2800" b="1" u="sng" dirty="0" smtClean="0">
                <a:solidFill>
                  <a:srgbClr val="FF0000"/>
                </a:solidFill>
                <a:latin typeface="inherit"/>
              </a:rPr>
              <a:t>All / </a:t>
            </a:r>
            <a:r>
              <a:rPr lang="en-GB" sz="2800" b="1" u="sng" dirty="0" err="1" smtClean="0">
                <a:solidFill>
                  <a:srgbClr val="FF0000"/>
                </a:solidFill>
                <a:latin typeface="inherit"/>
              </a:rPr>
              <a:t>Pawb</a:t>
            </a:r>
            <a:r>
              <a:rPr lang="en-GB" sz="2800" b="1" dirty="0" smtClean="0">
                <a:solidFill>
                  <a:srgbClr val="363936"/>
                </a:solidFill>
                <a:latin typeface="inherit"/>
              </a:rPr>
              <a:t>: </a:t>
            </a:r>
          </a:p>
          <a:p>
            <a:pPr algn="l" fontAlgn="base"/>
            <a:r>
              <a:rPr lang="en-GB" sz="2800" b="1" dirty="0" smtClean="0">
                <a:solidFill>
                  <a:srgbClr val="363936"/>
                </a:solidFill>
                <a:latin typeface="inherit"/>
              </a:rPr>
              <a:t>And with your Spirit.</a:t>
            </a:r>
          </a:p>
          <a:p>
            <a:pPr algn="l" fontAlgn="base"/>
            <a:r>
              <a:rPr lang="en-GB" sz="2800" b="1" i="0" u="sng" dirty="0" smtClean="0">
                <a:solidFill>
                  <a:srgbClr val="FF0000"/>
                </a:solidFill>
                <a:effectLst/>
                <a:latin typeface="inherit"/>
              </a:rPr>
              <a:t>Mrs Houston</a:t>
            </a:r>
            <a:r>
              <a:rPr lang="en-GB" sz="2800" b="1" i="0" dirty="0" smtClean="0">
                <a:solidFill>
                  <a:srgbClr val="363936"/>
                </a:solidFill>
                <a:effectLst/>
                <a:latin typeface="inherit"/>
              </a:rPr>
              <a:t>:</a:t>
            </a:r>
          </a:p>
          <a:p>
            <a:pPr algn="l" fontAlgn="base"/>
            <a:r>
              <a:rPr lang="en-GB" sz="2800" b="1" dirty="0" smtClean="0">
                <a:solidFill>
                  <a:srgbClr val="363936"/>
                </a:solidFill>
                <a:latin typeface="inherit"/>
              </a:rPr>
              <a:t>A reading from the Holy</a:t>
            </a:r>
          </a:p>
          <a:p>
            <a:pPr algn="l" fontAlgn="base"/>
            <a:r>
              <a:rPr lang="en-GB" sz="2800" b="1" i="0" dirty="0" smtClean="0">
                <a:solidFill>
                  <a:srgbClr val="363936"/>
                </a:solidFill>
                <a:effectLst/>
                <a:latin typeface="inherit"/>
              </a:rPr>
              <a:t>Gospel of </a:t>
            </a:r>
            <a:r>
              <a:rPr lang="en-GB" sz="2800" b="1" dirty="0">
                <a:solidFill>
                  <a:srgbClr val="363936"/>
                </a:solidFill>
                <a:latin typeface="inherit"/>
              </a:rPr>
              <a:t>L</a:t>
            </a:r>
            <a:r>
              <a:rPr lang="en-GB" sz="2800" b="1" i="0" dirty="0" smtClean="0">
                <a:solidFill>
                  <a:srgbClr val="363936"/>
                </a:solidFill>
                <a:effectLst/>
                <a:latin typeface="inherit"/>
              </a:rPr>
              <a:t>uke.</a:t>
            </a:r>
          </a:p>
          <a:p>
            <a:pPr algn="l" fontAlgn="base"/>
            <a:r>
              <a:rPr lang="en-GB" sz="2800" b="1" u="sng" dirty="0" smtClean="0">
                <a:solidFill>
                  <a:srgbClr val="FF0000"/>
                </a:solidFill>
                <a:latin typeface="inherit"/>
              </a:rPr>
              <a:t>All / </a:t>
            </a:r>
            <a:r>
              <a:rPr lang="en-GB" sz="2800" b="1" u="sng" dirty="0" err="1" smtClean="0">
                <a:solidFill>
                  <a:srgbClr val="FF0000"/>
                </a:solidFill>
                <a:latin typeface="inherit"/>
              </a:rPr>
              <a:t>Pawb</a:t>
            </a:r>
            <a:endParaRPr lang="en-GB" sz="2800" b="1" u="sng" dirty="0" smtClean="0">
              <a:solidFill>
                <a:srgbClr val="FF0000"/>
              </a:solidFill>
              <a:latin typeface="inherit"/>
            </a:endParaRPr>
          </a:p>
          <a:p>
            <a:pPr algn="l" fontAlgn="base"/>
            <a:r>
              <a:rPr lang="en-GB" sz="2800" b="1" dirty="0" smtClean="0">
                <a:solidFill>
                  <a:srgbClr val="363936"/>
                </a:solidFill>
                <a:latin typeface="inherit"/>
              </a:rPr>
              <a:t>Glory to you O Lord. </a:t>
            </a:r>
          </a:p>
          <a:p>
            <a:pPr algn="l" fontAlgn="base"/>
            <a:r>
              <a:rPr lang="en-GB" sz="2800" b="1" dirty="0" smtClean="0">
                <a:solidFill>
                  <a:srgbClr val="00B050"/>
                </a:solidFill>
                <a:latin typeface="inherit"/>
              </a:rPr>
              <a:t>(Cross your forehead, mouth </a:t>
            </a:r>
          </a:p>
          <a:p>
            <a:pPr algn="l" fontAlgn="base"/>
            <a:r>
              <a:rPr lang="en-GB" sz="2800" b="1" dirty="0" smtClean="0">
                <a:solidFill>
                  <a:srgbClr val="00B050"/>
                </a:solidFill>
                <a:latin typeface="inherit"/>
              </a:rPr>
              <a:t>and heart.)</a:t>
            </a:r>
          </a:p>
          <a:p>
            <a:pPr algn="l" fontAlgn="base"/>
            <a:endParaRPr lang="en-GB" b="0" i="0" dirty="0">
              <a:solidFill>
                <a:srgbClr val="363936"/>
              </a:solidFill>
              <a:effectLst/>
              <a:latin typeface="inheri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1980" y="1988840"/>
            <a:ext cx="4601966"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1065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The Word of God / </a:t>
            </a:r>
            <a:r>
              <a:rPr lang="en-GB" b="1" u="sng" dirty="0" err="1" smtClean="0">
                <a:solidFill>
                  <a:srgbClr val="FF0000"/>
                </a:solidFill>
              </a:rPr>
              <a:t>Gair</a:t>
            </a:r>
            <a:r>
              <a:rPr lang="en-GB" b="1" u="sng" dirty="0" smtClean="0">
                <a:solidFill>
                  <a:srgbClr val="FF0000"/>
                </a:solidFill>
              </a:rPr>
              <a:t> </a:t>
            </a:r>
            <a:r>
              <a:rPr lang="en-GB" b="1" u="sng" dirty="0" err="1" smtClean="0">
                <a:solidFill>
                  <a:srgbClr val="FF0000"/>
                </a:solidFill>
              </a:rPr>
              <a:t>Duw</a:t>
            </a:r>
            <a:endParaRPr lang="en-GB" b="1" u="sng" dirty="0">
              <a:solidFill>
                <a:srgbClr val="FF0000"/>
              </a:solidFill>
            </a:endParaRPr>
          </a:p>
        </p:txBody>
      </p:sp>
      <p:sp>
        <p:nvSpPr>
          <p:cNvPr id="3" name="Subtitle 2"/>
          <p:cNvSpPr>
            <a:spLocks noGrp="1"/>
          </p:cNvSpPr>
          <p:nvPr>
            <p:ph type="subTitle" idx="1"/>
          </p:nvPr>
        </p:nvSpPr>
        <p:spPr>
          <a:xfrm>
            <a:off x="323528" y="1700808"/>
            <a:ext cx="8568952" cy="4968552"/>
          </a:xfrm>
        </p:spPr>
        <p:txBody>
          <a:bodyPr>
            <a:normAutofit/>
          </a:bodyPr>
          <a:lstStyle/>
          <a:p>
            <a:pPr fontAlgn="base"/>
            <a:r>
              <a:rPr lang="en-GB" b="1" i="0" dirty="0" smtClean="0">
                <a:solidFill>
                  <a:srgbClr val="363936"/>
                </a:solidFill>
                <a:effectLst/>
                <a:latin typeface="inherit"/>
              </a:rPr>
              <a:t>The Gospel Reading / </a:t>
            </a:r>
            <a:r>
              <a:rPr lang="en-GB" b="1" i="0" dirty="0" err="1" smtClean="0">
                <a:solidFill>
                  <a:srgbClr val="FF0000"/>
                </a:solidFill>
                <a:effectLst/>
                <a:latin typeface="inherit"/>
              </a:rPr>
              <a:t>Darllen</a:t>
            </a:r>
            <a:r>
              <a:rPr lang="en-GB" b="1" i="0" dirty="0" smtClean="0">
                <a:solidFill>
                  <a:srgbClr val="FF0000"/>
                </a:solidFill>
                <a:effectLst/>
                <a:latin typeface="inherit"/>
              </a:rPr>
              <a:t> </a:t>
            </a:r>
            <a:r>
              <a:rPr lang="en-GB" b="1" i="0" dirty="0" err="1" smtClean="0">
                <a:solidFill>
                  <a:srgbClr val="FF0000"/>
                </a:solidFill>
                <a:effectLst/>
                <a:latin typeface="inherit"/>
              </a:rPr>
              <a:t>yr</a:t>
            </a:r>
            <a:r>
              <a:rPr lang="en-GB" b="1" i="0" dirty="0" smtClean="0">
                <a:solidFill>
                  <a:srgbClr val="FF0000"/>
                </a:solidFill>
                <a:effectLst/>
                <a:latin typeface="inherit"/>
              </a:rPr>
              <a:t> </a:t>
            </a:r>
            <a:r>
              <a:rPr lang="en-GB" b="1" i="0" dirty="0" err="1" smtClean="0">
                <a:solidFill>
                  <a:srgbClr val="FF0000"/>
                </a:solidFill>
                <a:effectLst/>
                <a:latin typeface="inherit"/>
              </a:rPr>
              <a:t>Efengyl</a:t>
            </a:r>
            <a:endParaRPr lang="en-GB" b="1" i="0" dirty="0" smtClean="0">
              <a:solidFill>
                <a:srgbClr val="FF0000"/>
              </a:solidFill>
              <a:effectLst/>
              <a:latin typeface="inherit"/>
            </a:endParaRPr>
          </a:p>
          <a:p>
            <a:pPr fontAlgn="base"/>
            <a:r>
              <a:rPr lang="en-GB" b="1" i="0" dirty="0" smtClean="0">
                <a:solidFill>
                  <a:srgbClr val="363936"/>
                </a:solidFill>
                <a:effectLst/>
                <a:latin typeface="inherit"/>
              </a:rPr>
              <a:t> </a:t>
            </a:r>
            <a:endParaRPr lang="en-GB" b="1" i="0" dirty="0">
              <a:solidFill>
                <a:srgbClr val="363936"/>
              </a:solidFill>
              <a:effectLst/>
              <a:latin typeface="inherit"/>
            </a:endParaRPr>
          </a:p>
        </p:txBody>
      </p:sp>
      <p:sp>
        <p:nvSpPr>
          <p:cNvPr id="4" name="Rectangle 3"/>
          <p:cNvSpPr/>
          <p:nvPr/>
        </p:nvSpPr>
        <p:spPr>
          <a:xfrm>
            <a:off x="251520" y="2276872"/>
            <a:ext cx="5157256" cy="4247317"/>
          </a:xfrm>
          <a:prstGeom prst="rect">
            <a:avLst/>
          </a:prstGeom>
        </p:spPr>
        <p:txBody>
          <a:bodyPr wrap="square">
            <a:spAutoFit/>
          </a:bodyPr>
          <a:lstStyle/>
          <a:p>
            <a:r>
              <a:rPr lang="en-GB" dirty="0" smtClean="0"/>
              <a:t>An argument arose among the disciples about which of them was the greatest. Jesus realized the intention of their hearts and took a child and placed it by his side and said to them,</a:t>
            </a:r>
          </a:p>
          <a:p>
            <a:r>
              <a:rPr lang="en-GB" dirty="0" smtClean="0"/>
              <a:t>“Whoever receives this child in my name receives me, and whoever receives me receives the one who sent me. For the one who is least among all of you is the one who is the greatest.”</a:t>
            </a:r>
          </a:p>
          <a:p>
            <a:r>
              <a:rPr lang="en-GB" dirty="0" smtClean="0"/>
              <a:t>Then John said in reply, </a:t>
            </a:r>
          </a:p>
          <a:p>
            <a:r>
              <a:rPr lang="en-GB" dirty="0" smtClean="0"/>
              <a:t>“Master, we saw someone casting out demons in your name </a:t>
            </a:r>
          </a:p>
          <a:p>
            <a:r>
              <a:rPr lang="en-GB" dirty="0" smtClean="0"/>
              <a:t>and we tried to prevent him because he does not follow in our </a:t>
            </a:r>
            <a:r>
              <a:rPr lang="en-GB" dirty="0" err="1" smtClean="0"/>
              <a:t>company.”Jesus</a:t>
            </a:r>
            <a:r>
              <a:rPr lang="en-GB" dirty="0" smtClean="0"/>
              <a:t> said to him, </a:t>
            </a:r>
          </a:p>
          <a:p>
            <a:r>
              <a:rPr lang="en-GB" dirty="0" smtClean="0"/>
              <a:t>“Do not prevent him, for whoever is not against you is for you.”</a:t>
            </a:r>
            <a:endParaRPr lang="en-GB"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8776" y="2276872"/>
            <a:ext cx="3368611"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2508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The Word of God / </a:t>
            </a:r>
            <a:r>
              <a:rPr lang="en-GB" b="1" u="sng" dirty="0" err="1" smtClean="0">
                <a:solidFill>
                  <a:srgbClr val="FF0000"/>
                </a:solidFill>
              </a:rPr>
              <a:t>Gair</a:t>
            </a:r>
            <a:r>
              <a:rPr lang="en-GB" b="1" u="sng" dirty="0" smtClean="0">
                <a:solidFill>
                  <a:srgbClr val="FF0000"/>
                </a:solidFill>
              </a:rPr>
              <a:t> </a:t>
            </a:r>
            <a:r>
              <a:rPr lang="en-GB" b="1" u="sng" dirty="0" err="1" smtClean="0">
                <a:solidFill>
                  <a:srgbClr val="FF0000"/>
                </a:solidFill>
              </a:rPr>
              <a:t>Duw</a:t>
            </a:r>
            <a:endParaRPr lang="en-GB" b="1" u="sng" dirty="0">
              <a:solidFill>
                <a:srgbClr val="FF0000"/>
              </a:solidFill>
            </a:endParaRPr>
          </a:p>
        </p:txBody>
      </p:sp>
      <p:sp>
        <p:nvSpPr>
          <p:cNvPr id="5" name="Subtitle 4"/>
          <p:cNvSpPr>
            <a:spLocks noGrp="1"/>
          </p:cNvSpPr>
          <p:nvPr>
            <p:ph type="subTitle" idx="1"/>
          </p:nvPr>
        </p:nvSpPr>
        <p:spPr>
          <a:xfrm>
            <a:off x="755576" y="1844824"/>
            <a:ext cx="7016824" cy="3793976"/>
          </a:xfrm>
        </p:spPr>
        <p:txBody>
          <a:bodyPr/>
          <a:lstStyle/>
          <a:p>
            <a:pPr algn="l"/>
            <a:r>
              <a:rPr lang="en-GB" b="1" u="sng" dirty="0" smtClean="0">
                <a:solidFill>
                  <a:srgbClr val="FF0000"/>
                </a:solidFill>
              </a:rPr>
              <a:t>Mrs </a:t>
            </a:r>
            <a:r>
              <a:rPr lang="en-GB" b="1" u="sng" dirty="0">
                <a:solidFill>
                  <a:srgbClr val="FF0000"/>
                </a:solidFill>
              </a:rPr>
              <a:t>H</a:t>
            </a:r>
            <a:r>
              <a:rPr lang="en-GB" b="1" u="sng" dirty="0" smtClean="0">
                <a:solidFill>
                  <a:srgbClr val="FF0000"/>
                </a:solidFill>
              </a:rPr>
              <a:t>ouston: </a:t>
            </a:r>
            <a:r>
              <a:rPr lang="en-GB" b="1" dirty="0" smtClean="0">
                <a:solidFill>
                  <a:schemeClr val="tx1"/>
                </a:solidFill>
              </a:rPr>
              <a:t>The Gospel of the Lord</a:t>
            </a:r>
          </a:p>
          <a:p>
            <a:pPr algn="l"/>
            <a:r>
              <a:rPr lang="en-GB" b="1" u="sng" dirty="0" smtClean="0">
                <a:solidFill>
                  <a:srgbClr val="FF0000"/>
                </a:solidFill>
              </a:rPr>
              <a:t>All / </a:t>
            </a:r>
            <a:r>
              <a:rPr lang="en-GB" b="1" u="sng" dirty="0" err="1" smtClean="0">
                <a:solidFill>
                  <a:srgbClr val="FF0000"/>
                </a:solidFill>
              </a:rPr>
              <a:t>Pawb</a:t>
            </a:r>
            <a:r>
              <a:rPr lang="en-GB" b="1" u="sng" dirty="0" smtClean="0">
                <a:solidFill>
                  <a:srgbClr val="FF0000"/>
                </a:solidFill>
              </a:rPr>
              <a:t>: </a:t>
            </a:r>
            <a:r>
              <a:rPr lang="en-GB" b="1" dirty="0" smtClean="0">
                <a:solidFill>
                  <a:schemeClr val="tx1"/>
                </a:solidFill>
              </a:rPr>
              <a:t>Praise to you Lord Jesus Christ.</a:t>
            </a:r>
            <a:endParaRPr lang="en-GB" b="1" dirty="0">
              <a:solidFill>
                <a:schemeClr val="tx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645024"/>
            <a:ext cx="7676596"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294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fontScale="85000" lnSpcReduction="20000"/>
          </a:bodyPr>
          <a:lstStyle/>
          <a:p>
            <a:r>
              <a:rPr lang="en-GB" b="1" u="sng" dirty="0" smtClean="0">
                <a:solidFill>
                  <a:schemeClr val="tx1"/>
                </a:solidFill>
              </a:rPr>
              <a:t>Christian Virtues / </a:t>
            </a:r>
            <a:r>
              <a:rPr lang="en-GB" b="1" u="sng" dirty="0" err="1" smtClean="0">
                <a:solidFill>
                  <a:srgbClr val="FF0000"/>
                </a:solidFill>
              </a:rPr>
              <a:t>Rhinweddau</a:t>
            </a:r>
            <a:r>
              <a:rPr lang="en-GB" b="1" u="sng" dirty="0" smtClean="0">
                <a:solidFill>
                  <a:srgbClr val="FF0000"/>
                </a:solidFill>
              </a:rPr>
              <a:t> </a:t>
            </a:r>
            <a:r>
              <a:rPr lang="en-GB" b="1" u="sng" dirty="0" err="1" smtClean="0">
                <a:solidFill>
                  <a:srgbClr val="FF0000"/>
                </a:solidFill>
              </a:rPr>
              <a:t>Cristnogol</a:t>
            </a:r>
            <a:endParaRPr lang="en-GB" b="1" u="sng" dirty="0" smtClean="0">
              <a:solidFill>
                <a:srgbClr val="FF0000"/>
              </a:solidFill>
            </a:endParaRPr>
          </a:p>
          <a:p>
            <a:pPr algn="l"/>
            <a:r>
              <a:rPr lang="en-GB" b="1" dirty="0" smtClean="0">
                <a:solidFill>
                  <a:schemeClr val="tx1"/>
                </a:solidFill>
              </a:rPr>
              <a:t>As a school we are focusing on how we can be </a:t>
            </a:r>
            <a:r>
              <a:rPr lang="en-GB" b="1" u="sng" dirty="0" smtClean="0">
                <a:solidFill>
                  <a:srgbClr val="008080"/>
                </a:solidFill>
              </a:rPr>
              <a:t>compassionate and loving</a:t>
            </a:r>
            <a:r>
              <a:rPr lang="en-GB" b="1" dirty="0" smtClean="0">
                <a:solidFill>
                  <a:schemeClr val="tx1"/>
                </a:solidFill>
              </a:rPr>
              <a:t>. Remember that we cannot be loving until we are compassionate. To be compassionate we need to understand people’s worries, concerns, fears and sadness. Only then can we be loving and show support, care, true interest in order to support one another. How did Saint Vincent de Paul live out these Christian examples in his life and teach us through his example to be </a:t>
            </a:r>
            <a:r>
              <a:rPr lang="en-GB" b="1" dirty="0" smtClean="0">
                <a:solidFill>
                  <a:srgbClr val="008080"/>
                </a:solidFill>
              </a:rPr>
              <a:t>compassionate and loving?</a:t>
            </a:r>
            <a:endParaRPr lang="en-GB" b="1" dirty="0">
              <a:solidFill>
                <a:srgbClr val="008080"/>
              </a:solidFill>
            </a:endParaRPr>
          </a:p>
        </p:txBody>
      </p:sp>
    </p:spTree>
    <p:extLst>
      <p:ext uri="{BB962C8B-B14F-4D97-AF65-F5344CB8AC3E}">
        <p14:creationId xmlns:p14="http://schemas.microsoft.com/office/powerpoint/2010/main" val="579046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a:bodyPr>
          <a:lstStyle/>
          <a:p>
            <a:pPr lvl="0"/>
            <a:r>
              <a:rPr lang="en-GB" b="1" u="sng" dirty="0">
                <a:solidFill>
                  <a:prstClr val="black"/>
                </a:solidFill>
              </a:rPr>
              <a:t>Christian Virtues / </a:t>
            </a:r>
            <a:r>
              <a:rPr lang="en-GB" b="1" u="sng" dirty="0" err="1">
                <a:solidFill>
                  <a:srgbClr val="FF0000"/>
                </a:solidFill>
              </a:rPr>
              <a:t>Rhinweddau</a:t>
            </a:r>
            <a:r>
              <a:rPr lang="en-GB" b="1" u="sng" dirty="0">
                <a:solidFill>
                  <a:srgbClr val="FF0000"/>
                </a:solidFill>
              </a:rPr>
              <a:t> </a:t>
            </a:r>
            <a:r>
              <a:rPr lang="en-GB" b="1" u="sng" dirty="0" err="1" smtClean="0">
                <a:solidFill>
                  <a:srgbClr val="FF0000"/>
                </a:solidFill>
              </a:rPr>
              <a:t>Cristnogol</a:t>
            </a:r>
            <a:endParaRPr lang="en-GB" b="1" u="sng" dirty="0" smtClean="0">
              <a:solidFill>
                <a:schemeClr val="tx1"/>
              </a:solidFill>
            </a:endParaRPr>
          </a:p>
          <a:p>
            <a:pPr algn="l"/>
            <a:r>
              <a:rPr lang="en-GB" b="1" dirty="0" smtClean="0">
                <a:solidFill>
                  <a:srgbClr val="7030A0"/>
                </a:solidFill>
              </a:rPr>
              <a:t>How was Saint Vincent de Paul Compassionate and loving?</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429000"/>
            <a:ext cx="39624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3950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4680520"/>
          </a:xfrm>
        </p:spPr>
        <p:txBody>
          <a:bodyPr>
            <a:normAutofit/>
          </a:bodyPr>
          <a:lstStyle/>
          <a:p>
            <a:pPr>
              <a:lnSpc>
                <a:spcPct val="115000"/>
              </a:lnSpc>
              <a:spcAft>
                <a:spcPts val="1000"/>
              </a:spcAft>
            </a:pPr>
            <a:r>
              <a:rPr lang="en-GB" b="1" u="sng" dirty="0" smtClean="0">
                <a:solidFill>
                  <a:srgbClr val="FF0000"/>
                </a:solidFill>
                <a:effectLst/>
                <a:latin typeface="Comic Sans MS"/>
                <a:ea typeface="Calibri"/>
                <a:cs typeface="Times New Roman"/>
              </a:rPr>
              <a:t>The life of Saint Vincent de Paul</a:t>
            </a:r>
            <a:endParaRPr lang="en-GB" sz="2000" dirty="0">
              <a:ea typeface="Calibri"/>
              <a:cs typeface="Times New Roman"/>
            </a:endParaRPr>
          </a:p>
          <a:p>
            <a:pPr algn="l">
              <a:lnSpc>
                <a:spcPct val="115000"/>
              </a:lnSpc>
              <a:spcAft>
                <a:spcPts val="1000"/>
              </a:spcAft>
            </a:pPr>
            <a:r>
              <a:rPr lang="en-GB" sz="1800" b="1" dirty="0" smtClean="0">
                <a:solidFill>
                  <a:schemeClr val="tx1"/>
                </a:solidFill>
                <a:effectLst/>
                <a:latin typeface="Comic Sans MS"/>
                <a:ea typeface="Calibri"/>
                <a:cs typeface="Times New Roman"/>
              </a:rPr>
              <a:t>Can you imagine being captured by pirates, and then taken into slavery? That’s just what happened to St. Vincent de Paul.</a:t>
            </a:r>
            <a:endParaRPr lang="en-GB" sz="1800" dirty="0">
              <a:solidFill>
                <a:schemeClr val="tx1"/>
              </a:solidFill>
              <a:ea typeface="Calibri"/>
              <a:cs typeface="Times New Roman"/>
            </a:endParaRPr>
          </a:p>
          <a:p>
            <a:pPr algn="l">
              <a:lnSpc>
                <a:spcPct val="115000"/>
              </a:lnSpc>
              <a:spcAft>
                <a:spcPts val="1000"/>
              </a:spcAft>
            </a:pPr>
            <a:r>
              <a:rPr lang="en-GB" sz="1800" b="1" dirty="0" smtClean="0">
                <a:solidFill>
                  <a:schemeClr val="tx1"/>
                </a:solidFill>
                <a:effectLst/>
                <a:latin typeface="Comic Sans MS"/>
                <a:ea typeface="Calibri"/>
                <a:cs typeface="Times New Roman"/>
              </a:rPr>
              <a:t>St. Vincent was born in </a:t>
            </a:r>
            <a:r>
              <a:rPr lang="en-GB" sz="1800" b="1" dirty="0" err="1" smtClean="0">
                <a:solidFill>
                  <a:schemeClr val="tx1"/>
                </a:solidFill>
                <a:effectLst/>
                <a:latin typeface="Comic Sans MS"/>
                <a:ea typeface="Calibri"/>
                <a:cs typeface="Times New Roman"/>
              </a:rPr>
              <a:t>Ranquine</a:t>
            </a:r>
            <a:r>
              <a:rPr lang="en-GB" sz="1800" b="1" dirty="0" smtClean="0">
                <a:solidFill>
                  <a:schemeClr val="tx1"/>
                </a:solidFill>
                <a:effectLst/>
                <a:latin typeface="Comic Sans MS"/>
                <a:ea typeface="Calibri"/>
                <a:cs typeface="Times New Roman"/>
              </a:rPr>
              <a:t>, France, the son of a peasant farmer. He was able to study and become a priest in 1600. He was travelling by sea when Barbary pirates captured him; he survived two hard years as a slave, but escaped to Rome and later, Paris. It was there that he met Cardinal Pierre de </a:t>
            </a:r>
            <a:r>
              <a:rPr lang="en-GB" sz="1800" b="1" dirty="0" err="1" smtClean="0">
                <a:solidFill>
                  <a:schemeClr val="tx1"/>
                </a:solidFill>
                <a:effectLst/>
                <a:latin typeface="Comic Sans MS"/>
                <a:ea typeface="Calibri"/>
                <a:cs typeface="Times New Roman"/>
              </a:rPr>
              <a:t>Berulle</a:t>
            </a:r>
            <a:r>
              <a:rPr lang="en-GB" sz="1800" b="1" dirty="0" smtClean="0">
                <a:solidFill>
                  <a:schemeClr val="tx1"/>
                </a:solidFill>
                <a:effectLst/>
                <a:latin typeface="Comic Sans MS"/>
                <a:ea typeface="Calibri"/>
                <a:cs typeface="Times New Roman"/>
              </a:rPr>
              <a:t>, who influenced Vincent to devote his life to charitable works.</a:t>
            </a:r>
            <a:endParaRPr lang="en-GB" sz="1800" dirty="0">
              <a:solidFill>
                <a:schemeClr val="tx1"/>
              </a:solidFill>
              <a:ea typeface="Calibri"/>
              <a:cs typeface="Times New Roman"/>
            </a:endParaRPr>
          </a:p>
          <a:p>
            <a:pPr lvl="0"/>
            <a:endParaRPr lang="en-GB" b="1" u="sng" dirty="0" smtClean="0">
              <a:solidFill>
                <a:schemeClr val="tx1"/>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5085184"/>
            <a:ext cx="1270683" cy="1698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232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476672"/>
            <a:ext cx="8136904" cy="5472608"/>
          </a:xfrm>
        </p:spPr>
        <p:txBody>
          <a:bodyPr>
            <a:normAutofit/>
          </a:bodyPr>
          <a:lstStyle/>
          <a:p>
            <a:r>
              <a:rPr lang="en-GB" b="1" u="sng" dirty="0" smtClean="0"/>
              <a:t>Collective Worship </a:t>
            </a:r>
            <a:br>
              <a:rPr lang="en-GB" b="1" u="sng" dirty="0" smtClean="0"/>
            </a:br>
            <a:r>
              <a:rPr lang="en-GB" b="1" u="sng" dirty="0" smtClean="0">
                <a:solidFill>
                  <a:srgbClr val="0070C0"/>
                </a:solidFill>
              </a:rPr>
              <a:t>Response to the Word of God</a:t>
            </a:r>
            <a:br>
              <a:rPr lang="en-GB" b="1" u="sng" dirty="0" smtClean="0">
                <a:solidFill>
                  <a:srgbClr val="0070C0"/>
                </a:solidFill>
              </a:rPr>
            </a:br>
            <a:r>
              <a:rPr lang="en-GB" b="1" u="sng" dirty="0">
                <a:solidFill>
                  <a:srgbClr val="0070C0"/>
                </a:solidFill>
              </a:rPr>
              <a:t/>
            </a:r>
            <a:br>
              <a:rPr lang="en-GB" b="1" u="sng" dirty="0">
                <a:solidFill>
                  <a:srgbClr val="0070C0"/>
                </a:solidFill>
              </a:rPr>
            </a:br>
            <a:r>
              <a:rPr lang="en-GB" b="1" u="sng" dirty="0" smtClean="0">
                <a:solidFill>
                  <a:srgbClr val="0070C0"/>
                </a:solidFill>
              </a:rPr>
              <a:t/>
            </a:r>
            <a:br>
              <a:rPr lang="en-GB" b="1" u="sng" dirty="0" smtClean="0">
                <a:solidFill>
                  <a:srgbClr val="0070C0"/>
                </a:solidFill>
              </a:rPr>
            </a:br>
            <a:r>
              <a:rPr lang="en-GB" b="1" u="sng" dirty="0">
                <a:solidFill>
                  <a:srgbClr val="0070C0"/>
                </a:solidFill>
              </a:rPr>
              <a:t/>
            </a:r>
            <a:br>
              <a:rPr lang="en-GB" b="1" u="sng" dirty="0">
                <a:solidFill>
                  <a:srgbClr val="0070C0"/>
                </a:solidFill>
              </a:rPr>
            </a:br>
            <a:endParaRPr lang="en-GB" b="1" u="sng" dirty="0">
              <a:solidFill>
                <a:srgbClr val="0070C0"/>
              </a:solidFill>
            </a:endParaRPr>
          </a:p>
        </p:txBody>
      </p:sp>
      <p:sp>
        <p:nvSpPr>
          <p:cNvPr id="5" name="Subtitle 4"/>
          <p:cNvSpPr>
            <a:spLocks noGrp="1"/>
          </p:cNvSpPr>
          <p:nvPr>
            <p:ph type="subTitle" idx="1"/>
          </p:nvPr>
        </p:nvSpPr>
        <p:spPr>
          <a:xfrm>
            <a:off x="467544" y="1844824"/>
            <a:ext cx="8136904" cy="4680520"/>
          </a:xfrm>
        </p:spPr>
        <p:txBody>
          <a:bodyPr>
            <a:normAutofit/>
          </a:bodyPr>
          <a:lstStyle/>
          <a:p>
            <a:pPr>
              <a:lnSpc>
                <a:spcPct val="115000"/>
              </a:lnSpc>
              <a:spcAft>
                <a:spcPts val="1000"/>
              </a:spcAft>
            </a:pPr>
            <a:r>
              <a:rPr lang="en-GB" sz="1800" b="1" dirty="0" smtClean="0">
                <a:solidFill>
                  <a:schemeClr val="tx1"/>
                </a:solidFill>
                <a:effectLst/>
                <a:latin typeface="Comic Sans MS"/>
                <a:ea typeface="Calibri"/>
                <a:cs typeface="Times New Roman"/>
              </a:rPr>
              <a:t>.</a:t>
            </a:r>
            <a:endParaRPr lang="en-GB" sz="1800" dirty="0">
              <a:solidFill>
                <a:schemeClr val="tx1"/>
              </a:solidFill>
              <a:ea typeface="Calibri"/>
              <a:cs typeface="Times New Roman"/>
            </a:endParaRPr>
          </a:p>
          <a:p>
            <a:pPr>
              <a:lnSpc>
                <a:spcPct val="115000"/>
              </a:lnSpc>
              <a:spcAft>
                <a:spcPts val="1000"/>
              </a:spcAft>
            </a:pPr>
            <a:r>
              <a:rPr lang="en-GB" b="1" dirty="0" smtClean="0">
                <a:effectLst/>
                <a:latin typeface="Comic Sans MS"/>
                <a:ea typeface="Calibri"/>
                <a:cs typeface="Times New Roman"/>
              </a:rPr>
              <a:t> </a:t>
            </a:r>
            <a:r>
              <a:rPr lang="en-GB" sz="1900" b="1" dirty="0" smtClean="0">
                <a:solidFill>
                  <a:schemeClr val="tx1"/>
                </a:solidFill>
                <a:effectLst/>
                <a:latin typeface="Comic Sans MS"/>
                <a:ea typeface="Calibri"/>
                <a:cs typeface="Times New Roman"/>
              </a:rPr>
              <a:t>He established organizations of men and women to provide aid to the poor and sick. He depended on the donations of the wealthy, who made it possible for him to found hospitals and an orphanage.</a:t>
            </a:r>
            <a:endParaRPr lang="en-GB" sz="1900" dirty="0">
              <a:solidFill>
                <a:schemeClr val="tx1"/>
              </a:solidFill>
              <a:ea typeface="Calibri"/>
              <a:cs typeface="Times New Roman"/>
            </a:endParaRPr>
          </a:p>
          <a:p>
            <a:pPr>
              <a:lnSpc>
                <a:spcPct val="115000"/>
              </a:lnSpc>
              <a:spcAft>
                <a:spcPts val="1000"/>
              </a:spcAft>
            </a:pPr>
            <a:r>
              <a:rPr lang="en-GB" sz="1900" b="1" dirty="0" smtClean="0">
                <a:solidFill>
                  <a:schemeClr val="tx1"/>
                </a:solidFill>
                <a:effectLst/>
                <a:latin typeface="Comic Sans MS"/>
                <a:ea typeface="Calibri"/>
                <a:cs typeface="Times New Roman"/>
              </a:rPr>
              <a:t> </a:t>
            </a:r>
            <a:endParaRPr lang="en-GB" sz="1900" dirty="0">
              <a:solidFill>
                <a:schemeClr val="tx1"/>
              </a:solidFill>
              <a:ea typeface="Calibri"/>
              <a:cs typeface="Times New Roman"/>
            </a:endParaRPr>
          </a:p>
          <a:p>
            <a:pPr lvl="0"/>
            <a:endParaRPr lang="en-GB" b="1" u="sng" dirty="0" smtClean="0">
              <a:solidFill>
                <a:schemeClr val="tx1"/>
              </a:solidFill>
            </a:endParaRPr>
          </a:p>
        </p:txBody>
      </p:sp>
      <p:pic>
        <p:nvPicPr>
          <p:cNvPr id="112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789040"/>
            <a:ext cx="4937691"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26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fontScale="70000" lnSpcReduction="20000"/>
          </a:bodyPr>
          <a:lstStyle/>
          <a:p>
            <a:pPr algn="l">
              <a:lnSpc>
                <a:spcPct val="115000"/>
              </a:lnSpc>
              <a:spcAft>
                <a:spcPts val="1000"/>
              </a:spcAft>
            </a:pPr>
            <a:r>
              <a:rPr lang="en-GB" b="1" dirty="0" smtClean="0">
                <a:solidFill>
                  <a:schemeClr val="tx1"/>
                </a:solidFill>
                <a:effectLst/>
                <a:latin typeface="Comic Sans MS"/>
                <a:ea typeface="Calibri"/>
                <a:cs typeface="Times New Roman"/>
              </a:rPr>
              <a:t>In 1625, in Paris, Vincent founded the Congregation of the Missions, called the </a:t>
            </a:r>
            <a:r>
              <a:rPr lang="en-GB" b="1" dirty="0" err="1" smtClean="0">
                <a:solidFill>
                  <a:schemeClr val="tx1"/>
                </a:solidFill>
                <a:effectLst/>
                <a:latin typeface="Comic Sans MS"/>
                <a:ea typeface="Calibri"/>
                <a:cs typeface="Times New Roman"/>
              </a:rPr>
              <a:t>Lazarites</a:t>
            </a:r>
            <a:r>
              <a:rPr lang="en-GB" b="1" dirty="0" smtClean="0">
                <a:solidFill>
                  <a:schemeClr val="tx1"/>
                </a:solidFill>
                <a:effectLst/>
                <a:latin typeface="Comic Sans MS"/>
                <a:ea typeface="Calibri"/>
                <a:cs typeface="Times New Roman"/>
              </a:rPr>
              <a:t> or Vincentians, a society of priests charged with missionary efforts, the training of clergy, and preaching among the country people. In 1633, with St. Louise de </a:t>
            </a:r>
            <a:r>
              <a:rPr lang="en-GB" b="1" dirty="0" err="1" smtClean="0">
                <a:solidFill>
                  <a:schemeClr val="tx1"/>
                </a:solidFill>
                <a:effectLst/>
                <a:latin typeface="Comic Sans MS"/>
                <a:ea typeface="Calibri"/>
                <a:cs typeface="Times New Roman"/>
              </a:rPr>
              <a:t>Marillac</a:t>
            </a:r>
            <a:r>
              <a:rPr lang="en-GB" b="1" dirty="0" smtClean="0">
                <a:solidFill>
                  <a:schemeClr val="tx1"/>
                </a:solidFill>
                <a:effectLst/>
                <a:latin typeface="Comic Sans MS"/>
                <a:ea typeface="Calibri"/>
                <a:cs typeface="Times New Roman"/>
              </a:rPr>
              <a:t>, he founded the Sisters of Charity, the first congregation of women to care for the sick and poor outside of the convent. During Vincent’s life, the Vincentians increased in number and spread across the world.</a:t>
            </a:r>
            <a:endParaRPr lang="en-GB" sz="2000" dirty="0">
              <a:solidFill>
                <a:schemeClr val="tx1"/>
              </a:solidFill>
              <a:ea typeface="Calibri"/>
              <a:cs typeface="Times New Roman"/>
            </a:endParaRPr>
          </a:p>
          <a:p>
            <a:pPr lvl="0"/>
            <a:endParaRPr lang="en-GB" b="1" dirty="0" smtClean="0">
              <a:solidFill>
                <a:srgbClr val="7030A0"/>
              </a:solidFill>
            </a:endParaRP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509120"/>
            <a:ext cx="2414513" cy="221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6841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fontScale="70000" lnSpcReduction="20000"/>
          </a:bodyPr>
          <a:lstStyle/>
          <a:p>
            <a:pPr algn="l">
              <a:lnSpc>
                <a:spcPct val="115000"/>
              </a:lnSpc>
              <a:spcAft>
                <a:spcPts val="1000"/>
              </a:spcAft>
            </a:pPr>
            <a:r>
              <a:rPr lang="en-GB" b="1" dirty="0" smtClean="0">
                <a:solidFill>
                  <a:schemeClr val="tx1"/>
                </a:solidFill>
                <a:effectLst/>
                <a:latin typeface="Comic Sans MS"/>
                <a:ea typeface="Calibri"/>
                <a:cs typeface="Times New Roman"/>
              </a:rPr>
              <a:t>In 1625, in Paris, Vincent founded the Congregation of the Missions, called the </a:t>
            </a:r>
            <a:r>
              <a:rPr lang="en-GB" b="1" dirty="0" err="1" smtClean="0">
                <a:solidFill>
                  <a:schemeClr val="tx1"/>
                </a:solidFill>
                <a:effectLst/>
                <a:latin typeface="Comic Sans MS"/>
                <a:ea typeface="Calibri"/>
                <a:cs typeface="Times New Roman"/>
              </a:rPr>
              <a:t>Lazarites</a:t>
            </a:r>
            <a:r>
              <a:rPr lang="en-GB" b="1" dirty="0" smtClean="0">
                <a:solidFill>
                  <a:schemeClr val="tx1"/>
                </a:solidFill>
                <a:effectLst/>
                <a:latin typeface="Comic Sans MS"/>
                <a:ea typeface="Calibri"/>
                <a:cs typeface="Times New Roman"/>
              </a:rPr>
              <a:t> or Vincentians, a society of priests charged with missionary efforts, the training of clergy, and preaching among the country people. In 1633, with St. Louise de </a:t>
            </a:r>
            <a:r>
              <a:rPr lang="en-GB" b="1" dirty="0" err="1" smtClean="0">
                <a:solidFill>
                  <a:schemeClr val="tx1"/>
                </a:solidFill>
                <a:effectLst/>
                <a:latin typeface="Comic Sans MS"/>
                <a:ea typeface="Calibri"/>
                <a:cs typeface="Times New Roman"/>
              </a:rPr>
              <a:t>Marillac</a:t>
            </a:r>
            <a:r>
              <a:rPr lang="en-GB" b="1" dirty="0" smtClean="0">
                <a:solidFill>
                  <a:schemeClr val="tx1"/>
                </a:solidFill>
                <a:effectLst/>
                <a:latin typeface="Comic Sans MS"/>
                <a:ea typeface="Calibri"/>
                <a:cs typeface="Times New Roman"/>
              </a:rPr>
              <a:t>, he founded the Sisters of Charity, the first congregation of women to care for the sick and poor outside of the convent. During Vincent’s life, the Vincentians increased in number and spread across the world.</a:t>
            </a:r>
            <a:endParaRPr lang="en-GB" sz="2000" dirty="0">
              <a:solidFill>
                <a:schemeClr val="tx1"/>
              </a:solidFill>
              <a:ea typeface="Calibri"/>
              <a:cs typeface="Times New Roman"/>
            </a:endParaRPr>
          </a:p>
          <a:p>
            <a:pPr lvl="0"/>
            <a:endParaRPr lang="en-GB" b="1" dirty="0" smtClean="0">
              <a:solidFill>
                <a:srgbClr val="7030A0"/>
              </a:solidFill>
            </a:endParaRP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581128"/>
            <a:ext cx="2054473"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8977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a:bodyPr>
          <a:lstStyle/>
          <a:p>
            <a:pPr lvl="0"/>
            <a:r>
              <a:rPr lang="en-GB" sz="1600" b="1" dirty="0" smtClean="0">
                <a:solidFill>
                  <a:schemeClr val="tx1"/>
                </a:solidFill>
              </a:rPr>
              <a:t>In response to the Gospel, let us read together this prayer by Saint Vincent de Paul.</a:t>
            </a:r>
          </a:p>
          <a:p>
            <a:pPr lvl="0" algn="l"/>
            <a:r>
              <a:rPr lang="en-GB" sz="1600" b="1" u="sng" dirty="0" smtClean="0">
                <a:solidFill>
                  <a:srgbClr val="FF0000"/>
                </a:solidFill>
              </a:rPr>
              <a:t>All / </a:t>
            </a:r>
            <a:r>
              <a:rPr lang="en-GB" sz="1600" b="1" u="sng" dirty="0" err="1" smtClean="0">
                <a:solidFill>
                  <a:srgbClr val="FF0000"/>
                </a:solidFill>
              </a:rPr>
              <a:t>Pawb</a:t>
            </a:r>
            <a:r>
              <a:rPr lang="en-GB" sz="1600" b="1" u="sng" dirty="0" smtClean="0">
                <a:solidFill>
                  <a:srgbClr val="FF0000"/>
                </a:solidFill>
              </a:rPr>
              <a:t>: </a:t>
            </a:r>
            <a:r>
              <a:rPr lang="en-GB" sz="1600" b="1" u="sng" dirty="0" err="1" smtClean="0">
                <a:solidFill>
                  <a:schemeClr val="tx1"/>
                </a:solidFill>
              </a:rPr>
              <a:t>Yn</a:t>
            </a:r>
            <a:r>
              <a:rPr lang="en-GB" sz="1600" b="1" u="sng" dirty="0" smtClean="0">
                <a:solidFill>
                  <a:schemeClr val="tx1"/>
                </a:solidFill>
              </a:rPr>
              <a:t> </a:t>
            </a:r>
            <a:r>
              <a:rPr lang="en-GB" sz="1600" b="1" u="sng" dirty="0" err="1" smtClean="0">
                <a:solidFill>
                  <a:schemeClr val="tx1"/>
                </a:solidFill>
              </a:rPr>
              <a:t>enw’r</a:t>
            </a:r>
            <a:r>
              <a:rPr lang="en-GB" sz="1600" b="1" u="sng" dirty="0" smtClean="0">
                <a:solidFill>
                  <a:schemeClr val="tx1"/>
                </a:solidFill>
              </a:rPr>
              <a:t> Tad a </a:t>
            </a:r>
            <a:r>
              <a:rPr lang="en-GB" sz="1600" b="1" u="sng" dirty="0" err="1" smtClean="0">
                <a:solidFill>
                  <a:schemeClr val="tx1"/>
                </a:solidFill>
              </a:rPr>
              <a:t>Mhab</a:t>
            </a:r>
            <a:r>
              <a:rPr lang="en-GB" sz="1600" b="1" u="sng" dirty="0" smtClean="0">
                <a:solidFill>
                  <a:schemeClr val="tx1"/>
                </a:solidFill>
              </a:rPr>
              <a:t> a </a:t>
            </a:r>
            <a:r>
              <a:rPr lang="en-GB" sz="1600" b="1" u="sng" dirty="0" err="1" smtClean="0">
                <a:solidFill>
                  <a:schemeClr val="tx1"/>
                </a:solidFill>
              </a:rPr>
              <a:t>Ysbryd</a:t>
            </a:r>
            <a:r>
              <a:rPr lang="en-GB" sz="1600" b="1" u="sng" dirty="0" smtClean="0">
                <a:solidFill>
                  <a:schemeClr val="tx1"/>
                </a:solidFill>
              </a:rPr>
              <a:t> </a:t>
            </a:r>
            <a:r>
              <a:rPr lang="en-GB" sz="1600" b="1" u="sng" dirty="0" err="1" smtClean="0">
                <a:solidFill>
                  <a:schemeClr val="tx1"/>
                </a:solidFill>
              </a:rPr>
              <a:t>Glan</a:t>
            </a:r>
            <a:r>
              <a:rPr lang="en-GB" sz="1600" b="1" u="sng" dirty="0" smtClean="0">
                <a:solidFill>
                  <a:schemeClr val="tx1"/>
                </a:solidFill>
              </a:rPr>
              <a:t>. Amen.</a:t>
            </a:r>
          </a:p>
          <a:p>
            <a:pPr lvl="0" algn="l"/>
            <a:endParaRPr lang="en-GB" sz="1600" b="1" dirty="0" smtClean="0">
              <a:solidFill>
                <a:srgbClr val="7030A0"/>
              </a:solidFill>
            </a:endParaRPr>
          </a:p>
        </p:txBody>
      </p:sp>
      <p:pic>
        <p:nvPicPr>
          <p:cNvPr id="6" name="Picture 5" descr="D:\tumblr_pf2iq0ouhr1ufxcyxo1_640 (1).jpg"/>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636912"/>
            <a:ext cx="3838571" cy="3024336"/>
          </a:xfrm>
          <a:prstGeom prst="rect">
            <a:avLst/>
          </a:prstGeom>
          <a:noFill/>
          <a:ln>
            <a:noFill/>
          </a:ln>
        </p:spPr>
      </p:pic>
      <p:sp>
        <p:nvSpPr>
          <p:cNvPr id="3" name="Rectangle 2"/>
          <p:cNvSpPr/>
          <p:nvPr/>
        </p:nvSpPr>
        <p:spPr>
          <a:xfrm>
            <a:off x="323528" y="6021288"/>
            <a:ext cx="8424936" cy="338554"/>
          </a:xfrm>
          <a:prstGeom prst="rect">
            <a:avLst/>
          </a:prstGeom>
        </p:spPr>
        <p:txBody>
          <a:bodyPr wrap="square">
            <a:spAutoFit/>
          </a:bodyPr>
          <a:lstStyle/>
          <a:p>
            <a:pPr lvl="0">
              <a:spcBef>
                <a:spcPct val="20000"/>
              </a:spcBef>
            </a:pPr>
            <a:r>
              <a:rPr lang="en-GB" sz="1600" b="1" u="sng" dirty="0">
                <a:solidFill>
                  <a:srgbClr val="FF0000"/>
                </a:solidFill>
              </a:rPr>
              <a:t>All / </a:t>
            </a:r>
            <a:r>
              <a:rPr lang="en-GB" sz="1600" b="1" u="sng" dirty="0" err="1">
                <a:solidFill>
                  <a:srgbClr val="FF0000"/>
                </a:solidFill>
              </a:rPr>
              <a:t>Pawb</a:t>
            </a:r>
            <a:r>
              <a:rPr lang="en-GB" sz="1600" b="1" u="sng" dirty="0">
                <a:solidFill>
                  <a:srgbClr val="FF0000"/>
                </a:solidFill>
              </a:rPr>
              <a:t>: </a:t>
            </a:r>
            <a:r>
              <a:rPr lang="en-GB" sz="1600" b="1" u="sng" dirty="0" err="1">
                <a:solidFill>
                  <a:srgbClr val="7030A0"/>
                </a:solidFill>
              </a:rPr>
              <a:t>Yn</a:t>
            </a:r>
            <a:r>
              <a:rPr lang="en-GB" sz="1600" b="1" u="sng" dirty="0"/>
              <a:t> </a:t>
            </a:r>
            <a:r>
              <a:rPr lang="en-GB" sz="1600" b="1" u="sng" dirty="0" err="1"/>
              <a:t>enw’r</a:t>
            </a:r>
            <a:r>
              <a:rPr lang="en-GB" sz="1600" b="1" u="sng" dirty="0"/>
              <a:t> Tad a </a:t>
            </a:r>
            <a:r>
              <a:rPr lang="en-GB" sz="1600" b="1" u="sng" dirty="0" err="1"/>
              <a:t>Mhab</a:t>
            </a:r>
            <a:r>
              <a:rPr lang="en-GB" sz="1600" b="1" u="sng" dirty="0"/>
              <a:t> a </a:t>
            </a:r>
            <a:r>
              <a:rPr lang="en-GB" sz="1600" b="1" u="sng" dirty="0" err="1"/>
              <a:t>Ysbryd</a:t>
            </a:r>
            <a:r>
              <a:rPr lang="en-GB" sz="1600" b="1" u="sng" dirty="0"/>
              <a:t> </a:t>
            </a:r>
            <a:r>
              <a:rPr lang="en-GB" sz="1600" b="1" u="sng" dirty="0" err="1"/>
              <a:t>Glan</a:t>
            </a:r>
            <a:r>
              <a:rPr lang="en-GB" sz="1600" b="1" u="sng" dirty="0"/>
              <a:t>. Amen.</a:t>
            </a:r>
          </a:p>
        </p:txBody>
      </p:sp>
    </p:spTree>
    <p:extLst>
      <p:ext uri="{BB962C8B-B14F-4D97-AF65-F5344CB8AC3E}">
        <p14:creationId xmlns:p14="http://schemas.microsoft.com/office/powerpoint/2010/main" val="4073583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fontScale="85000" lnSpcReduction="20000"/>
          </a:bodyPr>
          <a:lstStyle/>
          <a:p>
            <a:pPr lvl="0"/>
            <a:r>
              <a:rPr lang="en-GB" sz="2200" b="1" u="sng" dirty="0" smtClean="0">
                <a:solidFill>
                  <a:schemeClr val="tx1"/>
                </a:solidFill>
              </a:rPr>
              <a:t>Bidding Prayers / </a:t>
            </a:r>
            <a:r>
              <a:rPr lang="en-GB" sz="2200" b="1" u="sng" dirty="0" err="1" smtClean="0">
                <a:solidFill>
                  <a:srgbClr val="FF0000"/>
                </a:solidFill>
              </a:rPr>
              <a:t>Cynigion</a:t>
            </a:r>
            <a:r>
              <a:rPr lang="en-GB" sz="2200" b="1" u="sng" dirty="0" smtClean="0">
                <a:solidFill>
                  <a:srgbClr val="FF0000"/>
                </a:solidFill>
              </a:rPr>
              <a:t> </a:t>
            </a:r>
            <a:r>
              <a:rPr lang="en-GB" sz="2200" b="1" u="sng" dirty="0" err="1" smtClean="0">
                <a:solidFill>
                  <a:srgbClr val="FF0000"/>
                </a:solidFill>
              </a:rPr>
              <a:t>Gweddïau</a:t>
            </a:r>
            <a:r>
              <a:rPr lang="en-GB" sz="2200" b="1" u="sng" dirty="0" smtClean="0">
                <a:solidFill>
                  <a:srgbClr val="FF0000"/>
                </a:solidFill>
              </a:rPr>
              <a:t> </a:t>
            </a:r>
          </a:p>
          <a:p>
            <a:pPr lvl="0" algn="l"/>
            <a:endParaRPr lang="en-GB" sz="1600" b="1" dirty="0" smtClean="0">
              <a:solidFill>
                <a:srgbClr val="7030A0"/>
              </a:solidFill>
            </a:endParaRPr>
          </a:p>
          <a:p>
            <a:pPr lvl="0" algn="l"/>
            <a:r>
              <a:rPr lang="en-GB" sz="1600" b="1" i="0" dirty="0" smtClean="0">
                <a:solidFill>
                  <a:srgbClr val="241F47"/>
                </a:solidFill>
                <a:effectLst/>
                <a:latin typeface="Libre Franklin"/>
              </a:rPr>
              <a:t>Noble Saint Vincent de Paul,</a:t>
            </a:r>
            <a:r>
              <a:rPr lang="en-GB" sz="1600" b="1" dirty="0" smtClean="0"/>
              <a:t/>
            </a:r>
            <a:br>
              <a:rPr lang="en-GB" sz="1600" b="1" dirty="0" smtClean="0"/>
            </a:br>
            <a:r>
              <a:rPr lang="en-GB" sz="1600" b="1" i="0" dirty="0" smtClean="0">
                <a:solidFill>
                  <a:srgbClr val="241F47"/>
                </a:solidFill>
                <a:effectLst/>
                <a:latin typeface="Libre Franklin"/>
              </a:rPr>
              <a:t>beloved servant of the poor,</a:t>
            </a:r>
            <a:r>
              <a:rPr lang="en-GB" sz="1600" b="1" dirty="0" smtClean="0"/>
              <a:t/>
            </a:r>
            <a:br>
              <a:rPr lang="en-GB" sz="1600" b="1" dirty="0" smtClean="0"/>
            </a:br>
            <a:r>
              <a:rPr lang="en-GB" sz="1600" b="1" i="0" dirty="0" smtClean="0">
                <a:solidFill>
                  <a:srgbClr val="241F47"/>
                </a:solidFill>
                <a:effectLst/>
                <a:latin typeface="Libre Franklin"/>
              </a:rPr>
              <a:t>may we follow your example and do good works</a:t>
            </a:r>
            <a:r>
              <a:rPr lang="en-GB" sz="1600" b="1" dirty="0" smtClean="0"/>
              <a:t/>
            </a:r>
            <a:br>
              <a:rPr lang="en-GB" sz="1600" b="1" dirty="0" smtClean="0"/>
            </a:br>
            <a:r>
              <a:rPr lang="en-GB" sz="1600" b="1" i="0" dirty="0" smtClean="0">
                <a:solidFill>
                  <a:srgbClr val="241F47"/>
                </a:solidFill>
                <a:effectLst/>
                <a:latin typeface="Libre Franklin"/>
              </a:rPr>
              <a:t>among those whom society has abandoned,</a:t>
            </a:r>
            <a:r>
              <a:rPr lang="en-GB" sz="1600" b="1" dirty="0" smtClean="0"/>
              <a:t/>
            </a:r>
            <a:br>
              <a:rPr lang="en-GB" sz="1600" b="1" dirty="0" smtClean="0"/>
            </a:br>
            <a:r>
              <a:rPr lang="en-GB" sz="1600" b="1" i="0" dirty="0" smtClean="0">
                <a:solidFill>
                  <a:srgbClr val="241F47"/>
                </a:solidFill>
                <a:effectLst/>
                <a:latin typeface="Libre Franklin"/>
              </a:rPr>
              <a:t>enslaved, or forgotten.</a:t>
            </a:r>
          </a:p>
          <a:p>
            <a:pPr lvl="0" algn="l"/>
            <a:r>
              <a:rPr lang="en-GB" sz="1600" b="1" dirty="0" smtClean="0">
                <a:solidFill>
                  <a:srgbClr val="241F47"/>
                </a:solidFill>
                <a:latin typeface="Libre Franklin"/>
              </a:rPr>
              <a:t>Lord in your mercy</a:t>
            </a:r>
          </a:p>
          <a:p>
            <a:pPr lvl="0" algn="l"/>
            <a:r>
              <a:rPr lang="en-GB" sz="1600" b="1" u="sng" dirty="0" smtClean="0">
                <a:solidFill>
                  <a:srgbClr val="0070C0"/>
                </a:solidFill>
                <a:latin typeface="Libre Franklin"/>
              </a:rPr>
              <a:t>All / </a:t>
            </a:r>
            <a:r>
              <a:rPr lang="en-GB" sz="1600" b="1" u="sng" dirty="0" err="1" smtClean="0">
                <a:solidFill>
                  <a:srgbClr val="0070C0"/>
                </a:solidFill>
                <a:latin typeface="Libre Franklin"/>
              </a:rPr>
              <a:t>pawb</a:t>
            </a:r>
            <a:r>
              <a:rPr lang="en-GB" sz="1600" b="1" u="sng" dirty="0" smtClean="0">
                <a:solidFill>
                  <a:srgbClr val="0070C0"/>
                </a:solidFill>
                <a:latin typeface="Libre Franklin"/>
              </a:rPr>
              <a:t>: </a:t>
            </a:r>
            <a:r>
              <a:rPr lang="en-GB" sz="1600" b="1" dirty="0" err="1">
                <a:solidFill>
                  <a:srgbClr val="FF0000"/>
                </a:solidFill>
                <a:latin typeface="Libre Franklin"/>
              </a:rPr>
              <a:t>C</a:t>
            </a:r>
            <a:r>
              <a:rPr lang="en-GB" sz="1600" b="1" dirty="0" err="1" smtClean="0">
                <a:solidFill>
                  <a:srgbClr val="FF0000"/>
                </a:solidFill>
                <a:latin typeface="Libre Franklin"/>
              </a:rPr>
              <a:t>lywed</a:t>
            </a:r>
            <a:r>
              <a:rPr lang="en-GB" sz="1600" b="1" dirty="0" smtClean="0">
                <a:solidFill>
                  <a:srgbClr val="FF0000"/>
                </a:solidFill>
                <a:latin typeface="Libre Franklin"/>
              </a:rPr>
              <a:t> </a:t>
            </a:r>
            <a:r>
              <a:rPr lang="en-GB" sz="1600" b="1" dirty="0" err="1" smtClean="0">
                <a:solidFill>
                  <a:srgbClr val="FF0000"/>
                </a:solidFill>
                <a:latin typeface="Libre Franklin"/>
              </a:rPr>
              <a:t>ein</a:t>
            </a:r>
            <a:r>
              <a:rPr lang="en-GB" sz="1600" b="1" dirty="0" smtClean="0">
                <a:solidFill>
                  <a:srgbClr val="FF0000"/>
                </a:solidFill>
                <a:latin typeface="Libre Franklin"/>
              </a:rPr>
              <a:t> </a:t>
            </a:r>
            <a:r>
              <a:rPr lang="en-GB" sz="1600" b="1" dirty="0" err="1" smtClean="0">
                <a:solidFill>
                  <a:srgbClr val="FF0000"/>
                </a:solidFill>
                <a:latin typeface="Libre Franklin"/>
              </a:rPr>
              <a:t>gweddi</a:t>
            </a:r>
            <a:r>
              <a:rPr lang="en-GB" sz="1600" b="1" dirty="0">
                <a:solidFill>
                  <a:srgbClr val="FF0000"/>
                </a:solidFill>
                <a:latin typeface="Libre Franklin"/>
              </a:rPr>
              <a:t> </a:t>
            </a:r>
            <a:r>
              <a:rPr lang="en-GB" sz="1600" b="1" dirty="0" smtClean="0">
                <a:solidFill>
                  <a:srgbClr val="241F47"/>
                </a:solidFill>
                <a:latin typeface="Libre Franklin"/>
              </a:rPr>
              <a:t>(Hear our prayer)</a:t>
            </a:r>
            <a:r>
              <a:rPr lang="en-GB" sz="1600" b="1" i="0" dirty="0" smtClean="0">
                <a:solidFill>
                  <a:srgbClr val="241F47"/>
                </a:solidFill>
                <a:effectLst/>
                <a:latin typeface="Libre Franklin"/>
              </a:rPr>
              <a:t> </a:t>
            </a:r>
          </a:p>
          <a:p>
            <a:pPr lvl="0" algn="l"/>
            <a:endParaRPr lang="en-GB" sz="1600" b="1" i="0" dirty="0" smtClean="0">
              <a:solidFill>
                <a:srgbClr val="241F47"/>
              </a:solidFill>
              <a:effectLst/>
              <a:latin typeface="Libre Franklin"/>
            </a:endParaRPr>
          </a:p>
          <a:p>
            <a:pPr lvl="0" algn="l"/>
            <a:r>
              <a:rPr lang="en-GB" sz="1600" b="1" i="0" dirty="0" smtClean="0">
                <a:solidFill>
                  <a:srgbClr val="241F47"/>
                </a:solidFill>
                <a:effectLst/>
                <a:latin typeface="Libre Franklin"/>
              </a:rPr>
              <a:t>Inspire us to feed the hungry,</a:t>
            </a:r>
            <a:r>
              <a:rPr lang="en-GB" sz="1600" b="1" dirty="0" smtClean="0"/>
              <a:t/>
            </a:r>
            <a:br>
              <a:rPr lang="en-GB" sz="1600" b="1" dirty="0" smtClean="0"/>
            </a:br>
            <a:r>
              <a:rPr lang="en-GB" sz="1600" b="1" i="0" dirty="0" smtClean="0">
                <a:solidFill>
                  <a:srgbClr val="241F47"/>
                </a:solidFill>
                <a:effectLst/>
                <a:latin typeface="Libre Franklin"/>
              </a:rPr>
              <a:t>to love a child,</a:t>
            </a:r>
            <a:r>
              <a:rPr lang="en-GB" sz="1600" b="1" dirty="0" smtClean="0"/>
              <a:t/>
            </a:r>
            <a:br>
              <a:rPr lang="en-GB" sz="1600" b="1" dirty="0" smtClean="0"/>
            </a:br>
            <a:r>
              <a:rPr lang="en-GB" sz="1600" b="1" i="0" dirty="0" smtClean="0">
                <a:solidFill>
                  <a:srgbClr val="241F47"/>
                </a:solidFill>
                <a:effectLst/>
                <a:latin typeface="Libre Franklin"/>
              </a:rPr>
              <a:t>to provide comfort and medicine to the sick,</a:t>
            </a:r>
            <a:r>
              <a:rPr lang="en-GB" sz="1600" b="1" dirty="0" smtClean="0"/>
              <a:t/>
            </a:r>
            <a:br>
              <a:rPr lang="en-GB" sz="1600" b="1" dirty="0" smtClean="0"/>
            </a:br>
            <a:r>
              <a:rPr lang="en-GB" sz="1600" b="1" i="0" dirty="0" smtClean="0">
                <a:solidFill>
                  <a:srgbClr val="241F47"/>
                </a:solidFill>
                <a:effectLst/>
                <a:latin typeface="Libre Franklin"/>
              </a:rPr>
              <a:t>to clothe those whose garments are threadbare,</a:t>
            </a:r>
            <a:r>
              <a:rPr lang="en-GB" sz="1600" b="1" dirty="0" smtClean="0"/>
              <a:t/>
            </a:r>
            <a:br>
              <a:rPr lang="en-GB" sz="1600" b="1" dirty="0" smtClean="0"/>
            </a:br>
            <a:r>
              <a:rPr lang="en-GB" sz="1600" b="1" i="0" dirty="0" smtClean="0">
                <a:solidFill>
                  <a:srgbClr val="241F47"/>
                </a:solidFill>
                <a:effectLst/>
                <a:latin typeface="Libre Franklin"/>
              </a:rPr>
              <a:t>and to offer hope and our Lord’s words</a:t>
            </a:r>
            <a:r>
              <a:rPr lang="en-GB" sz="1600" b="1" dirty="0" smtClean="0"/>
              <a:t/>
            </a:r>
            <a:br>
              <a:rPr lang="en-GB" sz="1600" b="1" dirty="0" smtClean="0"/>
            </a:br>
            <a:r>
              <a:rPr lang="en-GB" sz="1600" b="1" i="0" dirty="0" smtClean="0">
                <a:solidFill>
                  <a:srgbClr val="241F47"/>
                </a:solidFill>
                <a:effectLst/>
                <a:latin typeface="Libre Franklin"/>
              </a:rPr>
              <a:t>to all who need respite.</a:t>
            </a:r>
            <a:r>
              <a:rPr lang="en-GB" sz="1600" b="1" dirty="0">
                <a:solidFill>
                  <a:srgbClr val="241F47"/>
                </a:solidFill>
                <a:latin typeface="Libre Franklin"/>
              </a:rPr>
              <a:t> </a:t>
            </a:r>
            <a:endParaRPr lang="en-GB" sz="1600" b="1" dirty="0" smtClean="0">
              <a:solidFill>
                <a:srgbClr val="241F47"/>
              </a:solidFill>
              <a:latin typeface="Libre Franklin"/>
            </a:endParaRPr>
          </a:p>
          <a:p>
            <a:pPr lvl="0" algn="l"/>
            <a:r>
              <a:rPr lang="en-GB" sz="1600" b="1" dirty="0" smtClean="0">
                <a:solidFill>
                  <a:srgbClr val="241F47"/>
                </a:solidFill>
                <a:latin typeface="Libre Franklin"/>
              </a:rPr>
              <a:t>Lord </a:t>
            </a:r>
            <a:r>
              <a:rPr lang="en-GB" sz="1600" b="1" dirty="0">
                <a:solidFill>
                  <a:srgbClr val="241F47"/>
                </a:solidFill>
                <a:latin typeface="Libre Franklin"/>
              </a:rPr>
              <a:t>in your mercy</a:t>
            </a:r>
          </a:p>
          <a:p>
            <a:pPr lvl="0" algn="l"/>
            <a:r>
              <a:rPr lang="en-GB" sz="1600" b="1" u="sng" dirty="0">
                <a:solidFill>
                  <a:srgbClr val="0070C0"/>
                </a:solidFill>
                <a:latin typeface="Libre Franklin"/>
              </a:rPr>
              <a:t>All / </a:t>
            </a:r>
            <a:r>
              <a:rPr lang="en-GB" sz="1600" b="1" u="sng" dirty="0" err="1">
                <a:solidFill>
                  <a:srgbClr val="0070C0"/>
                </a:solidFill>
                <a:latin typeface="Libre Franklin"/>
              </a:rPr>
              <a:t>pawb</a:t>
            </a:r>
            <a:r>
              <a:rPr lang="en-GB" sz="1600" b="1" u="sng" dirty="0">
                <a:solidFill>
                  <a:srgbClr val="0070C0"/>
                </a:solidFill>
                <a:latin typeface="Libre Franklin"/>
              </a:rPr>
              <a:t>: </a:t>
            </a:r>
            <a:r>
              <a:rPr lang="en-GB" sz="1600" b="1" dirty="0" err="1" smtClean="0">
                <a:solidFill>
                  <a:srgbClr val="FF0000"/>
                </a:solidFill>
                <a:latin typeface="Libre Franklin"/>
              </a:rPr>
              <a:t>Clywed</a:t>
            </a:r>
            <a:r>
              <a:rPr lang="en-GB" sz="1600" b="1" dirty="0" smtClean="0">
                <a:solidFill>
                  <a:srgbClr val="FF0000"/>
                </a:solidFill>
                <a:latin typeface="Libre Franklin"/>
              </a:rPr>
              <a:t> </a:t>
            </a:r>
            <a:r>
              <a:rPr lang="en-GB" sz="1600" b="1" dirty="0" err="1">
                <a:solidFill>
                  <a:srgbClr val="FF0000"/>
                </a:solidFill>
                <a:latin typeface="Libre Franklin"/>
              </a:rPr>
              <a:t>ein</a:t>
            </a:r>
            <a:r>
              <a:rPr lang="en-GB" sz="1600" b="1" dirty="0">
                <a:solidFill>
                  <a:srgbClr val="FF0000"/>
                </a:solidFill>
                <a:latin typeface="Libre Franklin"/>
              </a:rPr>
              <a:t> </a:t>
            </a:r>
            <a:r>
              <a:rPr lang="en-GB" sz="1600" b="1" dirty="0" err="1">
                <a:solidFill>
                  <a:srgbClr val="FF0000"/>
                </a:solidFill>
                <a:latin typeface="Libre Franklin"/>
              </a:rPr>
              <a:t>gweddi</a:t>
            </a:r>
            <a:r>
              <a:rPr lang="en-GB" sz="1600" b="1" dirty="0">
                <a:solidFill>
                  <a:srgbClr val="FF0000"/>
                </a:solidFill>
                <a:latin typeface="Libre Franklin"/>
              </a:rPr>
              <a:t> </a:t>
            </a:r>
            <a:r>
              <a:rPr lang="en-GB" sz="1600" b="1" dirty="0" smtClean="0">
                <a:solidFill>
                  <a:srgbClr val="241F47"/>
                </a:solidFill>
                <a:latin typeface="Libre Franklin"/>
              </a:rPr>
              <a:t>(Hear </a:t>
            </a:r>
            <a:r>
              <a:rPr lang="en-GB" sz="1600" b="1" dirty="0">
                <a:solidFill>
                  <a:srgbClr val="241F47"/>
                </a:solidFill>
                <a:latin typeface="Libre Franklin"/>
              </a:rPr>
              <a:t>our prayer) </a:t>
            </a:r>
          </a:p>
          <a:p>
            <a:pPr lvl="0" algn="l"/>
            <a:endParaRPr lang="en-GB" sz="1600" b="1" dirty="0" smtClean="0">
              <a:solidFill>
                <a:srgbClr val="7030A0"/>
              </a:solidFill>
            </a:endParaRP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5364087" y="2276872"/>
            <a:ext cx="3479101" cy="4348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2317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Response to the Word of God</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a:bodyPr>
          <a:lstStyle/>
          <a:p>
            <a:pPr lvl="0"/>
            <a:r>
              <a:rPr lang="en-GB" sz="1600" b="1" u="sng" dirty="0" smtClean="0">
                <a:solidFill>
                  <a:srgbClr val="7030A0"/>
                </a:solidFill>
              </a:rPr>
              <a:t>Who are the Minnie </a:t>
            </a:r>
            <a:r>
              <a:rPr lang="en-GB" sz="1600" b="1" u="sng" dirty="0" err="1" smtClean="0">
                <a:solidFill>
                  <a:srgbClr val="7030A0"/>
                </a:solidFill>
              </a:rPr>
              <a:t>Vinnies</a:t>
            </a:r>
            <a:r>
              <a:rPr lang="en-GB" sz="1600" b="1" u="sng" dirty="0" smtClean="0">
                <a:solidFill>
                  <a:srgbClr val="7030A0"/>
                </a:solidFill>
              </a:rPr>
              <a:t> in Saint Peter’s School?</a:t>
            </a:r>
          </a:p>
          <a:p>
            <a:pPr fontAlgn="base">
              <a:lnSpc>
                <a:spcPct val="115000"/>
              </a:lnSpc>
              <a:spcAft>
                <a:spcPts val="0"/>
              </a:spcAft>
            </a:pPr>
            <a:r>
              <a:rPr lang="en-GB" sz="1600" b="1" u="sng" dirty="0" smtClean="0">
                <a:solidFill>
                  <a:srgbClr val="7030A0"/>
                </a:solidFill>
              </a:rPr>
              <a:t>What do they do?</a:t>
            </a:r>
            <a:r>
              <a:rPr lang="en-GB" sz="1600" b="1" dirty="0" smtClean="0">
                <a:solidFill>
                  <a:srgbClr val="252525"/>
                </a:solidFill>
                <a:effectLst/>
                <a:latin typeface="Comic Sans MS"/>
                <a:ea typeface="Times New Roman"/>
                <a:cs typeface="Arial"/>
              </a:rPr>
              <a:t> </a:t>
            </a:r>
          </a:p>
          <a:p>
            <a:pPr fontAlgn="base">
              <a:lnSpc>
                <a:spcPct val="115000"/>
              </a:lnSpc>
              <a:spcAft>
                <a:spcPts val="0"/>
              </a:spcAft>
            </a:pPr>
            <a:r>
              <a:rPr lang="en-GB" sz="1600" b="1" dirty="0" smtClean="0">
                <a:solidFill>
                  <a:srgbClr val="252525"/>
                </a:solidFill>
                <a:effectLst/>
                <a:latin typeface="Comic Sans MS"/>
                <a:ea typeface="Times New Roman"/>
                <a:cs typeface="Arial"/>
              </a:rPr>
              <a:t>Mini </a:t>
            </a:r>
            <a:r>
              <a:rPr lang="en-GB" sz="1600" b="1" dirty="0" err="1" smtClean="0">
                <a:solidFill>
                  <a:srgbClr val="252525"/>
                </a:solidFill>
                <a:effectLst/>
                <a:latin typeface="Comic Sans MS"/>
                <a:ea typeface="Times New Roman"/>
                <a:cs typeface="Arial"/>
              </a:rPr>
              <a:t>Vinnies</a:t>
            </a:r>
            <a:r>
              <a:rPr lang="en-GB" sz="1600" b="1" dirty="0" smtClean="0">
                <a:solidFill>
                  <a:srgbClr val="252525"/>
                </a:solidFill>
                <a:effectLst/>
                <a:latin typeface="Comic Sans MS"/>
                <a:ea typeface="Times New Roman"/>
                <a:cs typeface="Arial"/>
              </a:rPr>
              <a:t> are 7 to 11 year olds based in schools and parishes across England and Wales, and in several other countries across the world. They come together to form a part of the </a:t>
            </a:r>
            <a:r>
              <a:rPr lang="en-GB" sz="1600" b="1" u="none" strike="noStrike" dirty="0" smtClean="0">
                <a:solidFill>
                  <a:srgbClr val="17AFE0"/>
                </a:solidFill>
                <a:effectLst/>
                <a:latin typeface="Comic Sans MS"/>
                <a:ea typeface="Times New Roman"/>
                <a:cs typeface="Arial"/>
                <a:hlinkClick r:id="rId2"/>
              </a:rPr>
              <a:t>St. Vincent de Paul Society England and Wales</a:t>
            </a:r>
            <a:r>
              <a:rPr lang="en-GB" sz="1600" b="1" dirty="0" smtClean="0">
                <a:solidFill>
                  <a:srgbClr val="252525"/>
                </a:solidFill>
                <a:effectLst/>
                <a:latin typeface="Comic Sans MS"/>
                <a:ea typeface="Times New Roman"/>
                <a:cs typeface="Arial"/>
              </a:rPr>
              <a:t>, a voluntary organisation dedicated to tackling poverty in all its forms. Mini </a:t>
            </a:r>
            <a:r>
              <a:rPr lang="en-GB" sz="1600" b="1" dirty="0" err="1" smtClean="0">
                <a:solidFill>
                  <a:srgbClr val="252525"/>
                </a:solidFill>
                <a:effectLst/>
                <a:latin typeface="Comic Sans MS"/>
                <a:ea typeface="Times New Roman"/>
                <a:cs typeface="Arial"/>
              </a:rPr>
              <a:t>Vinnies</a:t>
            </a:r>
            <a:r>
              <a:rPr lang="en-GB" sz="1600" b="1" dirty="0" smtClean="0">
                <a:solidFill>
                  <a:srgbClr val="252525"/>
                </a:solidFill>
                <a:effectLst/>
                <a:latin typeface="Comic Sans MS"/>
                <a:ea typeface="Times New Roman"/>
                <a:cs typeface="Arial"/>
              </a:rPr>
              <a:t> meet to pray, discuss and support however they can to help make a difference in their communities. </a:t>
            </a:r>
            <a:endParaRPr lang="en-GB" sz="1100" dirty="0">
              <a:ea typeface="Calibri"/>
              <a:cs typeface="Times New Roman"/>
            </a:endParaRPr>
          </a:p>
          <a:p>
            <a:pPr lvl="0"/>
            <a:endParaRPr lang="en-GB" sz="1600" b="1" u="sng" dirty="0" smtClean="0">
              <a:solidFill>
                <a:srgbClr val="7030A0"/>
              </a:solidFill>
            </a:endParaRPr>
          </a:p>
        </p:txBody>
      </p:sp>
      <p:pic>
        <p:nvPicPr>
          <p:cNvPr id="204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3888" y="4221088"/>
            <a:ext cx="2259086" cy="2428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3641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Rejoice / Mission</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a:bodyPr>
          <a:lstStyle/>
          <a:p>
            <a:pPr lvl="0"/>
            <a:r>
              <a:rPr lang="en-GB" sz="1600" b="1" u="sng" dirty="0" smtClean="0">
                <a:solidFill>
                  <a:srgbClr val="7030A0"/>
                </a:solidFill>
              </a:rPr>
              <a:t>Who are the Minnie </a:t>
            </a:r>
            <a:r>
              <a:rPr lang="en-GB" sz="1600" b="1" u="sng" dirty="0" err="1" smtClean="0">
                <a:solidFill>
                  <a:srgbClr val="7030A0"/>
                </a:solidFill>
              </a:rPr>
              <a:t>Vinnies</a:t>
            </a:r>
            <a:r>
              <a:rPr lang="en-GB" sz="1600" b="1" u="sng" dirty="0" smtClean="0">
                <a:solidFill>
                  <a:srgbClr val="7030A0"/>
                </a:solidFill>
              </a:rPr>
              <a:t> in Saint Peter’s School?</a:t>
            </a:r>
          </a:p>
          <a:p>
            <a:pPr fontAlgn="base">
              <a:lnSpc>
                <a:spcPct val="115000"/>
              </a:lnSpc>
              <a:spcAft>
                <a:spcPts val="0"/>
              </a:spcAft>
            </a:pPr>
            <a:r>
              <a:rPr lang="en-GB" sz="1600" b="1" u="sng" dirty="0" smtClean="0">
                <a:solidFill>
                  <a:srgbClr val="7030A0"/>
                </a:solidFill>
              </a:rPr>
              <a:t>What do they do?</a:t>
            </a:r>
            <a:r>
              <a:rPr lang="en-GB" sz="1600" b="1" dirty="0" smtClean="0">
                <a:solidFill>
                  <a:srgbClr val="252525"/>
                </a:solidFill>
                <a:effectLst/>
                <a:latin typeface="Comic Sans MS"/>
                <a:ea typeface="Times New Roman"/>
                <a:cs typeface="Arial"/>
              </a:rPr>
              <a:t> </a:t>
            </a:r>
          </a:p>
          <a:p>
            <a:pPr fontAlgn="base">
              <a:lnSpc>
                <a:spcPct val="115000"/>
              </a:lnSpc>
            </a:pPr>
            <a:r>
              <a:rPr lang="en-GB" sz="2000" b="1" u="sng" dirty="0" smtClean="0">
                <a:solidFill>
                  <a:srgbClr val="00B050"/>
                </a:solidFill>
                <a:effectLst/>
                <a:latin typeface="Comic Sans MS"/>
                <a:ea typeface="Times New Roman"/>
                <a:cs typeface="Arial"/>
              </a:rPr>
              <a:t>They ‘see, think and do!’</a:t>
            </a:r>
            <a:endParaRPr lang="en-GB" sz="2000" dirty="0">
              <a:solidFill>
                <a:srgbClr val="00B050"/>
              </a:solidFill>
              <a:ea typeface="Calibri"/>
              <a:cs typeface="Times New Roman"/>
            </a:endParaRPr>
          </a:p>
          <a:p>
            <a:pPr algn="l" fontAlgn="base">
              <a:lnSpc>
                <a:spcPct val="115000"/>
              </a:lnSpc>
              <a:spcAft>
                <a:spcPts val="0"/>
              </a:spcAft>
            </a:pPr>
            <a:r>
              <a:rPr lang="en-GB" sz="1400" dirty="0" smtClean="0">
                <a:solidFill>
                  <a:schemeClr val="tx1"/>
                </a:solidFill>
                <a:effectLst/>
                <a:latin typeface="Comic Sans MS"/>
                <a:ea typeface="Times New Roman"/>
                <a:cs typeface="Arial"/>
              </a:rPr>
              <a:t> </a:t>
            </a:r>
            <a:endParaRPr lang="en-GB" sz="1050" dirty="0">
              <a:solidFill>
                <a:schemeClr val="tx1"/>
              </a:solidFill>
              <a:ea typeface="Calibri"/>
              <a:cs typeface="Times New Roman"/>
            </a:endParaRPr>
          </a:p>
          <a:p>
            <a:pPr algn="l" fontAlgn="base">
              <a:lnSpc>
                <a:spcPct val="115000"/>
              </a:lnSpc>
              <a:spcAft>
                <a:spcPts val="0"/>
              </a:spcAft>
            </a:pPr>
            <a:r>
              <a:rPr lang="en-GB" sz="1600" b="1" dirty="0" smtClean="0">
                <a:solidFill>
                  <a:schemeClr val="tx1"/>
                </a:solidFill>
                <a:effectLst/>
                <a:latin typeface="Arial"/>
                <a:ea typeface="Times New Roman"/>
                <a:cs typeface="Times New Roman"/>
              </a:rPr>
              <a:t>Mini </a:t>
            </a:r>
            <a:r>
              <a:rPr lang="en-GB" sz="1600" b="1" dirty="0" err="1" smtClean="0">
                <a:solidFill>
                  <a:schemeClr val="tx1"/>
                </a:solidFill>
                <a:effectLst/>
                <a:latin typeface="Arial"/>
                <a:ea typeface="Times New Roman"/>
                <a:cs typeface="Times New Roman"/>
              </a:rPr>
              <a:t>Vinnies</a:t>
            </a:r>
            <a:r>
              <a:rPr lang="en-GB" sz="1600" b="1" dirty="0" smtClean="0">
                <a:solidFill>
                  <a:schemeClr val="tx1"/>
                </a:solidFill>
                <a:effectLst/>
                <a:latin typeface="Arial"/>
                <a:ea typeface="Times New Roman"/>
                <a:cs typeface="Times New Roman"/>
              </a:rPr>
              <a:t> truly turn concern into action as they use the simple formula of </a:t>
            </a:r>
            <a:r>
              <a:rPr lang="en-GB" sz="1600" b="1" u="sng" dirty="0" smtClean="0">
                <a:solidFill>
                  <a:srgbClr val="FF0000"/>
                </a:solidFill>
                <a:effectLst/>
                <a:latin typeface="Helvetica"/>
                <a:ea typeface="Times New Roman"/>
                <a:cs typeface="Times New Roman"/>
              </a:rPr>
              <a:t>‘see, think, do’</a:t>
            </a:r>
            <a:r>
              <a:rPr lang="en-GB" sz="1600" b="1" dirty="0" smtClean="0">
                <a:solidFill>
                  <a:srgbClr val="FF0000"/>
                </a:solidFill>
                <a:effectLst/>
                <a:latin typeface="Arial"/>
                <a:ea typeface="Times New Roman"/>
                <a:cs typeface="Times New Roman"/>
              </a:rPr>
              <a:t> </a:t>
            </a:r>
            <a:r>
              <a:rPr lang="en-GB" sz="1600" b="1" dirty="0" smtClean="0">
                <a:solidFill>
                  <a:schemeClr val="tx1"/>
                </a:solidFill>
                <a:effectLst/>
                <a:latin typeface="Arial"/>
                <a:ea typeface="Times New Roman"/>
                <a:cs typeface="Times New Roman"/>
              </a:rPr>
              <a:t>to find people in need and help them. They might help by: </a:t>
            </a:r>
            <a:endParaRPr lang="en-GB" sz="1050" b="1" dirty="0">
              <a:solidFill>
                <a:schemeClr val="tx1"/>
              </a:solidFill>
              <a:ea typeface="Calibri"/>
              <a:cs typeface="Times New Roman"/>
            </a:endParaRPr>
          </a:p>
          <a:p>
            <a:pPr lvl="0" algn="l" fontAlgn="base">
              <a:lnSpc>
                <a:spcPct val="115000"/>
              </a:lnSpc>
              <a:spcAft>
                <a:spcPts val="0"/>
              </a:spcAft>
              <a:buSzPts val="1000"/>
              <a:tabLst>
                <a:tab pos="457200" algn="l"/>
              </a:tabLst>
            </a:pPr>
            <a:r>
              <a:rPr lang="en-GB" sz="1600" b="1" dirty="0" smtClean="0">
                <a:solidFill>
                  <a:schemeClr val="tx1"/>
                </a:solidFill>
                <a:effectLst/>
                <a:latin typeface="inherit"/>
                <a:ea typeface="Times New Roman"/>
                <a:cs typeface="Arial"/>
              </a:rPr>
              <a:t>Visiting local care homes to sing or play games with the residents.</a:t>
            </a:r>
            <a:endParaRPr lang="en-GB" sz="1050" b="1" dirty="0">
              <a:solidFill>
                <a:schemeClr val="tx1"/>
              </a:solidFill>
              <a:ea typeface="Calibri"/>
              <a:cs typeface="Times New Roman"/>
            </a:endParaRPr>
          </a:p>
          <a:p>
            <a:pPr lvl="0" algn="l" fontAlgn="base">
              <a:lnSpc>
                <a:spcPct val="115000"/>
              </a:lnSpc>
              <a:spcAft>
                <a:spcPts val="0"/>
              </a:spcAft>
              <a:buSzPts val="1000"/>
              <a:tabLst>
                <a:tab pos="457200" algn="l"/>
              </a:tabLst>
            </a:pPr>
            <a:r>
              <a:rPr lang="en-GB" sz="1600" b="1" dirty="0" smtClean="0">
                <a:solidFill>
                  <a:schemeClr val="tx1"/>
                </a:solidFill>
                <a:effectLst/>
                <a:latin typeface="inherit"/>
                <a:ea typeface="Times New Roman"/>
                <a:cs typeface="Arial"/>
              </a:rPr>
              <a:t>Running food collections for a local food bank.</a:t>
            </a:r>
            <a:endParaRPr lang="en-GB" sz="1050" b="1" dirty="0">
              <a:solidFill>
                <a:schemeClr val="tx1"/>
              </a:solidFill>
              <a:ea typeface="Calibri"/>
              <a:cs typeface="Times New Roman"/>
            </a:endParaRPr>
          </a:p>
          <a:p>
            <a:pPr algn="l" fontAlgn="base">
              <a:lnSpc>
                <a:spcPct val="115000"/>
              </a:lnSpc>
              <a:spcAft>
                <a:spcPts val="1650"/>
              </a:spcAft>
            </a:pPr>
            <a:endParaRPr lang="en-GB" sz="1600" b="1" u="sng" dirty="0" smtClean="0">
              <a:solidFill>
                <a:srgbClr val="7030A0"/>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2" y="4365104"/>
            <a:ext cx="2745845" cy="2492896"/>
          </a:xfrm>
          <a:prstGeom prst="rect">
            <a:avLst/>
          </a:prstGeom>
          <a:noFill/>
        </p:spPr>
      </p:pic>
    </p:spTree>
    <p:extLst>
      <p:ext uri="{BB962C8B-B14F-4D97-AF65-F5344CB8AC3E}">
        <p14:creationId xmlns:p14="http://schemas.microsoft.com/office/powerpoint/2010/main" val="1690141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Rejoice / Mission</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a:bodyPr>
          <a:lstStyle/>
          <a:p>
            <a:pPr algn="l" fontAlgn="base">
              <a:lnSpc>
                <a:spcPct val="115000"/>
              </a:lnSpc>
              <a:spcAft>
                <a:spcPts val="1650"/>
              </a:spcAft>
            </a:pPr>
            <a:r>
              <a:rPr lang="en-GB" sz="1600" b="1" i="0" dirty="0" smtClean="0">
                <a:solidFill>
                  <a:srgbClr val="FF0000"/>
                </a:solidFill>
                <a:effectLst/>
                <a:latin typeface="proxima-nova-4"/>
              </a:rPr>
              <a:t>Mini </a:t>
            </a:r>
            <a:r>
              <a:rPr lang="en-GB" sz="1600" b="1" i="0" dirty="0" err="1" smtClean="0">
                <a:solidFill>
                  <a:srgbClr val="FF0000"/>
                </a:solidFill>
                <a:effectLst/>
                <a:latin typeface="proxima-nova-4"/>
              </a:rPr>
              <a:t>Vinnies</a:t>
            </a:r>
            <a:r>
              <a:rPr lang="en-GB" sz="1600" b="1" i="0" dirty="0" smtClean="0">
                <a:solidFill>
                  <a:srgbClr val="FF0000"/>
                </a:solidFill>
                <a:effectLst/>
                <a:latin typeface="proxima-nova-4"/>
              </a:rPr>
              <a:t> is about doing good works in the community that benefit people facing social injustice. It is also about young people meeting to talk, share ideas and concerns, to have fun and support each other.</a:t>
            </a:r>
            <a:endParaRPr lang="en-GB" sz="1600" b="1" u="sng" dirty="0">
              <a:solidFill>
                <a:srgbClr val="444444"/>
              </a:solidFill>
              <a:latin typeface="proxima-nova-4"/>
            </a:endParaRPr>
          </a:p>
          <a:p>
            <a:pPr fontAlgn="base">
              <a:lnSpc>
                <a:spcPct val="115000"/>
              </a:lnSpc>
              <a:spcAft>
                <a:spcPts val="1650"/>
              </a:spcAft>
            </a:pPr>
            <a:r>
              <a:rPr lang="en-GB" sz="1600" b="1" dirty="0" smtClean="0">
                <a:solidFill>
                  <a:srgbClr val="444444"/>
                </a:solidFill>
                <a:latin typeface="proxima-nova-4"/>
              </a:rPr>
              <a:t>Would you like to be part of such a vital group to our school in order to celebrate our </a:t>
            </a:r>
            <a:r>
              <a:rPr lang="en-GB" sz="1600" b="1" dirty="0" smtClean="0">
                <a:solidFill>
                  <a:srgbClr val="00B050"/>
                </a:solidFill>
                <a:latin typeface="proxima-nova-4"/>
              </a:rPr>
              <a:t>Christian Virtues of Love and Compassion?</a:t>
            </a:r>
            <a:endParaRPr lang="en-GB" sz="1600" b="1" dirty="0" smtClean="0">
              <a:solidFill>
                <a:srgbClr val="00B050"/>
              </a:solidFill>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3717032"/>
            <a:ext cx="3501008" cy="2829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05142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Go Forth</a:t>
            </a:r>
            <a:endParaRPr lang="en-GB" b="1" u="sng" dirty="0">
              <a:solidFill>
                <a:srgbClr val="0070C0"/>
              </a:solidFill>
            </a:endParaRPr>
          </a:p>
        </p:txBody>
      </p:sp>
      <p:sp>
        <p:nvSpPr>
          <p:cNvPr id="5" name="Subtitle 4"/>
          <p:cNvSpPr>
            <a:spLocks noGrp="1"/>
          </p:cNvSpPr>
          <p:nvPr>
            <p:ph type="subTitle" idx="1"/>
          </p:nvPr>
        </p:nvSpPr>
        <p:spPr>
          <a:xfrm>
            <a:off x="467544" y="1844824"/>
            <a:ext cx="8136904" cy="3793976"/>
          </a:xfrm>
        </p:spPr>
        <p:txBody>
          <a:bodyPr>
            <a:normAutofit/>
          </a:bodyPr>
          <a:lstStyle/>
          <a:p>
            <a:pPr fontAlgn="base">
              <a:lnSpc>
                <a:spcPct val="115000"/>
              </a:lnSpc>
              <a:spcAft>
                <a:spcPts val="1650"/>
              </a:spcAft>
            </a:pPr>
            <a:r>
              <a:rPr lang="en-GB" sz="1600" b="1" dirty="0" smtClean="0">
                <a:solidFill>
                  <a:schemeClr val="tx1"/>
                </a:solidFill>
              </a:rPr>
              <a:t>How can we follow Saint Vincent de </a:t>
            </a:r>
            <a:r>
              <a:rPr lang="en-GB" sz="1600" b="1" dirty="0">
                <a:solidFill>
                  <a:schemeClr val="tx1"/>
                </a:solidFill>
              </a:rPr>
              <a:t>P</a:t>
            </a:r>
            <a:r>
              <a:rPr lang="en-GB" sz="1600" b="1" dirty="0" smtClean="0">
                <a:solidFill>
                  <a:schemeClr val="tx1"/>
                </a:solidFill>
              </a:rPr>
              <a:t>aul’s example of being </a:t>
            </a:r>
            <a:r>
              <a:rPr lang="en-GB" sz="1600" b="1" u="sng" dirty="0" smtClean="0">
                <a:solidFill>
                  <a:srgbClr val="FF0000"/>
                </a:solidFill>
              </a:rPr>
              <a:t>Compassionate and Loving?</a:t>
            </a:r>
          </a:p>
          <a:p>
            <a:pPr algn="l" fontAlgn="base">
              <a:lnSpc>
                <a:spcPct val="115000"/>
              </a:lnSpc>
              <a:spcAft>
                <a:spcPts val="1650"/>
              </a:spcAft>
            </a:pPr>
            <a:r>
              <a:rPr lang="en-GB" sz="1600" b="1" dirty="0" smtClean="0">
                <a:solidFill>
                  <a:schemeClr val="tx1"/>
                </a:solidFill>
              </a:rPr>
              <a:t>Let us as a Saint Joseph’s community make an extra effort in the playground, at home and in our classrooms to adopt a behaviour where we think about the needs of others and to strive to be the best that we can be. We will end our assembly with the words God our Father gave us, a prayer that demonstrates to us all God’s </a:t>
            </a:r>
            <a:r>
              <a:rPr lang="en-GB" sz="1600" b="1" u="sng" dirty="0" smtClean="0">
                <a:solidFill>
                  <a:srgbClr val="0070C0"/>
                </a:solidFill>
              </a:rPr>
              <a:t>LOVE and COMPASSION </a:t>
            </a:r>
            <a:r>
              <a:rPr lang="en-GB" sz="1600" b="1" dirty="0" smtClean="0">
                <a:solidFill>
                  <a:schemeClr val="tx1"/>
                </a:solidFill>
              </a:rPr>
              <a:t>for each of us.</a:t>
            </a:r>
          </a:p>
          <a:p>
            <a:pPr algn="l" fontAlgn="base">
              <a:lnSpc>
                <a:spcPct val="115000"/>
              </a:lnSpc>
              <a:spcAft>
                <a:spcPts val="1650"/>
              </a:spcAft>
            </a:pPr>
            <a:endParaRPr lang="en-GB" sz="1600" b="1" dirty="0">
              <a:solidFill>
                <a:srgbClr val="00B050"/>
              </a:solidFill>
            </a:endParaRPr>
          </a:p>
          <a:p>
            <a:pPr algn="l" fontAlgn="base">
              <a:lnSpc>
                <a:spcPct val="115000"/>
              </a:lnSpc>
              <a:spcAft>
                <a:spcPts val="1650"/>
              </a:spcAft>
            </a:pPr>
            <a:endParaRPr lang="en-GB" sz="1600" b="1" dirty="0" smtClean="0">
              <a:solidFill>
                <a:srgbClr val="00B050"/>
              </a:solidFill>
            </a:endParaRP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645024"/>
            <a:ext cx="4938033" cy="2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94013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Go Forth</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dirty="0" err="1" smtClean="0">
                <a:solidFill>
                  <a:schemeClr val="tx1"/>
                </a:solidFill>
              </a:rPr>
              <a:t>Yn</a:t>
            </a:r>
            <a:r>
              <a:rPr lang="en-GB" b="1" dirty="0" smtClean="0">
                <a:solidFill>
                  <a:schemeClr val="tx1"/>
                </a:solidFill>
              </a:rPr>
              <a:t> </a:t>
            </a:r>
            <a:r>
              <a:rPr lang="en-GB" b="1" dirty="0" err="1" smtClean="0">
                <a:solidFill>
                  <a:schemeClr val="tx1"/>
                </a:solidFill>
              </a:rPr>
              <a:t>enw’r</a:t>
            </a:r>
            <a:r>
              <a:rPr lang="en-GB" b="1" dirty="0" smtClean="0">
                <a:solidFill>
                  <a:schemeClr val="tx1"/>
                </a:solidFill>
              </a:rPr>
              <a:t> Tad a </a:t>
            </a:r>
            <a:r>
              <a:rPr lang="en-GB" b="1" dirty="0" err="1" smtClean="0">
                <a:solidFill>
                  <a:schemeClr val="tx1"/>
                </a:solidFill>
              </a:rPr>
              <a:t>Mhab</a:t>
            </a:r>
            <a:r>
              <a:rPr lang="en-GB" b="1" dirty="0" smtClean="0">
                <a:solidFill>
                  <a:schemeClr val="tx1"/>
                </a:solidFill>
              </a:rPr>
              <a:t> a </a:t>
            </a:r>
          </a:p>
          <a:p>
            <a:pPr algn="l"/>
            <a:r>
              <a:rPr lang="en-GB" b="1" dirty="0" err="1">
                <a:solidFill>
                  <a:schemeClr val="tx1"/>
                </a:solidFill>
              </a:rPr>
              <a:t>Y</a:t>
            </a:r>
            <a:r>
              <a:rPr lang="en-GB" b="1" dirty="0" err="1" smtClean="0">
                <a:solidFill>
                  <a:schemeClr val="tx1"/>
                </a:solidFill>
              </a:rPr>
              <a:t>sbryd</a:t>
            </a:r>
            <a:r>
              <a:rPr lang="en-GB" b="1" dirty="0" smtClean="0">
                <a:solidFill>
                  <a:schemeClr val="tx1"/>
                </a:solidFill>
              </a:rPr>
              <a:t> </a:t>
            </a:r>
            <a:r>
              <a:rPr lang="en-GB" b="1" dirty="0" err="1" smtClean="0">
                <a:solidFill>
                  <a:schemeClr val="tx1"/>
                </a:solidFill>
              </a:rPr>
              <a:t>Glan</a:t>
            </a:r>
            <a:r>
              <a:rPr lang="en-GB" b="1" dirty="0" smtClean="0">
                <a:solidFill>
                  <a:schemeClr val="tx1"/>
                </a:solidFill>
              </a:rPr>
              <a:t>. Amen.</a:t>
            </a:r>
          </a:p>
          <a:p>
            <a:pPr algn="l"/>
            <a:endParaRPr lang="en-GB" b="1" dirty="0">
              <a:solidFill>
                <a:schemeClr val="tx1"/>
              </a:solidFill>
            </a:endParaRPr>
          </a:p>
        </p:txBody>
      </p:sp>
      <p:pic>
        <p:nvPicPr>
          <p:cNvPr id="6" name="Picture 5" descr="D:\5ca39b5d0c9e1e4819245a059691c81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1700808"/>
            <a:ext cx="2720841" cy="4752528"/>
          </a:xfrm>
          <a:prstGeom prst="rect">
            <a:avLst/>
          </a:prstGeom>
          <a:noFill/>
          <a:ln>
            <a:noFill/>
          </a:ln>
        </p:spPr>
      </p:pic>
    </p:spTree>
    <p:extLst>
      <p:ext uri="{BB962C8B-B14F-4D97-AF65-F5344CB8AC3E}">
        <p14:creationId xmlns:p14="http://schemas.microsoft.com/office/powerpoint/2010/main" val="12529464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Go Forth</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endParaRPr lang="en-GB" b="1" dirty="0">
              <a:solidFill>
                <a:schemeClr val="tx1"/>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276872"/>
            <a:ext cx="7776864" cy="3989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7937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Go Forth</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dirty="0" err="1" smtClean="0">
                <a:solidFill>
                  <a:schemeClr val="tx1"/>
                </a:solidFill>
              </a:rPr>
              <a:t>Yn</a:t>
            </a:r>
            <a:r>
              <a:rPr lang="en-GB" b="1" dirty="0" smtClean="0">
                <a:solidFill>
                  <a:schemeClr val="tx1"/>
                </a:solidFill>
              </a:rPr>
              <a:t> </a:t>
            </a:r>
            <a:r>
              <a:rPr lang="en-GB" b="1" dirty="0" err="1" smtClean="0">
                <a:solidFill>
                  <a:schemeClr val="tx1"/>
                </a:solidFill>
              </a:rPr>
              <a:t>enw’r</a:t>
            </a:r>
            <a:r>
              <a:rPr lang="en-GB" b="1" dirty="0" smtClean="0">
                <a:solidFill>
                  <a:schemeClr val="tx1"/>
                </a:solidFill>
              </a:rPr>
              <a:t> Tad a </a:t>
            </a:r>
            <a:r>
              <a:rPr lang="en-GB" b="1" dirty="0" err="1" smtClean="0">
                <a:solidFill>
                  <a:schemeClr val="tx1"/>
                </a:solidFill>
              </a:rPr>
              <a:t>Mhab</a:t>
            </a:r>
            <a:r>
              <a:rPr lang="en-GB" b="1" dirty="0" smtClean="0">
                <a:solidFill>
                  <a:schemeClr val="tx1"/>
                </a:solidFill>
              </a:rPr>
              <a:t> a </a:t>
            </a:r>
          </a:p>
          <a:p>
            <a:pPr algn="l"/>
            <a:r>
              <a:rPr lang="en-GB" b="1" dirty="0" err="1">
                <a:solidFill>
                  <a:schemeClr val="tx1"/>
                </a:solidFill>
              </a:rPr>
              <a:t>Y</a:t>
            </a:r>
            <a:r>
              <a:rPr lang="en-GB" b="1" dirty="0" err="1" smtClean="0">
                <a:solidFill>
                  <a:schemeClr val="tx1"/>
                </a:solidFill>
              </a:rPr>
              <a:t>sbryd</a:t>
            </a:r>
            <a:r>
              <a:rPr lang="en-GB" b="1" dirty="0" smtClean="0">
                <a:solidFill>
                  <a:schemeClr val="tx1"/>
                </a:solidFill>
              </a:rPr>
              <a:t> </a:t>
            </a:r>
            <a:r>
              <a:rPr lang="en-GB" b="1" dirty="0" err="1" smtClean="0">
                <a:solidFill>
                  <a:schemeClr val="tx1"/>
                </a:solidFill>
              </a:rPr>
              <a:t>Glan</a:t>
            </a:r>
            <a:r>
              <a:rPr lang="en-GB" b="1" dirty="0" smtClean="0">
                <a:solidFill>
                  <a:schemeClr val="tx1"/>
                </a:solidFill>
              </a:rPr>
              <a:t>. Amen.</a:t>
            </a:r>
          </a:p>
          <a:p>
            <a:pPr algn="l"/>
            <a:endParaRPr lang="en-GB" b="1" dirty="0">
              <a:solidFill>
                <a:schemeClr val="tx1"/>
              </a:solidFill>
            </a:endParaRPr>
          </a:p>
        </p:txBody>
      </p:sp>
      <p:pic>
        <p:nvPicPr>
          <p:cNvPr id="6" name="Picture 5" descr="D:\5ca39b5d0c9e1e4819245a059691c81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1700808"/>
            <a:ext cx="2720841" cy="4752528"/>
          </a:xfrm>
          <a:prstGeom prst="rect">
            <a:avLst/>
          </a:prstGeom>
          <a:noFill/>
          <a:ln>
            <a:noFill/>
          </a:ln>
        </p:spPr>
      </p:pic>
    </p:spTree>
    <p:extLst>
      <p:ext uri="{BB962C8B-B14F-4D97-AF65-F5344CB8AC3E}">
        <p14:creationId xmlns:p14="http://schemas.microsoft.com/office/powerpoint/2010/main" val="11269146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02624" cy="1080119"/>
          </a:xfrm>
        </p:spPr>
        <p:txBody>
          <a:bodyPr>
            <a:normAutofit fontScale="90000"/>
          </a:bodyPr>
          <a:lstStyle/>
          <a:p>
            <a:r>
              <a:rPr lang="en-GB" b="1" u="sng" dirty="0" smtClean="0"/>
              <a:t>Collective Worship </a:t>
            </a:r>
            <a:br>
              <a:rPr lang="en-GB" b="1" u="sng" dirty="0" smtClean="0"/>
            </a:br>
            <a:r>
              <a:rPr lang="en-GB" b="1" u="sng" dirty="0" smtClean="0">
                <a:solidFill>
                  <a:srgbClr val="0070C0"/>
                </a:solidFill>
              </a:rPr>
              <a:t>Go Forth</a:t>
            </a:r>
            <a:endParaRPr lang="en-GB" b="1" u="sng" dirty="0">
              <a:solidFill>
                <a:srgbClr val="0070C0"/>
              </a:solidFill>
            </a:endParaRPr>
          </a:p>
        </p:txBody>
      </p:sp>
      <p:sp>
        <p:nvSpPr>
          <p:cNvPr id="3" name="Subtitle 2"/>
          <p:cNvSpPr>
            <a:spLocks noGrp="1"/>
          </p:cNvSpPr>
          <p:nvPr>
            <p:ph type="subTitle" idx="1"/>
          </p:nvPr>
        </p:nvSpPr>
        <p:spPr>
          <a:xfrm>
            <a:off x="467544" y="2132856"/>
            <a:ext cx="8136904" cy="4032448"/>
          </a:xfrm>
        </p:spPr>
        <p:txBody>
          <a:bodyPr>
            <a:normAutofit/>
          </a:bodyPr>
          <a:lstStyle/>
          <a:p>
            <a:pPr algn="l"/>
            <a:r>
              <a:rPr lang="en-GB" b="1" u="sng" dirty="0" smtClean="0">
                <a:solidFill>
                  <a:srgbClr val="FF0000"/>
                </a:solidFill>
              </a:rPr>
              <a:t>Hymn: </a:t>
            </a:r>
            <a:r>
              <a:rPr lang="en-GB" b="1" dirty="0" smtClean="0">
                <a:solidFill>
                  <a:schemeClr val="tx1"/>
                </a:solidFill>
              </a:rPr>
              <a:t>Love, love, </a:t>
            </a:r>
            <a:r>
              <a:rPr lang="en-GB" b="1" dirty="0">
                <a:solidFill>
                  <a:schemeClr val="tx1"/>
                </a:solidFill>
              </a:rPr>
              <a:t>J</a:t>
            </a:r>
            <a:r>
              <a:rPr lang="en-GB" b="1" dirty="0" smtClean="0">
                <a:solidFill>
                  <a:schemeClr val="tx1"/>
                </a:solidFill>
              </a:rPr>
              <a:t>esus is love. </a:t>
            </a:r>
            <a:r>
              <a:rPr lang="en-GB" b="1" dirty="0" smtClean="0">
                <a:solidFill>
                  <a:srgbClr val="0070C0"/>
                </a:solidFill>
              </a:rPr>
              <a:t>https://www.youtube.com/watch?v=ZN4JE0GL2Ls</a:t>
            </a:r>
            <a:endParaRPr lang="en-GB" b="1" dirty="0">
              <a:solidFill>
                <a:srgbClr val="0070C0"/>
              </a:solidFill>
            </a:endParaRPr>
          </a:p>
        </p:txBody>
      </p:sp>
    </p:spTree>
    <p:extLst>
      <p:ext uri="{BB962C8B-B14F-4D97-AF65-F5344CB8AC3E}">
        <p14:creationId xmlns:p14="http://schemas.microsoft.com/office/powerpoint/2010/main" val="251265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TotalTime>
  <Words>1094</Words>
  <Application>Microsoft Office PowerPoint</Application>
  <PresentationFormat>On-screen Show (4:3)</PresentationFormat>
  <Paragraphs>113</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Collective Worship  Gather / Cynnull</vt:lpstr>
      <vt:lpstr>Collective Worship  Gather</vt:lpstr>
      <vt:lpstr>Collective Worship  Gather / Cynnull</vt:lpstr>
      <vt:lpstr>Collective Worship  Gather / Cynnull</vt:lpstr>
      <vt:lpstr>Collective Worship  Gather / Cynnull</vt:lpstr>
      <vt:lpstr>Collective Worship  Gather / Cynnull</vt:lpstr>
      <vt:lpstr>Collective Worship  The Word of God / Gair Duw</vt:lpstr>
      <vt:lpstr>Collective Worship  The Word of God / Gair Duw</vt:lpstr>
      <vt:lpstr>Collective Worship  The Word of God / Gair Duw</vt:lpstr>
      <vt:lpstr>Collective Worship  The Word of God / Gair Duw</vt:lpstr>
      <vt:lpstr>Collective Worship  Response to the Word of God</vt:lpstr>
      <vt:lpstr>Collective Worship  Response to the Word of God</vt:lpstr>
      <vt:lpstr>Collective Worship  Response to the Word of God</vt:lpstr>
      <vt:lpstr>Collective Worship  Response to the Word of God    </vt:lpstr>
      <vt:lpstr>Collective Worship  Response to the Word of God</vt:lpstr>
      <vt:lpstr>Collective Worship  Response to the Word of God</vt:lpstr>
      <vt:lpstr>Collective Worship  Response to the Word of God</vt:lpstr>
      <vt:lpstr>Collective Worship  Response to the Word of God</vt:lpstr>
      <vt:lpstr>Collective Worship  Response to the Word of God</vt:lpstr>
      <vt:lpstr>Collective Worship  Rejoice / Mission</vt:lpstr>
      <vt:lpstr>Collective Worship  Rejoice / Mission</vt:lpstr>
      <vt:lpstr>Collective Worship  Go Forth</vt:lpstr>
      <vt:lpstr>Collective Worship  Go Forth</vt:lpstr>
      <vt:lpstr>Collective Worship  Go Forth</vt:lpstr>
      <vt:lpstr>Collective Worship  Go Forth</vt:lpstr>
      <vt:lpstr>Collective Worship  Go Forth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  Gather</dc:title>
  <dc:creator>Dawn</dc:creator>
  <cp:lastModifiedBy>Dawn</cp:lastModifiedBy>
  <cp:revision>22</cp:revision>
  <dcterms:created xsi:type="dcterms:W3CDTF">2022-09-26T17:10:29Z</dcterms:created>
  <dcterms:modified xsi:type="dcterms:W3CDTF">2022-12-31T14:32:56Z</dcterms:modified>
</cp:coreProperties>
</file>