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4" r:id="rId3"/>
    <p:sldId id="274" r:id="rId4"/>
    <p:sldId id="275" r:id="rId5"/>
    <p:sldId id="283" r:id="rId6"/>
    <p:sldId id="279" r:id="rId7"/>
    <p:sldId id="288" r:id="rId8"/>
    <p:sldId id="280" r:id="rId9"/>
    <p:sldId id="285" r:id="rId10"/>
    <p:sldId id="281" r:id="rId11"/>
    <p:sldId id="286" r:id="rId12"/>
    <p:sldId id="282" r:id="rId13"/>
    <p:sldId id="289" r:id="rId14"/>
    <p:sldId id="290" r:id="rId15"/>
    <p:sldId id="291" r:id="rId16"/>
    <p:sldId id="278" r:id="rId17"/>
    <p:sldId id="287" r:id="rId18"/>
    <p:sldId id="267" r:id="rId19"/>
  </p:sldIdLst>
  <p:sldSz cx="9144000" cy="6858000" type="screen4x3"/>
  <p:notesSz cx="6858000" cy="9144000"/>
  <p:embeddedFontLst>
    <p:embeddedFont>
      <p:font typeface="Calibri" pitchFamily="34" charset="0"/>
      <p:regular r:id="rId22"/>
      <p:bold r:id="rId23"/>
      <p:italic r:id="rId24"/>
      <p:boldItalic r:id="rId25"/>
    </p:embeddedFont>
    <p:embeddedFont>
      <p:font typeface="Twinkl"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29"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E15"/>
    <a:srgbClr val="BE0928"/>
    <a:srgbClr val="BC0105"/>
    <a:srgbClr val="FFEDA8"/>
    <a:srgbClr val="D81D32"/>
    <a:srgbClr val="18A0DB"/>
    <a:srgbClr val="DE1E5A"/>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9" autoAdjust="0"/>
    <p:restoredTop sz="94660"/>
  </p:normalViewPr>
  <p:slideViewPr>
    <p:cSldViewPr snapToGrid="0" showGuides="1">
      <p:cViewPr varScale="1">
        <p:scale>
          <a:sx n="90" d="100"/>
          <a:sy n="90" d="100"/>
        </p:scale>
        <p:origin x="-1278" y="-102"/>
      </p:cViewPr>
      <p:guideLst>
        <p:guide orient="horz" pos="2160"/>
        <p:guide orient="horz" pos="3929"/>
        <p:guide orient="horz" pos="346"/>
        <p:guide orient="horz" pos="504"/>
        <p:guide orient="horz" pos="3861"/>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04/08/2022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04/08/2022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History-Hackers-Victorian-Venture-eBook-T2-OR-600"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7.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9.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5.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443620" y="1338178"/>
            <a:ext cx="8247707" cy="3263138"/>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solidFill>
                  <a:srgbClr val="003E15"/>
                </a:solidFill>
                <a:latin typeface="+mn-lt"/>
              </a:rPr>
              <a:t>History Hackers: Victorian Venture</a:t>
            </a:r>
          </a:p>
        </p:txBody>
      </p:sp>
      <p:sp>
        <p:nvSpPr>
          <p:cNvPr id="5" name="Rectangle 4"/>
          <p:cNvSpPr/>
          <p:nvPr/>
        </p:nvSpPr>
        <p:spPr>
          <a:xfrm>
            <a:off x="755650" y="1554328"/>
            <a:ext cx="7632700" cy="3046988"/>
          </a:xfrm>
          <a:prstGeom prst="rect">
            <a:avLst/>
          </a:prstGeom>
        </p:spPr>
        <p:txBody>
          <a:bodyPr wrap="square" lIns="0" tIns="0" rIns="0" bIns="0">
            <a:spAutoFit/>
          </a:bodyPr>
          <a:lstStyle/>
          <a:p>
            <a:r>
              <a:rPr lang="en-GB" dirty="0"/>
              <a:t>In the story ‘History Hackers: Victorian Venture’, Tilda and Charlie Hacker travel back in time to the Victorian era. The pair befriend two Victorian children but soon find themselves in trouble. While Charlie and Joseph go on the run, Tilda and her new friend, Alice, are trapped in the workhouse!</a:t>
            </a:r>
          </a:p>
          <a:p>
            <a:endParaRPr lang="en-GB" dirty="0"/>
          </a:p>
          <a:p>
            <a:r>
              <a:rPr lang="en-GB" dirty="0"/>
              <a:t>Extracts from this exciting story give us some ideas about what life was like in Victorian Britain.</a:t>
            </a:r>
          </a:p>
          <a:p>
            <a:endParaRPr lang="en-GB" dirty="0"/>
          </a:p>
          <a:p>
            <a:r>
              <a:rPr lang="en-GB" dirty="0"/>
              <a:t>To find out what happens to Charlie, Tilda and their new friends, read ‘</a:t>
            </a:r>
            <a:r>
              <a:rPr lang="en-GB" b="1" dirty="0">
                <a:solidFill>
                  <a:srgbClr val="FF0000"/>
                </a:solidFill>
                <a:hlinkClick r:id="rId2"/>
              </a:rPr>
              <a:t>History Hackers: Victorian Venture</a:t>
            </a:r>
            <a:r>
              <a:rPr lang="en-GB" dirty="0"/>
              <a:t>’. </a:t>
            </a:r>
          </a:p>
          <a:p>
            <a:endParaRPr lang="en-GB" dirty="0"/>
          </a:p>
        </p:txBody>
      </p:sp>
      <p:grpSp>
        <p:nvGrpSpPr>
          <p:cNvPr id="10" name="Group 9"/>
          <p:cNvGrpSpPr/>
          <p:nvPr/>
        </p:nvGrpSpPr>
        <p:grpSpPr>
          <a:xfrm>
            <a:off x="858189" y="5195579"/>
            <a:ext cx="825120" cy="825120"/>
            <a:chOff x="539749" y="4631758"/>
            <a:chExt cx="1479173" cy="1479173"/>
          </a:xfrm>
        </p:grpSpPr>
        <p:sp>
          <p:nvSpPr>
            <p:cNvPr id="11" name="Teardrop 10"/>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
        <p:nvSpPr>
          <p:cNvPr id="15" name="Rectangle 14"/>
          <p:cNvSpPr/>
          <p:nvPr/>
        </p:nvSpPr>
        <p:spPr>
          <a:xfrm>
            <a:off x="1778495" y="5522644"/>
            <a:ext cx="6595960" cy="276999"/>
          </a:xfrm>
          <a:prstGeom prst="rect">
            <a:avLst/>
          </a:prstGeom>
        </p:spPr>
        <p:txBody>
          <a:bodyPr wrap="square" lIns="0" tIns="0" rIns="0" bIns="0">
            <a:spAutoFit/>
          </a:bodyPr>
          <a:lstStyle/>
          <a:p>
            <a:r>
              <a:rPr lang="en-GB" dirty="0"/>
              <a:t>Click on this icon to switch between the slide and the extract. </a:t>
            </a:r>
          </a:p>
        </p:txBody>
      </p:sp>
      <p:sp>
        <p:nvSpPr>
          <p:cNvPr id="2" name="Rectangle 1"/>
          <p:cNvSpPr/>
          <p:nvPr/>
        </p:nvSpPr>
        <p:spPr>
          <a:xfrm>
            <a:off x="755650" y="5115208"/>
            <a:ext cx="7632700" cy="1014130"/>
          </a:xfrm>
          <a:prstGeom prst="rect">
            <a:avLst/>
          </a:prstGeom>
          <a:noFill/>
          <a:ln w="28575">
            <a:solidFill>
              <a:srgbClr val="003E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4" end="4"/>
                                            </p:txEl>
                                          </p:spTgt>
                                        </p:tgtEl>
                                        <p:attrNameLst>
                                          <p:attrName>style.visibility</p:attrName>
                                        </p:attrNameLst>
                                      </p:cBhvr>
                                      <p:to>
                                        <p:strVal val="visible"/>
                                      </p:to>
                                    </p:set>
                                    <p:animEffect transition="in" filter="fade">
                                      <p:cBhvr>
                                        <p:cTn id="10" dur="500"/>
                                        <p:tgtEl>
                                          <p:spTgt spid="5">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21019" b="11650"/>
          <a:stretch/>
        </p:blipFill>
        <p:spPr>
          <a:xfrm>
            <a:off x="1324706" y="3493683"/>
            <a:ext cx="6494587" cy="2772095"/>
          </a:xfrm>
          <a:prstGeom prst="rect">
            <a:avLst/>
          </a:prstGeom>
        </p:spPr>
      </p:pic>
      <p:sp>
        <p:nvSpPr>
          <p:cNvPr id="4" name="Rectangle 3"/>
          <p:cNvSpPr/>
          <p:nvPr/>
        </p:nvSpPr>
        <p:spPr>
          <a:xfrm>
            <a:off x="443620" y="1338178"/>
            <a:ext cx="8247707" cy="2299580"/>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579832" y="478895"/>
            <a:ext cx="8220075" cy="994306"/>
          </a:xfrm>
        </p:spPr>
        <p:txBody>
          <a:bodyPr/>
          <a:lstStyle/>
          <a:p>
            <a:r>
              <a:rPr lang="en-GB" sz="3600" dirty="0">
                <a:solidFill>
                  <a:srgbClr val="003E15"/>
                </a:solidFill>
                <a:latin typeface="+mn-lt"/>
              </a:rPr>
              <a:t>Victorian Britain </a:t>
            </a:r>
          </a:p>
        </p:txBody>
      </p:sp>
      <p:sp>
        <p:nvSpPr>
          <p:cNvPr id="5" name="Rectangle 4"/>
          <p:cNvSpPr/>
          <p:nvPr/>
        </p:nvSpPr>
        <p:spPr>
          <a:xfrm>
            <a:off x="755650" y="1513946"/>
            <a:ext cx="7632700" cy="1938992"/>
          </a:xfrm>
          <a:prstGeom prst="rect">
            <a:avLst/>
          </a:prstGeom>
        </p:spPr>
        <p:txBody>
          <a:bodyPr wrap="square" lIns="0" tIns="0" rIns="0" bIns="0">
            <a:spAutoFit/>
          </a:bodyPr>
          <a:lstStyle/>
          <a:p>
            <a:r>
              <a:rPr lang="en-GB" dirty="0"/>
              <a:t>‘The Victorian era’ describes the time during which Queen Victoria reigned in Britain (1837-1901). Queen Victoria was only 18 years old when she became queen and she ruled Britain for 64 years.</a:t>
            </a:r>
          </a:p>
          <a:p>
            <a:endParaRPr lang="en-GB" dirty="0"/>
          </a:p>
          <a:p>
            <a:r>
              <a:rPr lang="en-GB" dirty="0"/>
              <a:t>During this time in history, there was a great contrast between the ways in which the rich and poor lived, and many developments took place which changed the lives of the people in Britain.</a:t>
            </a:r>
          </a:p>
        </p:txBody>
      </p:sp>
    </p:spTree>
    <p:extLst>
      <p:ext uri="{BB962C8B-B14F-4D97-AF65-F5344CB8AC3E}">
        <p14:creationId xmlns:p14="http://schemas.microsoft.com/office/powerpoint/2010/main" val="283195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43620" y="1370500"/>
            <a:ext cx="8247707" cy="3672279"/>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30451" y="478895"/>
            <a:ext cx="4730438" cy="994306"/>
          </a:xfrm>
        </p:spPr>
        <p:txBody>
          <a:bodyPr/>
          <a:lstStyle/>
          <a:p>
            <a:r>
              <a:rPr lang="en-GB" sz="3600" dirty="0">
                <a:solidFill>
                  <a:srgbClr val="003E15"/>
                </a:solidFill>
                <a:latin typeface="+mn-lt"/>
              </a:rPr>
              <a:t>Homes for the Rich</a:t>
            </a:r>
          </a:p>
        </p:txBody>
      </p:sp>
      <p:sp>
        <p:nvSpPr>
          <p:cNvPr id="5" name="Rectangle 4"/>
          <p:cNvSpPr/>
          <p:nvPr/>
        </p:nvSpPr>
        <p:spPr>
          <a:xfrm>
            <a:off x="728491" y="1473201"/>
            <a:ext cx="7659859" cy="3277820"/>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Large Victorian homes were filled with beautiful furniture and ornate decoration. Victorian styles included floral wallpaper patterns, thick curtains, detailed rugs and elaborate ornamental décor. They also featured polished wooden floors, beautifully carved furniture and elaborately framed paintings.</a:t>
            </a:r>
          </a:p>
          <a:p>
            <a:pPr marL="285750" indent="-285750">
              <a:spcAft>
                <a:spcPts val="600"/>
              </a:spcAft>
              <a:buFont typeface="Arial" panose="020B0604020202020204" pitchFamily="34" charset="0"/>
              <a:buChar char="•"/>
            </a:pPr>
            <a:r>
              <a:rPr lang="en-GB" dirty="0"/>
              <a:t>Upper class homes might have large grounds or a garden.</a:t>
            </a:r>
          </a:p>
          <a:p>
            <a:pPr marL="285750" indent="-285750">
              <a:spcAft>
                <a:spcPts val="600"/>
              </a:spcAft>
              <a:buFont typeface="Arial" panose="020B0604020202020204" pitchFamily="34" charset="0"/>
              <a:buChar char="•"/>
            </a:pPr>
            <a:r>
              <a:rPr lang="en-GB" dirty="0"/>
              <a:t>These homes were often lucky enough to </a:t>
            </a:r>
            <a:br>
              <a:rPr lang="en-GB" dirty="0"/>
            </a:br>
            <a:r>
              <a:rPr lang="en-GB" dirty="0"/>
              <a:t>have flushing toilets, inside bathrooms </a:t>
            </a:r>
            <a:br>
              <a:rPr lang="en-GB" dirty="0"/>
            </a:br>
            <a:r>
              <a:rPr lang="en-GB" dirty="0"/>
              <a:t>and running water. </a:t>
            </a:r>
          </a:p>
          <a:p>
            <a:pPr marL="285750" indent="-285750">
              <a:spcAft>
                <a:spcPts val="600"/>
              </a:spcAft>
              <a:buFont typeface="Arial" panose="020B0604020202020204" pitchFamily="34" charset="0"/>
              <a:buChar char="•"/>
            </a:pPr>
            <a:r>
              <a:rPr lang="en-GB" dirty="0"/>
              <a:t>Wealthy households could even </a:t>
            </a:r>
            <a:br>
              <a:rPr lang="en-GB" dirty="0"/>
            </a:br>
            <a:r>
              <a:rPr lang="en-GB" dirty="0"/>
              <a:t>have gas lighting!</a:t>
            </a:r>
          </a:p>
        </p:txBody>
      </p:sp>
      <p:grpSp>
        <p:nvGrpSpPr>
          <p:cNvPr id="10" name="Group 9"/>
          <p:cNvGrpSpPr/>
          <p:nvPr/>
        </p:nvGrpSpPr>
        <p:grpSpPr>
          <a:xfrm>
            <a:off x="7563230" y="532572"/>
            <a:ext cx="825120" cy="825120"/>
            <a:chOff x="539749" y="4631758"/>
            <a:chExt cx="1479173" cy="1479173"/>
          </a:xfrm>
        </p:grpSpPr>
        <p:sp>
          <p:nvSpPr>
            <p:cNvPr id="11" name="Teardrop 10">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9777" y="3347241"/>
            <a:ext cx="3599934" cy="2745584"/>
          </a:xfrm>
          <a:prstGeom prst="rect">
            <a:avLst/>
          </a:prstGeom>
        </p:spPr>
      </p:pic>
    </p:spTree>
    <p:extLst>
      <p:ext uri="{BB962C8B-B14F-4D97-AF65-F5344CB8AC3E}">
        <p14:creationId xmlns:p14="http://schemas.microsoft.com/office/powerpoint/2010/main" val="195215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4730438" cy="994306"/>
          </a:xfrm>
        </p:spPr>
        <p:txBody>
          <a:bodyPr/>
          <a:lstStyle/>
          <a:p>
            <a:r>
              <a:rPr lang="en-GB" sz="3600" dirty="0">
                <a:solidFill>
                  <a:srgbClr val="003E15"/>
                </a:solidFill>
                <a:latin typeface="+mn-lt"/>
              </a:rPr>
              <a:t>Homes for the Rich</a:t>
            </a:r>
          </a:p>
        </p:txBody>
      </p:sp>
      <p:cxnSp>
        <p:nvCxnSpPr>
          <p:cNvPr id="10" name="Straight Connector 9"/>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539749" y="4631758"/>
            <a:ext cx="1479173" cy="1479173"/>
            <a:chOff x="539749" y="4631758"/>
            <a:chExt cx="1479173" cy="1479173"/>
          </a:xfrm>
        </p:grpSpPr>
        <p:sp>
          <p:nvSpPr>
            <p:cNvPr id="12" name="Teardrop 11">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
        <p:nvSpPr>
          <p:cNvPr id="8" name="Rectangle 7"/>
          <p:cNvSpPr/>
          <p:nvPr/>
        </p:nvSpPr>
        <p:spPr>
          <a:xfrm>
            <a:off x="2100404"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The two boys rested their chins on the top of the chin-high stone walls and gazed up at a beautiful three-storey house. A shallow roof of dark slate sat like a cap atop broad walls made from blocks of Yorkshire stone. Sunlight reflected against the glass </a:t>
            </a:r>
            <a:br>
              <a:rPr lang="en-GB" dirty="0"/>
            </a:br>
            <a:r>
              <a:rPr lang="en-GB" dirty="0"/>
              <a:t>of large sash windows, each framed in painted white stone which matched the corners of the building.</a:t>
            </a:r>
          </a:p>
        </p:txBody>
      </p:sp>
    </p:spTree>
    <p:extLst>
      <p:ext uri="{BB962C8B-B14F-4D97-AF65-F5344CB8AC3E}">
        <p14:creationId xmlns:p14="http://schemas.microsoft.com/office/powerpoint/2010/main" val="11789948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43620" y="2073385"/>
            <a:ext cx="8247707" cy="3005764"/>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30451" y="478895"/>
            <a:ext cx="5581462" cy="994306"/>
          </a:xfrm>
        </p:spPr>
        <p:txBody>
          <a:bodyPr/>
          <a:lstStyle/>
          <a:p>
            <a:r>
              <a:rPr lang="en-GB" sz="3600" dirty="0">
                <a:solidFill>
                  <a:srgbClr val="003E15"/>
                </a:solidFill>
                <a:latin typeface="+mn-lt"/>
              </a:rPr>
              <a:t>Servants and Opulence</a:t>
            </a:r>
          </a:p>
        </p:txBody>
      </p:sp>
      <p:sp>
        <p:nvSpPr>
          <p:cNvPr id="5" name="Rectangle 4"/>
          <p:cNvSpPr/>
          <p:nvPr/>
        </p:nvSpPr>
        <p:spPr>
          <a:xfrm>
            <a:off x="728492" y="2152801"/>
            <a:ext cx="3427872" cy="2846933"/>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Wealthy families living in large houses might have even had servants or staff to cook and clean for them. </a:t>
            </a:r>
          </a:p>
          <a:p>
            <a:pPr marL="285750" indent="-285750">
              <a:spcAft>
                <a:spcPts val="600"/>
              </a:spcAft>
              <a:buFont typeface="Arial" panose="020B0604020202020204" pitchFamily="34" charset="0"/>
              <a:buChar char="•"/>
            </a:pPr>
            <a:r>
              <a:rPr lang="en-GB" dirty="0"/>
              <a:t>Often, in larger homes, the staff would have lived in the house that they worked in. Servant quarters might be in the attic or top floor with much less luxury. </a:t>
            </a:r>
          </a:p>
        </p:txBody>
      </p:sp>
      <p:grpSp>
        <p:nvGrpSpPr>
          <p:cNvPr id="15" name="Group 14"/>
          <p:cNvGrpSpPr/>
          <p:nvPr/>
        </p:nvGrpSpPr>
        <p:grpSpPr>
          <a:xfrm>
            <a:off x="7563230" y="532572"/>
            <a:ext cx="825120" cy="825120"/>
            <a:chOff x="539749" y="4631758"/>
            <a:chExt cx="1479173" cy="1479173"/>
          </a:xfrm>
        </p:grpSpPr>
        <p:sp>
          <p:nvSpPr>
            <p:cNvPr id="16" name="Teardrop 15">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56364" y="1941135"/>
            <a:ext cx="4287878" cy="3270264"/>
          </a:xfrm>
          <a:prstGeom prst="rect">
            <a:avLst/>
          </a:prstGeom>
        </p:spPr>
      </p:pic>
    </p:spTree>
    <p:extLst>
      <p:ext uri="{BB962C8B-B14F-4D97-AF65-F5344CB8AC3E}">
        <p14:creationId xmlns:p14="http://schemas.microsoft.com/office/powerpoint/2010/main" val="422905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5581462" cy="994306"/>
          </a:xfrm>
        </p:spPr>
        <p:txBody>
          <a:bodyPr/>
          <a:lstStyle/>
          <a:p>
            <a:r>
              <a:rPr lang="en-GB" sz="3600" dirty="0">
                <a:solidFill>
                  <a:srgbClr val="003E15"/>
                </a:solidFill>
              </a:rPr>
              <a:t>Servants and Opulence</a:t>
            </a:r>
            <a:endParaRPr lang="en-GB" sz="3600" dirty="0">
              <a:solidFill>
                <a:srgbClr val="003E15"/>
              </a:solidFill>
              <a:latin typeface="+mn-lt"/>
            </a:endParaRPr>
          </a:p>
        </p:txBody>
      </p:sp>
      <p:sp>
        <p:nvSpPr>
          <p:cNvPr id="14" name="Rectangle 13"/>
          <p:cNvSpPr/>
          <p:nvPr/>
        </p:nvSpPr>
        <p:spPr>
          <a:xfrm>
            <a:off x="2100404"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With their arms stacked high with the freshly dried clothes, the two servant girls were the perfect shield for Charlie and Joseph as they sneaked through the back door. Charlie ran his hand across the heavy, wooden door, which looked like it might once have belonged in a castle. As his eyes lingered on the solid stone archway that framed the doorway, he tried to imagine the skill and effort that had gone into making it. The craftsmanship reminded him that buildings certainly weren’t made to these standards back in the twenty-first century.</a:t>
            </a:r>
          </a:p>
        </p:txBody>
      </p:sp>
      <p:cxnSp>
        <p:nvCxnSpPr>
          <p:cNvPr id="15" name="Straight Connector 14"/>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539749" y="4631758"/>
            <a:ext cx="1479173" cy="1479173"/>
            <a:chOff x="539749" y="4631758"/>
            <a:chExt cx="1479173" cy="1479173"/>
          </a:xfrm>
        </p:grpSpPr>
        <p:sp>
          <p:nvSpPr>
            <p:cNvPr id="17" name="Teardrop 16">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6886963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54275" y="1917600"/>
            <a:ext cx="8237143" cy="3418548"/>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30451" y="478895"/>
            <a:ext cx="4832676" cy="994306"/>
          </a:xfrm>
        </p:spPr>
        <p:txBody>
          <a:bodyPr/>
          <a:lstStyle/>
          <a:p>
            <a:r>
              <a:rPr lang="en-GB" sz="3600" dirty="0">
                <a:solidFill>
                  <a:srgbClr val="003E15"/>
                </a:solidFill>
                <a:latin typeface="+mn-lt"/>
              </a:rPr>
              <a:t>Homes for the Poor</a:t>
            </a:r>
          </a:p>
        </p:txBody>
      </p:sp>
      <p:sp>
        <p:nvSpPr>
          <p:cNvPr id="5" name="Rectangle 4"/>
          <p:cNvSpPr/>
          <p:nvPr/>
        </p:nvSpPr>
        <p:spPr>
          <a:xfrm>
            <a:off x="728492" y="2052622"/>
            <a:ext cx="7659858" cy="3077766"/>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Unlike wealthier families, poorer families lived in much smaller houses.</a:t>
            </a:r>
          </a:p>
          <a:p>
            <a:pPr marL="285750" indent="-285750">
              <a:spcAft>
                <a:spcPts val="600"/>
              </a:spcAft>
              <a:buFont typeface="Arial" panose="020B0604020202020204" pitchFamily="34" charset="0"/>
              <a:buChar char="•"/>
            </a:pPr>
            <a:r>
              <a:rPr lang="en-GB" dirty="0"/>
              <a:t>As many people were moving to towns and cities for work, rows of </a:t>
            </a:r>
            <a:br>
              <a:rPr lang="en-GB" dirty="0"/>
            </a:br>
            <a:r>
              <a:rPr lang="en-GB" dirty="0"/>
              <a:t>back-to-back terraced houses were built for the poor, with many people living closely together.</a:t>
            </a:r>
          </a:p>
          <a:p>
            <a:pPr marL="285750" indent="-285750">
              <a:spcAft>
                <a:spcPts val="600"/>
              </a:spcAft>
              <a:buFont typeface="Arial" panose="020B0604020202020204" pitchFamily="34" charset="0"/>
              <a:buChar char="•"/>
            </a:pPr>
            <a:r>
              <a:rPr lang="en-GB" dirty="0"/>
              <a:t>Inside these houses, the conditions would have been much more basic without elaborate decoration.</a:t>
            </a:r>
          </a:p>
          <a:p>
            <a:pPr marL="285750" indent="-285750">
              <a:spcAft>
                <a:spcPts val="600"/>
              </a:spcAft>
              <a:buFont typeface="Arial" panose="020B0604020202020204" pitchFamily="34" charset="0"/>
              <a:buChar char="•"/>
            </a:pPr>
            <a:r>
              <a:rPr lang="en-GB" dirty="0"/>
              <a:t>These houses didn’t have gardens; sometimes, they would have </a:t>
            </a:r>
            <a:br>
              <a:rPr lang="en-GB" dirty="0"/>
            </a:br>
            <a:r>
              <a:rPr lang="en-GB" dirty="0"/>
              <a:t>small yards.</a:t>
            </a:r>
          </a:p>
          <a:p>
            <a:pPr marL="285750" indent="-285750">
              <a:spcAft>
                <a:spcPts val="600"/>
              </a:spcAft>
              <a:buFont typeface="Arial" panose="020B0604020202020204" pitchFamily="34" charset="0"/>
              <a:buChar char="•"/>
            </a:pPr>
            <a:r>
              <a:rPr lang="en-GB" dirty="0"/>
              <a:t>In these yards, there would also be an outdoor toilet which would be shared with the neighbours. </a:t>
            </a:r>
          </a:p>
        </p:txBody>
      </p:sp>
      <p:grpSp>
        <p:nvGrpSpPr>
          <p:cNvPr id="14" name="Group 13"/>
          <p:cNvGrpSpPr/>
          <p:nvPr/>
        </p:nvGrpSpPr>
        <p:grpSpPr>
          <a:xfrm>
            <a:off x="7563230" y="532572"/>
            <a:ext cx="825120" cy="825120"/>
            <a:chOff x="539749" y="4631758"/>
            <a:chExt cx="1479173" cy="1479173"/>
          </a:xfrm>
        </p:grpSpPr>
        <p:sp>
          <p:nvSpPr>
            <p:cNvPr id="15" name="Teardrop 14">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98159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4832676" cy="994306"/>
          </a:xfrm>
        </p:spPr>
        <p:txBody>
          <a:bodyPr/>
          <a:lstStyle/>
          <a:p>
            <a:r>
              <a:rPr lang="en-GB" sz="3600" dirty="0">
                <a:solidFill>
                  <a:srgbClr val="003E15"/>
                </a:solidFill>
                <a:latin typeface="+mn-lt"/>
              </a:rPr>
              <a:t>Homes for the Poor</a:t>
            </a:r>
          </a:p>
        </p:txBody>
      </p:sp>
      <p:sp>
        <p:nvSpPr>
          <p:cNvPr id="14" name="Rectangle 13"/>
          <p:cNvSpPr/>
          <p:nvPr/>
        </p:nvSpPr>
        <p:spPr>
          <a:xfrm>
            <a:off x="2100404"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The walls themselves were undecorated and bare, save for a couple of precariously hung shelves holding a few pots and tins. Tilda’s gaze bounced around the room before finally settling onto a large iron pot strung above the room’s small grated fire.</a:t>
            </a:r>
          </a:p>
        </p:txBody>
      </p:sp>
      <p:cxnSp>
        <p:nvCxnSpPr>
          <p:cNvPr id="15" name="Straight Connector 14"/>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539749" y="4631758"/>
            <a:ext cx="1479173" cy="1479173"/>
            <a:chOff x="539749" y="4631758"/>
            <a:chExt cx="1479173" cy="1479173"/>
          </a:xfrm>
        </p:grpSpPr>
        <p:sp>
          <p:nvSpPr>
            <p:cNvPr id="17" name="Teardrop 16">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10558625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43620" y="1990725"/>
            <a:ext cx="8247707" cy="2867025"/>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30451" y="478895"/>
            <a:ext cx="3502640" cy="994306"/>
          </a:xfrm>
        </p:spPr>
        <p:txBody>
          <a:bodyPr/>
          <a:lstStyle/>
          <a:p>
            <a:r>
              <a:rPr lang="en-GB" sz="3600" dirty="0">
                <a:solidFill>
                  <a:srgbClr val="003E15"/>
                </a:solidFill>
                <a:latin typeface="+mn-lt"/>
              </a:rPr>
              <a:t>Slum Streets</a:t>
            </a:r>
          </a:p>
        </p:txBody>
      </p:sp>
      <p:sp>
        <p:nvSpPr>
          <p:cNvPr id="5" name="Rectangle 4"/>
          <p:cNvSpPr/>
          <p:nvPr/>
        </p:nvSpPr>
        <p:spPr>
          <a:xfrm>
            <a:off x="728491" y="2079324"/>
            <a:ext cx="2986501" cy="2646878"/>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For those living in slums, life could be very hard. </a:t>
            </a:r>
          </a:p>
          <a:p>
            <a:pPr marL="285750" indent="-285750">
              <a:spcAft>
                <a:spcPts val="600"/>
              </a:spcAft>
              <a:buFont typeface="Arial" panose="020B0604020202020204" pitchFamily="34" charset="0"/>
              <a:buChar char="•"/>
            </a:pPr>
            <a:r>
              <a:rPr lang="en-GB" dirty="0"/>
              <a:t>It was not uncommon to find more than one family living in the same house.</a:t>
            </a:r>
          </a:p>
          <a:p>
            <a:pPr marL="285750" indent="-285750">
              <a:spcAft>
                <a:spcPts val="600"/>
              </a:spcAft>
              <a:buFont typeface="Arial" panose="020B0604020202020204" pitchFamily="34" charset="0"/>
              <a:buChar char="•"/>
            </a:pPr>
            <a:r>
              <a:rPr lang="en-GB" dirty="0"/>
              <a:t>Streets were dirty and contained sewage </a:t>
            </a:r>
            <a:br>
              <a:rPr lang="en-GB" dirty="0"/>
            </a:br>
            <a:r>
              <a:rPr lang="en-GB" dirty="0"/>
              <a:t>because there were no underground sewers.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3091" y="1704137"/>
            <a:ext cx="4649368" cy="3464895"/>
          </a:xfrm>
          <a:prstGeom prst="rect">
            <a:avLst/>
          </a:prstGeom>
        </p:spPr>
      </p:pic>
      <p:grpSp>
        <p:nvGrpSpPr>
          <p:cNvPr id="6" name="Group 5"/>
          <p:cNvGrpSpPr/>
          <p:nvPr/>
        </p:nvGrpSpPr>
        <p:grpSpPr>
          <a:xfrm>
            <a:off x="7563230" y="532572"/>
            <a:ext cx="825120" cy="825120"/>
            <a:chOff x="539749" y="4631758"/>
            <a:chExt cx="1479173" cy="1479173"/>
          </a:xfrm>
        </p:grpSpPr>
        <p:sp>
          <p:nvSpPr>
            <p:cNvPr id="7" name="Teardrop 6">
              <a:hlinkClick r:id="rId3"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84487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3502640" cy="994306"/>
          </a:xfrm>
        </p:spPr>
        <p:txBody>
          <a:bodyPr/>
          <a:lstStyle/>
          <a:p>
            <a:r>
              <a:rPr lang="en-GB" sz="3600" dirty="0">
                <a:solidFill>
                  <a:srgbClr val="003E15"/>
                </a:solidFill>
                <a:latin typeface="+mn-lt"/>
              </a:rPr>
              <a:t>Slum Streets</a:t>
            </a:r>
          </a:p>
        </p:txBody>
      </p:sp>
      <p:sp>
        <p:nvSpPr>
          <p:cNvPr id="12" name="Rectangle 11"/>
          <p:cNvSpPr/>
          <p:nvPr/>
        </p:nvSpPr>
        <p:spPr>
          <a:xfrm>
            <a:off x="2189558"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The same dirt and grime seemed to cover every surface – windows were unwashed, smeared by countless handprints, and an unhealthy crust sat beneath their feet.</a:t>
            </a:r>
          </a:p>
        </p:txBody>
      </p:sp>
      <p:cxnSp>
        <p:nvCxnSpPr>
          <p:cNvPr id="13" name="Straight Connector 12"/>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539749" y="4631758"/>
            <a:ext cx="1479173" cy="1479173"/>
            <a:chOff x="539749" y="4631758"/>
            <a:chExt cx="1479173" cy="1479173"/>
          </a:xfrm>
        </p:grpSpPr>
        <p:sp>
          <p:nvSpPr>
            <p:cNvPr id="15" name="Teardrop 14">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2168488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54275" y="1366754"/>
            <a:ext cx="8237051" cy="4391250"/>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22801" y="2416906"/>
            <a:ext cx="1956079" cy="3673436"/>
          </a:xfrm>
          <a:prstGeom prst="rect">
            <a:avLst/>
          </a:prstGeom>
        </p:spPr>
      </p:pic>
      <p:sp>
        <p:nvSpPr>
          <p:cNvPr id="21" name="Title 20"/>
          <p:cNvSpPr>
            <a:spLocks noGrp="1"/>
          </p:cNvSpPr>
          <p:nvPr>
            <p:ph type="title"/>
          </p:nvPr>
        </p:nvSpPr>
        <p:spPr>
          <a:xfrm>
            <a:off x="330451" y="478895"/>
            <a:ext cx="2348094" cy="994306"/>
          </a:xfrm>
        </p:spPr>
        <p:txBody>
          <a:bodyPr/>
          <a:lstStyle/>
          <a:p>
            <a:r>
              <a:rPr lang="en-GB" sz="3600" dirty="0">
                <a:solidFill>
                  <a:srgbClr val="003E15"/>
                </a:solidFill>
                <a:latin typeface="+mn-lt"/>
              </a:rPr>
              <a:t>Clothes</a:t>
            </a:r>
          </a:p>
        </p:txBody>
      </p:sp>
      <p:sp>
        <p:nvSpPr>
          <p:cNvPr id="5" name="Rectangle 4"/>
          <p:cNvSpPr/>
          <p:nvPr/>
        </p:nvSpPr>
        <p:spPr>
          <a:xfrm>
            <a:off x="728492" y="1473201"/>
            <a:ext cx="7659858" cy="4108817"/>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Wealthy Victorian women would have worn long dresses or skirts with hoops and petticoats, while the men would have worn suits, waistcoats and bowler hats.</a:t>
            </a:r>
          </a:p>
          <a:p>
            <a:pPr marL="285750" indent="-285750">
              <a:spcAft>
                <a:spcPts val="600"/>
              </a:spcAft>
              <a:buFont typeface="Arial" panose="020B0604020202020204" pitchFamily="34" charset="0"/>
              <a:buChar char="•"/>
            </a:pPr>
            <a:r>
              <a:rPr lang="en-GB" dirty="0"/>
              <a:t>Poor families did not have the luxury of new clothes </a:t>
            </a:r>
            <a:br>
              <a:rPr lang="en-GB" dirty="0"/>
            </a:br>
            <a:r>
              <a:rPr lang="en-GB" dirty="0"/>
              <a:t>and would often wear practical, hard-wearing items </a:t>
            </a:r>
            <a:br>
              <a:rPr lang="en-GB" dirty="0"/>
            </a:br>
            <a:r>
              <a:rPr lang="en-GB" dirty="0"/>
              <a:t>that would last for a long time. </a:t>
            </a:r>
          </a:p>
          <a:p>
            <a:pPr marL="285750" indent="-285750">
              <a:spcAft>
                <a:spcPts val="600"/>
              </a:spcAft>
              <a:buFont typeface="Arial" panose="020B0604020202020204" pitchFamily="34" charset="0"/>
              <a:buChar char="•"/>
            </a:pPr>
            <a:r>
              <a:rPr lang="en-GB" dirty="0"/>
              <a:t>Some children in the slums might not have been able </a:t>
            </a:r>
            <a:br>
              <a:rPr lang="en-GB" dirty="0"/>
            </a:br>
            <a:r>
              <a:rPr lang="en-GB" dirty="0"/>
              <a:t>to afford shoes. </a:t>
            </a:r>
          </a:p>
          <a:p>
            <a:pPr marL="285750" indent="-285750">
              <a:spcAft>
                <a:spcPts val="600"/>
              </a:spcAft>
              <a:buFont typeface="Arial" panose="020B0604020202020204" pitchFamily="34" charset="0"/>
              <a:buChar char="•"/>
            </a:pPr>
            <a:r>
              <a:rPr lang="en-GB" dirty="0"/>
              <a:t>In Victorian times, there were no washing machines </a:t>
            </a:r>
            <a:br>
              <a:rPr lang="en-GB" dirty="0"/>
            </a:br>
            <a:r>
              <a:rPr lang="en-GB" dirty="0"/>
              <a:t>or driers to wash clothes with. Instead, water was </a:t>
            </a:r>
            <a:br>
              <a:rPr lang="en-GB" dirty="0"/>
            </a:br>
            <a:r>
              <a:rPr lang="en-GB" dirty="0"/>
              <a:t>pumped into buckets and washed with soap by hand. </a:t>
            </a:r>
            <a:br>
              <a:rPr lang="en-GB" dirty="0"/>
            </a:br>
            <a:r>
              <a:rPr lang="en-GB" dirty="0"/>
              <a:t>This was a job requiring lots of effort. A mangle </a:t>
            </a:r>
            <a:br>
              <a:rPr lang="en-GB" dirty="0"/>
            </a:br>
            <a:r>
              <a:rPr lang="en-GB" dirty="0"/>
              <a:t>would be used for drying clothes by hand, also </a:t>
            </a:r>
            <a:br>
              <a:rPr lang="en-GB" dirty="0"/>
            </a:br>
            <a:r>
              <a:rPr lang="en-GB" dirty="0"/>
              <a:t>requiring a great deal of time and effort.</a:t>
            </a:r>
          </a:p>
        </p:txBody>
      </p:sp>
      <p:grpSp>
        <p:nvGrpSpPr>
          <p:cNvPr id="14" name="Group 13"/>
          <p:cNvGrpSpPr/>
          <p:nvPr/>
        </p:nvGrpSpPr>
        <p:grpSpPr>
          <a:xfrm>
            <a:off x="7563230" y="532572"/>
            <a:ext cx="825120" cy="825120"/>
            <a:chOff x="539749" y="4631758"/>
            <a:chExt cx="1479173" cy="1479173"/>
          </a:xfrm>
        </p:grpSpPr>
        <p:sp>
          <p:nvSpPr>
            <p:cNvPr id="15" name="Teardrop 14">
              <a:hlinkClick r:id="rId3"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2854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2340321" cy="994306"/>
          </a:xfrm>
        </p:spPr>
        <p:txBody>
          <a:bodyPr/>
          <a:lstStyle/>
          <a:p>
            <a:r>
              <a:rPr lang="en-GB" sz="3600" dirty="0">
                <a:solidFill>
                  <a:srgbClr val="003E15"/>
                </a:solidFill>
              </a:rPr>
              <a:t>Clothes</a:t>
            </a:r>
            <a:endParaRPr lang="en-GB" sz="3600" dirty="0">
              <a:solidFill>
                <a:srgbClr val="003E15"/>
              </a:solidFill>
              <a:latin typeface="+mn-lt"/>
            </a:endParaRPr>
          </a:p>
        </p:txBody>
      </p:sp>
      <p:sp>
        <p:nvSpPr>
          <p:cNvPr id="12" name="Rectangle 11"/>
          <p:cNvSpPr/>
          <p:nvPr/>
        </p:nvSpPr>
        <p:spPr>
          <a:xfrm>
            <a:off x="2189558"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Their dark clothing was dirty and unkempt. The boys’ trousers looked either too short, as if they had been outgrown, or several sizes too big. Although some of the dresses worn by the girls might once have been pretty, many sported tears and rips that were past the point of repair.</a:t>
            </a:r>
          </a:p>
        </p:txBody>
      </p:sp>
      <p:cxnSp>
        <p:nvCxnSpPr>
          <p:cNvPr id="13" name="Straight Connector 12"/>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539749" y="4631758"/>
            <a:ext cx="1479173" cy="1479173"/>
            <a:chOff x="539749" y="4631758"/>
            <a:chExt cx="1479173" cy="1479173"/>
          </a:xfrm>
        </p:grpSpPr>
        <p:sp>
          <p:nvSpPr>
            <p:cNvPr id="15" name="Teardrop 14">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19569368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3620" y="1338178"/>
            <a:ext cx="8247707" cy="2090822"/>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21396" y="478895"/>
            <a:ext cx="1815221" cy="994306"/>
          </a:xfrm>
        </p:spPr>
        <p:txBody>
          <a:bodyPr/>
          <a:lstStyle/>
          <a:p>
            <a:r>
              <a:rPr lang="en-GB" sz="3600" dirty="0">
                <a:solidFill>
                  <a:srgbClr val="003E15"/>
                </a:solidFill>
                <a:latin typeface="+mn-lt"/>
              </a:rPr>
              <a:t>Toys</a:t>
            </a:r>
          </a:p>
        </p:txBody>
      </p:sp>
      <p:sp>
        <p:nvSpPr>
          <p:cNvPr id="5" name="Rectangle 4"/>
          <p:cNvSpPr/>
          <p:nvPr/>
        </p:nvSpPr>
        <p:spPr>
          <a:xfrm>
            <a:off x="755649" y="1578747"/>
            <a:ext cx="7473951" cy="1538883"/>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Children from poorer families would often make their own toys, such as peg dolls. </a:t>
            </a:r>
          </a:p>
          <a:p>
            <a:pPr marL="285750" indent="-285750">
              <a:spcAft>
                <a:spcPts val="600"/>
              </a:spcAft>
              <a:buFont typeface="Arial" panose="020B0604020202020204" pitchFamily="34" charset="0"/>
              <a:buChar char="•"/>
            </a:pPr>
            <a:r>
              <a:rPr lang="en-GB" dirty="0"/>
              <a:t>Children from wealthy families would have toys such as rocking horses, dolls’ houses or train sets.</a:t>
            </a:r>
          </a:p>
          <a:p>
            <a:pPr marL="285750" indent="-285750">
              <a:spcAft>
                <a:spcPts val="600"/>
              </a:spcAft>
              <a:buFont typeface="Arial" panose="020B0604020202020204" pitchFamily="34" charset="0"/>
              <a:buChar char="•"/>
            </a:pPr>
            <a:r>
              <a:rPr lang="en-GB" dirty="0"/>
              <a:t>‘Hoop and stick’ and skipping were popular outdoor games. </a:t>
            </a:r>
          </a:p>
        </p:txBody>
      </p:sp>
      <p:grpSp>
        <p:nvGrpSpPr>
          <p:cNvPr id="7" name="Group 6"/>
          <p:cNvGrpSpPr/>
          <p:nvPr/>
        </p:nvGrpSpPr>
        <p:grpSpPr>
          <a:xfrm>
            <a:off x="7563230" y="532572"/>
            <a:ext cx="825120" cy="825120"/>
            <a:chOff x="539749" y="4631758"/>
            <a:chExt cx="1479173" cy="1479173"/>
          </a:xfrm>
        </p:grpSpPr>
        <p:sp>
          <p:nvSpPr>
            <p:cNvPr id="8" name="Teardrop 7">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4190" y="3223176"/>
            <a:ext cx="4595620" cy="2906162"/>
          </a:xfrm>
          <a:prstGeom prst="rect">
            <a:avLst/>
          </a:prstGeom>
        </p:spPr>
      </p:pic>
    </p:spTree>
    <p:extLst>
      <p:ext uri="{BB962C8B-B14F-4D97-AF65-F5344CB8AC3E}">
        <p14:creationId xmlns:p14="http://schemas.microsoft.com/office/powerpoint/2010/main" val="4089291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9504" y="478895"/>
            <a:ext cx="1769953" cy="994306"/>
          </a:xfrm>
        </p:spPr>
        <p:txBody>
          <a:bodyPr/>
          <a:lstStyle/>
          <a:p>
            <a:r>
              <a:rPr lang="en-GB" sz="3600" dirty="0">
                <a:solidFill>
                  <a:srgbClr val="003E15"/>
                </a:solidFill>
              </a:rPr>
              <a:t>Toys</a:t>
            </a:r>
            <a:endParaRPr lang="en-GB" sz="3600" dirty="0">
              <a:solidFill>
                <a:srgbClr val="003E15"/>
              </a:solidFill>
              <a:latin typeface="+mn-lt"/>
            </a:endParaRPr>
          </a:p>
        </p:txBody>
      </p:sp>
      <p:sp>
        <p:nvSpPr>
          <p:cNvPr id="14" name="Rectangle 13"/>
          <p:cNvSpPr/>
          <p:nvPr/>
        </p:nvSpPr>
        <p:spPr>
          <a:xfrm>
            <a:off x="2100404" y="800100"/>
            <a:ext cx="6287946" cy="5228965"/>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In a corner, she spotted what might have been toys. They were little more than crudely carved wooden animals – she could see something the same shape as a dog or a horse. Next to those was a collection of wooden pegs decorated with small pieces of cloth. Waves of sadness washed over her as she realised that these were some little girl’s dollies.</a:t>
            </a:r>
          </a:p>
          <a:p>
            <a:r>
              <a:rPr lang="en-GB" dirty="0"/>
              <a:t> </a:t>
            </a:r>
          </a:p>
          <a:p>
            <a:r>
              <a:rPr lang="en-GB" dirty="0"/>
              <a:t>The boy glanced over his shoulder, towards the open door of what was clearly a bedroom. Inside, the floor was awash with all kinds of brightly coloured wooden toys. Charlie saw envy colour Joseph’s cheeks as they both stared at a small army of beautifully painted toy soldiers, carved spinning tops and what looked like an entire clockwork train set. There was even a rocking horse standing taller than Joseph.</a:t>
            </a:r>
          </a:p>
        </p:txBody>
      </p:sp>
      <p:cxnSp>
        <p:nvCxnSpPr>
          <p:cNvPr id="15" name="Straight Connector 14"/>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539749" y="4631758"/>
            <a:ext cx="1479173" cy="1479173"/>
            <a:chOff x="539749" y="4631758"/>
            <a:chExt cx="1479173" cy="1479173"/>
          </a:xfrm>
        </p:grpSpPr>
        <p:sp>
          <p:nvSpPr>
            <p:cNvPr id="17" name="Teardrop 16">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8313776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3620" y="1338177"/>
            <a:ext cx="8247707" cy="4754647"/>
          </a:xfrm>
          <a:prstGeom prst="rect">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312343" y="478895"/>
            <a:ext cx="4114802" cy="994306"/>
          </a:xfrm>
        </p:spPr>
        <p:txBody>
          <a:bodyPr/>
          <a:lstStyle/>
          <a:p>
            <a:r>
              <a:rPr lang="en-GB" sz="3600" dirty="0">
                <a:solidFill>
                  <a:srgbClr val="003E15"/>
                </a:solidFill>
                <a:latin typeface="+mn-lt"/>
              </a:rPr>
              <a:t>Going to School</a:t>
            </a:r>
          </a:p>
        </p:txBody>
      </p:sp>
      <p:sp>
        <p:nvSpPr>
          <p:cNvPr id="5" name="Rectangle 4"/>
          <p:cNvSpPr/>
          <p:nvPr/>
        </p:nvSpPr>
        <p:spPr>
          <a:xfrm>
            <a:off x="755649" y="1473201"/>
            <a:ext cx="7632701" cy="4262705"/>
          </a:xfrm>
          <a:prstGeom prst="rect">
            <a:avLst/>
          </a:prstGeom>
        </p:spPr>
        <p:txBody>
          <a:bodyPr wrap="square" lIns="0" tIns="0" rIns="0" bIns="0">
            <a:spAutoFit/>
          </a:bodyPr>
          <a:lstStyle/>
          <a:p>
            <a:pPr marL="285750" indent="-285750">
              <a:spcAft>
                <a:spcPts val="600"/>
              </a:spcAft>
              <a:buFont typeface="Arial" panose="020B0604020202020204" pitchFamily="34" charset="0"/>
              <a:buChar char="•"/>
            </a:pPr>
            <a:r>
              <a:rPr lang="en-GB" dirty="0"/>
              <a:t>In the early Victorian period, only rich boys went to school.</a:t>
            </a:r>
          </a:p>
          <a:p>
            <a:pPr marL="285750" indent="-285750">
              <a:spcAft>
                <a:spcPts val="600"/>
              </a:spcAft>
              <a:buFont typeface="Arial" panose="020B0604020202020204" pitchFamily="34" charset="0"/>
              <a:buChar char="•"/>
            </a:pPr>
            <a:r>
              <a:rPr lang="en-GB" dirty="0"/>
              <a:t>Poorer boys would be expected to begin working to support the family from a very  early age. Girls were not educated but </a:t>
            </a:r>
            <a:br>
              <a:rPr lang="en-GB" dirty="0"/>
            </a:br>
            <a:r>
              <a:rPr lang="en-GB" dirty="0"/>
              <a:t>learned to look after the home or serve richer families.</a:t>
            </a:r>
          </a:p>
          <a:p>
            <a:pPr marL="285750" indent="-285750">
              <a:spcAft>
                <a:spcPts val="600"/>
              </a:spcAft>
              <a:buFont typeface="Arial" panose="020B0604020202020204" pitchFamily="34" charset="0"/>
              <a:buChar char="•"/>
            </a:pPr>
            <a:r>
              <a:rPr lang="en-GB" dirty="0"/>
              <a:t>Both the teachers and children wrote with chalk </a:t>
            </a:r>
            <a:br>
              <a:rPr lang="en-GB" dirty="0"/>
            </a:br>
            <a:r>
              <a:rPr lang="en-GB" dirty="0"/>
              <a:t>or slate pencils onto a blackboard or slate.</a:t>
            </a:r>
          </a:p>
          <a:p>
            <a:pPr marL="285750" indent="-285750">
              <a:spcAft>
                <a:spcPts val="600"/>
              </a:spcAft>
              <a:buFont typeface="Arial" panose="020B0604020202020204" pitchFamily="34" charset="0"/>
              <a:buChar char="•"/>
            </a:pPr>
            <a:r>
              <a:rPr lang="en-GB" dirty="0"/>
              <a:t>School punishments were very harsh and could include </a:t>
            </a:r>
            <a:br>
              <a:rPr lang="en-GB" dirty="0"/>
            </a:br>
            <a:r>
              <a:rPr lang="en-GB" dirty="0"/>
              <a:t>being struck with a cane or made to stand wearing a ‘dunce’ hat. </a:t>
            </a:r>
          </a:p>
          <a:p>
            <a:pPr marL="285750" indent="-285750">
              <a:spcAft>
                <a:spcPts val="600"/>
              </a:spcAft>
              <a:buFont typeface="Arial" panose="020B0604020202020204" pitchFamily="34" charset="0"/>
              <a:buChar char="•"/>
            </a:pPr>
            <a:r>
              <a:rPr lang="en-GB" dirty="0"/>
              <a:t>Learning was done by chanting or copying out facts many times until they had been remembered.</a:t>
            </a:r>
          </a:p>
          <a:p>
            <a:pPr marL="285750" indent="-285750">
              <a:spcAft>
                <a:spcPts val="600"/>
              </a:spcAft>
              <a:buFont typeface="Arial" panose="020B0604020202020204" pitchFamily="34" charset="0"/>
              <a:buChar char="•"/>
            </a:pPr>
            <a:r>
              <a:rPr lang="en-GB" dirty="0"/>
              <a:t>The most important lessons were the three </a:t>
            </a:r>
            <a:r>
              <a:rPr lang="en-GB" dirty="0" err="1"/>
              <a:t>Rs</a:t>
            </a:r>
            <a:r>
              <a:rPr lang="en-GB" dirty="0"/>
              <a:t>: reading, writing and arithmetic. Lessons such as music, art or PE were not taught like they are today. Drill was physical exercise performed at the side of the desks in the classroom.</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1177" y="2118516"/>
            <a:ext cx="2032123" cy="1439498"/>
          </a:xfrm>
          <a:prstGeom prst="rect">
            <a:avLst/>
          </a:prstGeom>
        </p:spPr>
      </p:pic>
      <p:grpSp>
        <p:nvGrpSpPr>
          <p:cNvPr id="7" name="Group 6"/>
          <p:cNvGrpSpPr/>
          <p:nvPr/>
        </p:nvGrpSpPr>
        <p:grpSpPr>
          <a:xfrm>
            <a:off x="7563230" y="532572"/>
            <a:ext cx="825120" cy="825120"/>
            <a:chOff x="539749" y="4631758"/>
            <a:chExt cx="1479173" cy="1479173"/>
          </a:xfrm>
        </p:grpSpPr>
        <p:sp>
          <p:nvSpPr>
            <p:cNvPr id="8" name="Teardrop 7">
              <a:hlinkClick r:id="rId3"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88317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330451" y="478895"/>
            <a:ext cx="4087640" cy="994306"/>
          </a:xfrm>
        </p:spPr>
        <p:txBody>
          <a:bodyPr/>
          <a:lstStyle/>
          <a:p>
            <a:r>
              <a:rPr lang="en-GB" sz="3600" dirty="0">
                <a:solidFill>
                  <a:srgbClr val="003E15"/>
                </a:solidFill>
              </a:rPr>
              <a:t>Going to School</a:t>
            </a:r>
            <a:endParaRPr lang="en-GB" sz="3600" dirty="0">
              <a:solidFill>
                <a:srgbClr val="003E15"/>
              </a:solidFill>
              <a:latin typeface="+mn-lt"/>
            </a:endParaRPr>
          </a:p>
        </p:txBody>
      </p:sp>
      <p:sp>
        <p:nvSpPr>
          <p:cNvPr id="14" name="Rectangle 13"/>
          <p:cNvSpPr/>
          <p:nvPr/>
        </p:nvSpPr>
        <p:spPr>
          <a:xfrm>
            <a:off x="2100404" y="1473201"/>
            <a:ext cx="6287946" cy="4555864"/>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rIns="396000" rtlCol="0" anchor="ctr"/>
          <a:lstStyle/>
          <a:p>
            <a:r>
              <a:rPr lang="en-GB" dirty="0"/>
              <a:t>“Slates and chalk at the ready,” the teacher grizzled. “We will recount yesterday’s history lesson.”</a:t>
            </a:r>
          </a:p>
          <a:p>
            <a:endParaRPr lang="en-GB" dirty="0"/>
          </a:p>
          <a:p>
            <a:r>
              <a:rPr lang="en-GB" dirty="0"/>
              <a:t>Nathaniel lifted the top of his desk and retrieved what looked like a miniature blackboard and a worn stick of chalk. Charlie remembered that the children used this instead of a pen and paper. The boys cleaned their slates by spitting on the previous day’s scribbles then wiped it clean with their coat sleeve. </a:t>
            </a:r>
          </a:p>
        </p:txBody>
      </p:sp>
      <p:cxnSp>
        <p:nvCxnSpPr>
          <p:cNvPr id="15" name="Straight Connector 14"/>
          <p:cNvCxnSpPr/>
          <p:nvPr/>
        </p:nvCxnSpPr>
        <p:spPr>
          <a:xfrm flipH="1">
            <a:off x="1557193" y="6089488"/>
            <a:ext cx="6831157" cy="0"/>
          </a:xfrm>
          <a:prstGeom prst="line">
            <a:avLst/>
          </a:prstGeom>
          <a:ln w="38100">
            <a:solidFill>
              <a:srgbClr val="BE0928"/>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539749" y="4631758"/>
            <a:ext cx="1479173" cy="1479173"/>
            <a:chOff x="539749" y="4631758"/>
            <a:chExt cx="1479173" cy="1479173"/>
          </a:xfrm>
        </p:grpSpPr>
        <p:sp>
          <p:nvSpPr>
            <p:cNvPr id="17" name="Teardrop 16">
              <a:hlinkClick r:id="rId2" action="ppaction://hlinksldjump"/>
            </p:cNvPr>
            <p:cNvSpPr/>
            <p:nvPr/>
          </p:nvSpPr>
          <p:spPr>
            <a:xfrm rot="5400000">
              <a:off x="539749" y="4631758"/>
              <a:ext cx="1479173" cy="1479173"/>
            </a:xfrm>
            <a:prstGeom prst="teardrop">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385" y="5028038"/>
              <a:ext cx="1207772" cy="686612"/>
            </a:xfrm>
            <a:prstGeom prst="rect">
              <a:avLst/>
            </a:prstGeom>
          </p:spPr>
        </p:pic>
      </p:grpSp>
    </p:spTree>
    <p:extLst>
      <p:ext uri="{BB962C8B-B14F-4D97-AF65-F5344CB8AC3E}">
        <p14:creationId xmlns:p14="http://schemas.microsoft.com/office/powerpoint/2010/main" val="32646119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Victorian Life</Template>
  <TotalTime>695</TotalTime>
  <Words>954</Words>
  <Application>Microsoft Office PowerPoint</Application>
  <PresentationFormat>On-screen Show (4:3)</PresentationFormat>
  <Paragraphs>63</Paragraphs>
  <Slides>18</Slides>
  <Notes>0</Notes>
  <HiddenSlides>7</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Twinkl</vt:lpstr>
      <vt:lpstr>Office Theme</vt:lpstr>
      <vt:lpstr>PowerPoint Presentation</vt:lpstr>
      <vt:lpstr>History Hackers: Victorian Venture</vt:lpstr>
      <vt:lpstr>Victorian Britain </vt:lpstr>
      <vt:lpstr>Homes for the Rich</vt:lpstr>
      <vt:lpstr>Homes for the Rich</vt:lpstr>
      <vt:lpstr>Servants and Opulence</vt:lpstr>
      <vt:lpstr>Servants and Opulence</vt:lpstr>
      <vt:lpstr>Homes for the Poor</vt:lpstr>
      <vt:lpstr>Homes for the Poor</vt:lpstr>
      <vt:lpstr>Slum Streets</vt:lpstr>
      <vt:lpstr>Slum Streets</vt:lpstr>
      <vt:lpstr>Clothes</vt:lpstr>
      <vt:lpstr>Clothes</vt:lpstr>
      <vt:lpstr>Toys</vt:lpstr>
      <vt:lpstr>Toys</vt:lpstr>
      <vt:lpstr>Going to School</vt:lpstr>
      <vt:lpstr>Going to School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Dawn</cp:lastModifiedBy>
  <cp:revision>25</cp:revision>
  <dcterms:created xsi:type="dcterms:W3CDTF">2019-04-25T13:32:26Z</dcterms:created>
  <dcterms:modified xsi:type="dcterms:W3CDTF">2022-08-04T11:25:42Z</dcterms:modified>
</cp:coreProperties>
</file>