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70" r:id="rId10"/>
    <p:sldId id="271" r:id="rId11"/>
    <p:sldId id="269" r:id="rId12"/>
    <p:sldId id="268" r:id="rId13"/>
    <p:sldId id="257" r:id="rId14"/>
    <p:sldId id="267" r:id="rId15"/>
    <p:sldId id="272" r:id="rId16"/>
    <p:sldId id="273" r:id="rId17"/>
  </p:sldIdLst>
  <p:sldSz cx="9144000" cy="6858000" type="screen4x3"/>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B21B7D7-978F-4E12-9D97-8EC9BA0447DE}"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3362106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21B7D7-978F-4E12-9D97-8EC9BA0447DE}"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2904193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21B7D7-978F-4E12-9D97-8EC9BA0447DE}"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4035794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B21B7D7-978F-4E12-9D97-8EC9BA0447DE}"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1601168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B21B7D7-978F-4E12-9D97-8EC9BA0447DE}"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3530343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B21B7D7-978F-4E12-9D97-8EC9BA0447DE}"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209056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21B7D7-978F-4E12-9D97-8EC9BA0447DE}"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3377047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21B7D7-978F-4E12-9D97-8EC9BA0447DE}"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33511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21B7D7-978F-4E12-9D97-8EC9BA0447DE}"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3615463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21B7D7-978F-4E12-9D97-8EC9BA0447DE}"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1406845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21B7D7-978F-4E12-9D97-8EC9BA0447DE}"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DC5FE7-CD99-4625-B6C5-649FB428C55A}" type="slidenum">
              <a:rPr lang="en-GB" smtClean="0"/>
              <a:t>‹#›</a:t>
            </a:fld>
            <a:endParaRPr lang="en-GB"/>
          </a:p>
        </p:txBody>
      </p:sp>
    </p:spTree>
    <p:extLst>
      <p:ext uri="{BB962C8B-B14F-4D97-AF65-F5344CB8AC3E}">
        <p14:creationId xmlns:p14="http://schemas.microsoft.com/office/powerpoint/2010/main" val="4082755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21B7D7-978F-4E12-9D97-8EC9BA0447DE}" type="datetimeFigureOut">
              <a:rPr lang="en-GB" smtClean="0"/>
              <a:t>07/01/2023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DC5FE7-CD99-4625-B6C5-649FB428C55A}" type="slidenum">
              <a:rPr lang="en-GB" smtClean="0"/>
              <a:t>‹#›</a:t>
            </a:fld>
            <a:endParaRPr lang="en-GB"/>
          </a:p>
        </p:txBody>
      </p:sp>
    </p:spTree>
    <p:extLst>
      <p:ext uri="{BB962C8B-B14F-4D97-AF65-F5344CB8AC3E}">
        <p14:creationId xmlns:p14="http://schemas.microsoft.com/office/powerpoint/2010/main" val="65199723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google.co.uk/url?sa=i&amp;rct=j&amp;q=&amp;esrc=s&amp;source=images&amp;cd=&amp;cad=rja&amp;uact=8&amp;ved=2ahUKEwjokrfJ2pXiAhWHx4UKHQFMBdIQjRx6BAgBEAU&amp;url=https://fineartamerica.com/featured/vladimir-virgin-mary-and-child-mother-mary-madonna-with-child-polish-catholic-art-magdalena-walulik.html&amp;psig=AOvVaw0luKmFmMctVL525BiCJHJW&amp;ust=1557740704356739"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848872" cy="1470025"/>
          </a:xfrm>
        </p:spPr>
        <p:txBody>
          <a:bodyPr/>
          <a:lstStyle/>
          <a:p>
            <a:r>
              <a:rPr lang="en-GB" b="1" u="sng" dirty="0" smtClean="0"/>
              <a:t>The Month of May is dedicated to </a:t>
            </a:r>
            <a:r>
              <a:rPr lang="en-GB" b="1" u="sng" dirty="0"/>
              <a:t>M</a:t>
            </a:r>
            <a:r>
              <a:rPr lang="en-GB" b="1" u="sng" dirty="0" smtClean="0"/>
              <a:t>ary the Mother of </a:t>
            </a:r>
            <a:r>
              <a:rPr lang="en-GB" b="1" u="sng" dirty="0"/>
              <a:t>J</a:t>
            </a:r>
            <a:r>
              <a:rPr lang="en-GB" b="1" u="sng" dirty="0" smtClean="0"/>
              <a:t>esus</a:t>
            </a:r>
            <a:endParaRPr lang="en-GB" b="1" u="sng" dirty="0"/>
          </a:p>
        </p:txBody>
      </p:sp>
      <p:sp>
        <p:nvSpPr>
          <p:cNvPr id="3" name="Subtitle 2"/>
          <p:cNvSpPr>
            <a:spLocks noGrp="1"/>
          </p:cNvSpPr>
          <p:nvPr>
            <p:ph type="subTitle" idx="1"/>
          </p:nvPr>
        </p:nvSpPr>
        <p:spPr>
          <a:xfrm>
            <a:off x="683568" y="2276872"/>
            <a:ext cx="7848872" cy="4320480"/>
          </a:xfrm>
        </p:spPr>
        <p:txBody>
          <a:bodyPr/>
          <a:lstStyle/>
          <a:p>
            <a:endParaRPr lang="en-GB" dirty="0"/>
          </a:p>
        </p:txBody>
      </p:sp>
      <p:pic>
        <p:nvPicPr>
          <p:cNvPr id="5" name="Picture 4"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420888"/>
            <a:ext cx="3175455" cy="3888432"/>
          </a:xfrm>
          <a:prstGeom prst="rect">
            <a:avLst/>
          </a:prstGeom>
          <a:noFill/>
          <a:ln>
            <a:noFill/>
          </a:ln>
        </p:spPr>
      </p:pic>
    </p:spTree>
    <p:extLst>
      <p:ext uri="{BB962C8B-B14F-4D97-AF65-F5344CB8AC3E}">
        <p14:creationId xmlns:p14="http://schemas.microsoft.com/office/powerpoint/2010/main" val="7440333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5"/>
            <a:ext cx="7848872" cy="1224136"/>
          </a:xfrm>
        </p:spPr>
        <p:txBody>
          <a:bodyPr/>
          <a:lstStyle/>
          <a:p>
            <a:r>
              <a:rPr lang="en-GB" b="1" u="sng" dirty="0" smtClean="0"/>
              <a:t>The Blessed Virgin Mary</a:t>
            </a:r>
            <a:endParaRPr lang="en-GB" b="1" u="sng" dirty="0"/>
          </a:p>
        </p:txBody>
      </p:sp>
      <p:sp>
        <p:nvSpPr>
          <p:cNvPr id="3" name="Subtitle 2"/>
          <p:cNvSpPr>
            <a:spLocks noGrp="1"/>
          </p:cNvSpPr>
          <p:nvPr>
            <p:ph type="subTitle" idx="1"/>
          </p:nvPr>
        </p:nvSpPr>
        <p:spPr>
          <a:xfrm>
            <a:off x="251520" y="1412776"/>
            <a:ext cx="8568952" cy="5184576"/>
          </a:xfrm>
        </p:spPr>
        <p:txBody>
          <a:bodyPr>
            <a:normAutofit/>
          </a:bodyPr>
          <a:lstStyle/>
          <a:p>
            <a:pPr>
              <a:lnSpc>
                <a:spcPct val="115000"/>
              </a:lnSpc>
              <a:spcAft>
                <a:spcPts val="1000"/>
              </a:spcAft>
            </a:pPr>
            <a:r>
              <a:rPr lang="en-GB" b="1" u="sng" dirty="0" smtClean="0">
                <a:solidFill>
                  <a:srgbClr val="FFFF00"/>
                </a:solidFill>
                <a:ea typeface="Calibri"/>
                <a:cs typeface="Times New Roman"/>
              </a:rPr>
              <a:t>Joseph: </a:t>
            </a:r>
            <a:r>
              <a:rPr lang="en-GB" dirty="0" smtClean="0">
                <a:ea typeface="Calibri"/>
                <a:cs typeface="Times New Roman"/>
              </a:rPr>
              <a:t>Today </a:t>
            </a:r>
            <a:r>
              <a:rPr lang="en-GB" dirty="0">
                <a:ea typeface="Calibri"/>
                <a:cs typeface="Times New Roman"/>
              </a:rPr>
              <a:t>we are going to be learning about Mary the mother of Jesus and why the month of May is dedicated to her</a:t>
            </a:r>
            <a:r>
              <a:rPr lang="en-GB" dirty="0" smtClean="0">
                <a:ea typeface="Calibri"/>
                <a:cs typeface="Times New Roman"/>
              </a:rPr>
              <a:t>.</a:t>
            </a:r>
          </a:p>
          <a:p>
            <a:pPr algn="l">
              <a:lnSpc>
                <a:spcPct val="115000"/>
              </a:lnSpc>
              <a:spcAft>
                <a:spcPts val="1000"/>
              </a:spcAft>
            </a:pPr>
            <a:r>
              <a:rPr lang="en-GB" dirty="0" smtClean="0">
                <a:ea typeface="Calibri"/>
                <a:cs typeface="Times New Roman"/>
              </a:rPr>
              <a:t> </a:t>
            </a:r>
            <a:r>
              <a:rPr lang="en-GB" b="1" u="sng" dirty="0" err="1" smtClean="0">
                <a:solidFill>
                  <a:srgbClr val="FFFF00"/>
                </a:solidFill>
                <a:ea typeface="Calibri"/>
                <a:cs typeface="Times New Roman"/>
              </a:rPr>
              <a:t>Kyliesha</a:t>
            </a:r>
            <a:r>
              <a:rPr lang="en-GB" b="1" u="sng" dirty="0" smtClean="0">
                <a:solidFill>
                  <a:srgbClr val="FFFF00"/>
                </a:solidFill>
                <a:ea typeface="Calibri"/>
                <a:cs typeface="Times New Roman"/>
              </a:rPr>
              <a:t>: </a:t>
            </a:r>
            <a:r>
              <a:rPr lang="en-GB" dirty="0" smtClean="0">
                <a:ea typeface="Calibri"/>
                <a:cs typeface="Times New Roman"/>
              </a:rPr>
              <a:t>We </a:t>
            </a:r>
            <a:r>
              <a:rPr lang="en-GB" dirty="0">
                <a:ea typeface="Calibri"/>
                <a:cs typeface="Times New Roman"/>
              </a:rPr>
              <a:t>will begin by watching the events of the </a:t>
            </a:r>
            <a:r>
              <a:rPr lang="en-GB" b="1" u="sng" dirty="0">
                <a:solidFill>
                  <a:srgbClr val="FFFF00"/>
                </a:solidFill>
                <a:ea typeface="Calibri"/>
                <a:cs typeface="Times New Roman"/>
              </a:rPr>
              <a:t>Annunciation, </a:t>
            </a:r>
            <a:r>
              <a:rPr lang="en-GB" dirty="0">
                <a:ea typeface="Calibri"/>
                <a:cs typeface="Times New Roman"/>
              </a:rPr>
              <a:t>when Mary was told she was going to be the mother of Jesus and to help us when we celebrate a prayer service that will remind us of her importance in our Catholic faith.</a:t>
            </a:r>
          </a:p>
          <a:p>
            <a:endParaRPr lang="en-GB" dirty="0"/>
          </a:p>
        </p:txBody>
      </p:sp>
      <p:pic>
        <p:nvPicPr>
          <p:cNvPr id="6" name="Picture 5" descr="Image result for The Annunciation"/>
          <p:cNvPicPr/>
          <p:nvPr/>
        </p:nvPicPr>
        <p:blipFill>
          <a:blip r:embed="rId2">
            <a:extLst>
              <a:ext uri="{28A0092B-C50C-407E-A947-70E740481C1C}">
                <a14:useLocalDpi xmlns:a14="http://schemas.microsoft.com/office/drawing/2010/main" val="0"/>
              </a:ext>
            </a:extLst>
          </a:blip>
          <a:srcRect/>
          <a:stretch>
            <a:fillRect/>
          </a:stretch>
        </p:blipFill>
        <p:spPr bwMode="auto">
          <a:xfrm>
            <a:off x="7486650" y="116632"/>
            <a:ext cx="1657350" cy="2238375"/>
          </a:xfrm>
          <a:prstGeom prst="rect">
            <a:avLst/>
          </a:prstGeom>
          <a:noFill/>
          <a:ln>
            <a:noFill/>
          </a:ln>
        </p:spPr>
      </p:pic>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848872" cy="1470025"/>
          </a:xfrm>
        </p:spPr>
        <p:txBody>
          <a:bodyPr/>
          <a:lstStyle/>
          <a:p>
            <a:r>
              <a:rPr lang="en-GB" b="1" u="sng" dirty="0" smtClean="0"/>
              <a:t>The Annunciation</a:t>
            </a:r>
            <a:endParaRPr lang="en-GB" b="1" u="sng" dirty="0"/>
          </a:p>
        </p:txBody>
      </p:sp>
      <p:sp>
        <p:nvSpPr>
          <p:cNvPr id="3" name="Subtitle 2"/>
          <p:cNvSpPr>
            <a:spLocks noGrp="1"/>
          </p:cNvSpPr>
          <p:nvPr>
            <p:ph type="subTitle" idx="1"/>
          </p:nvPr>
        </p:nvSpPr>
        <p:spPr>
          <a:xfrm>
            <a:off x="683568" y="2276872"/>
            <a:ext cx="7848872" cy="4320480"/>
          </a:xfrm>
        </p:spPr>
        <p:txBody>
          <a:bodyPr/>
          <a:lstStyle/>
          <a:p>
            <a:r>
              <a:rPr lang="en-GB" dirty="0" smtClean="0"/>
              <a:t>V</a:t>
            </a:r>
            <a:endParaRPr lang="en-GB" dirty="0"/>
          </a:p>
        </p:txBody>
      </p:sp>
      <p:pic>
        <p:nvPicPr>
          <p:cNvPr id="6" name="Picture 5"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348863"/>
            <a:ext cx="2514957" cy="3096359"/>
          </a:xfrm>
          <a:prstGeom prst="rect">
            <a:avLst/>
          </a:prstGeom>
          <a:noFill/>
          <a:ln>
            <a:noFill/>
          </a:ln>
        </p:spPr>
      </p:pic>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848872" cy="1470025"/>
          </a:xfrm>
        </p:spPr>
        <p:txBody>
          <a:bodyPr>
            <a:noAutofit/>
          </a:bodyPr>
          <a:lstStyle/>
          <a:p>
            <a:pPr algn="l"/>
            <a:r>
              <a:rPr lang="en-GB" sz="3200" b="1" u="sng" dirty="0" smtClean="0">
                <a:solidFill>
                  <a:srgbClr val="FFFF00"/>
                </a:solidFill>
              </a:rPr>
              <a:t/>
            </a:r>
            <a:br>
              <a:rPr lang="en-GB" sz="3200" b="1" u="sng" dirty="0" smtClean="0">
                <a:solidFill>
                  <a:srgbClr val="FFFF00"/>
                </a:solidFill>
              </a:rPr>
            </a:br>
            <a:r>
              <a:rPr lang="en-GB" sz="3200" b="1" u="sng" dirty="0">
                <a:solidFill>
                  <a:srgbClr val="FFFF00"/>
                </a:solidFill>
              </a:rPr>
              <a:t/>
            </a:r>
            <a:br>
              <a:rPr lang="en-GB" sz="3200" b="1" u="sng" dirty="0">
                <a:solidFill>
                  <a:srgbClr val="FFFF00"/>
                </a:solidFill>
              </a:rPr>
            </a:br>
            <a:r>
              <a:rPr lang="en-GB" sz="3200" b="1" u="sng" dirty="0" smtClean="0">
                <a:solidFill>
                  <a:srgbClr val="FFFF00"/>
                </a:solidFill>
              </a:rPr>
              <a:t/>
            </a:r>
            <a:br>
              <a:rPr lang="en-GB" sz="3200" b="1" u="sng" dirty="0" smtClean="0">
                <a:solidFill>
                  <a:srgbClr val="FFFF00"/>
                </a:solidFill>
              </a:rPr>
            </a:br>
            <a:r>
              <a:rPr lang="en-GB" sz="3200" b="1" u="sng" dirty="0">
                <a:solidFill>
                  <a:srgbClr val="FFFF00"/>
                </a:solidFill>
              </a:rPr>
              <a:t/>
            </a:r>
            <a:br>
              <a:rPr lang="en-GB" sz="3200" b="1" u="sng" dirty="0">
                <a:solidFill>
                  <a:srgbClr val="FFFF00"/>
                </a:solidFill>
              </a:rPr>
            </a:br>
            <a:r>
              <a:rPr lang="en-GB" sz="3200" b="1" u="sng" dirty="0" smtClean="0">
                <a:solidFill>
                  <a:srgbClr val="FFFF00"/>
                </a:solidFill>
              </a:rPr>
              <a:t/>
            </a:r>
            <a:br>
              <a:rPr lang="en-GB" sz="3200" b="1" u="sng" dirty="0" smtClean="0">
                <a:solidFill>
                  <a:srgbClr val="FFFF00"/>
                </a:solidFill>
              </a:rPr>
            </a:br>
            <a:r>
              <a:rPr lang="en-GB" sz="3200" b="1" u="sng" dirty="0">
                <a:solidFill>
                  <a:srgbClr val="FFFF00"/>
                </a:solidFill>
              </a:rPr>
              <a:t/>
            </a:r>
            <a:br>
              <a:rPr lang="en-GB" sz="3200" b="1" u="sng" dirty="0">
                <a:solidFill>
                  <a:srgbClr val="FFFF00"/>
                </a:solidFill>
              </a:rPr>
            </a:br>
            <a:r>
              <a:rPr lang="en-GB" sz="3200" b="1" u="sng" dirty="0" smtClean="0">
                <a:solidFill>
                  <a:srgbClr val="FFFF00"/>
                </a:solidFill>
              </a:rPr>
              <a:t>We worked collaboratively to think of words that we thought best described Mary. They were:</a:t>
            </a:r>
            <a:br>
              <a:rPr lang="en-GB" sz="3200" b="1" u="sng" dirty="0" smtClean="0">
                <a:solidFill>
                  <a:srgbClr val="FFFF00"/>
                </a:solidFill>
              </a:rPr>
            </a:br>
            <a:r>
              <a:rPr lang="en-GB" sz="3200" b="1" u="sng" dirty="0" smtClean="0">
                <a:solidFill>
                  <a:srgbClr val="FFFF00"/>
                </a:solidFill>
              </a:rPr>
              <a:t>Wonderful</a:t>
            </a:r>
            <a:br>
              <a:rPr lang="en-GB" sz="3200" b="1" u="sng" dirty="0" smtClean="0">
                <a:solidFill>
                  <a:srgbClr val="FFFF00"/>
                </a:solidFill>
              </a:rPr>
            </a:br>
            <a:r>
              <a:rPr lang="en-GB" sz="3200" b="1" u="sng" dirty="0" smtClean="0">
                <a:solidFill>
                  <a:srgbClr val="FFFF00"/>
                </a:solidFill>
              </a:rPr>
              <a:t>Amazing</a:t>
            </a:r>
            <a:br>
              <a:rPr lang="en-GB" sz="3200" b="1" u="sng" dirty="0" smtClean="0">
                <a:solidFill>
                  <a:srgbClr val="FFFF00"/>
                </a:solidFill>
              </a:rPr>
            </a:br>
            <a:r>
              <a:rPr lang="en-GB" sz="3200" b="1" u="sng" dirty="0" smtClean="0">
                <a:solidFill>
                  <a:srgbClr val="FFFF00"/>
                </a:solidFill>
              </a:rPr>
              <a:t>Holy a servant of God</a:t>
            </a:r>
            <a:br>
              <a:rPr lang="en-GB" sz="3200" b="1" u="sng" dirty="0" smtClean="0">
                <a:solidFill>
                  <a:srgbClr val="FFFF00"/>
                </a:solidFill>
              </a:rPr>
            </a:br>
            <a:r>
              <a:rPr lang="en-GB" sz="3200" b="1" u="sng" dirty="0" smtClean="0">
                <a:solidFill>
                  <a:srgbClr val="FFFF00"/>
                </a:solidFill>
              </a:rPr>
              <a:t>Good</a:t>
            </a:r>
            <a:br>
              <a:rPr lang="en-GB" sz="3200" b="1" u="sng" dirty="0" smtClean="0">
                <a:solidFill>
                  <a:srgbClr val="FFFF00"/>
                </a:solidFill>
              </a:rPr>
            </a:br>
            <a:r>
              <a:rPr lang="en-GB" sz="3200" b="1" u="sng" dirty="0" smtClean="0">
                <a:solidFill>
                  <a:srgbClr val="FFFF00"/>
                </a:solidFill>
              </a:rPr>
              <a:t>Wise</a:t>
            </a:r>
            <a:br>
              <a:rPr lang="en-GB" sz="3200" b="1" u="sng" dirty="0" smtClean="0">
                <a:solidFill>
                  <a:srgbClr val="FFFF00"/>
                </a:solidFill>
              </a:rPr>
            </a:br>
            <a:r>
              <a:rPr lang="en-GB" sz="3200" b="1" u="sng" dirty="0" smtClean="0">
                <a:solidFill>
                  <a:srgbClr val="FFFF00"/>
                </a:solidFill>
              </a:rPr>
              <a:t>Perfect mother</a:t>
            </a:r>
            <a:endParaRPr lang="en-GB" sz="3200" b="1" u="sng" dirty="0">
              <a:solidFill>
                <a:srgbClr val="FFFF00"/>
              </a:solidFill>
            </a:endParaRPr>
          </a:p>
        </p:txBody>
      </p:sp>
      <p:sp>
        <p:nvSpPr>
          <p:cNvPr id="3" name="Subtitle 2"/>
          <p:cNvSpPr>
            <a:spLocks noGrp="1"/>
          </p:cNvSpPr>
          <p:nvPr>
            <p:ph type="subTitle" idx="1"/>
          </p:nvPr>
        </p:nvSpPr>
        <p:spPr>
          <a:xfrm>
            <a:off x="524595" y="260648"/>
            <a:ext cx="7848872" cy="4320480"/>
          </a:xfrm>
        </p:spPr>
        <p:txBody>
          <a:bodyPr/>
          <a:lstStyle/>
          <a:p>
            <a:pPr algn="l">
              <a:lnSpc>
                <a:spcPct val="115000"/>
              </a:lnSpc>
              <a:spcAft>
                <a:spcPts val="1000"/>
              </a:spcAft>
            </a:pPr>
            <a:endParaRPr lang="en-GB" dirty="0">
              <a:ea typeface="Calibri"/>
              <a:cs typeface="Times New Roman"/>
            </a:endParaRPr>
          </a:p>
          <a:p>
            <a:endParaRPr lang="en-GB" dirty="0" smtClean="0"/>
          </a:p>
          <a:p>
            <a:endParaRPr lang="en-GB" dirty="0"/>
          </a:p>
          <a:p>
            <a:pPr algn="l"/>
            <a:endParaRPr lang="en-GB" dirty="0"/>
          </a:p>
        </p:txBody>
      </p:sp>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848872" cy="1470025"/>
          </a:xfrm>
        </p:spPr>
        <p:txBody>
          <a:bodyPr/>
          <a:lstStyle/>
          <a:p>
            <a:r>
              <a:rPr lang="en-GB" b="1" u="sng" dirty="0" smtClean="0">
                <a:solidFill>
                  <a:srgbClr val="00FF00"/>
                </a:solidFill>
              </a:rPr>
              <a:t>Collective Worship</a:t>
            </a:r>
            <a:r>
              <a:rPr lang="en-GB" b="1" u="sng" dirty="0" smtClean="0"/>
              <a:t/>
            </a:r>
            <a:br>
              <a:rPr lang="en-GB" b="1" u="sng" dirty="0" smtClean="0"/>
            </a:br>
            <a:r>
              <a:rPr lang="en-GB" b="1" u="sng" dirty="0" smtClean="0">
                <a:solidFill>
                  <a:srgbClr val="00FF00"/>
                </a:solidFill>
              </a:rPr>
              <a:t>Gather</a:t>
            </a:r>
            <a:endParaRPr lang="en-GB" b="1" u="sng" dirty="0">
              <a:solidFill>
                <a:srgbClr val="00FF00"/>
              </a:solidFill>
            </a:endParaRPr>
          </a:p>
        </p:txBody>
      </p:sp>
      <p:sp>
        <p:nvSpPr>
          <p:cNvPr id="3" name="Subtitle 2"/>
          <p:cNvSpPr>
            <a:spLocks noGrp="1"/>
          </p:cNvSpPr>
          <p:nvPr>
            <p:ph type="subTitle" idx="1"/>
          </p:nvPr>
        </p:nvSpPr>
        <p:spPr>
          <a:xfrm>
            <a:off x="251520" y="1844824"/>
            <a:ext cx="8712968" cy="4752528"/>
          </a:xfrm>
        </p:spPr>
        <p:txBody>
          <a:bodyPr>
            <a:normAutofit fontScale="85000" lnSpcReduction="10000"/>
          </a:bodyPr>
          <a:lstStyle/>
          <a:p>
            <a:pPr algn="l">
              <a:lnSpc>
                <a:spcPct val="115000"/>
              </a:lnSpc>
              <a:spcAft>
                <a:spcPts val="1000"/>
              </a:spcAft>
            </a:pPr>
            <a:r>
              <a:rPr lang="en-GB" b="1" dirty="0" smtClean="0">
                <a:ea typeface="Calibri"/>
                <a:cs typeface="Times New Roman"/>
              </a:rPr>
              <a:t>.</a:t>
            </a:r>
            <a:r>
              <a:rPr lang="en-GB" b="1" u="sng" dirty="0" err="1" smtClean="0">
                <a:solidFill>
                  <a:srgbClr val="00FF00"/>
                </a:solidFill>
                <a:ea typeface="Calibri"/>
                <a:cs typeface="Times New Roman"/>
              </a:rPr>
              <a:t>Sherina</a:t>
            </a:r>
            <a:r>
              <a:rPr lang="en-GB" b="1" u="sng" dirty="0" smtClean="0">
                <a:solidFill>
                  <a:srgbClr val="00FF00"/>
                </a:solidFill>
                <a:ea typeface="Calibri"/>
                <a:cs typeface="Times New Roman"/>
              </a:rPr>
              <a:t>:</a:t>
            </a:r>
            <a:r>
              <a:rPr lang="en-GB" b="1" dirty="0" smtClean="0">
                <a:solidFill>
                  <a:srgbClr val="00FF00"/>
                </a:solidFill>
                <a:ea typeface="Calibri"/>
                <a:cs typeface="Times New Roman"/>
              </a:rPr>
              <a:t> </a:t>
            </a:r>
            <a:r>
              <a:rPr lang="en-GB" b="1" dirty="0">
                <a:ea typeface="Calibri"/>
                <a:cs typeface="Times New Roman"/>
              </a:rPr>
              <a:t>Let us begin with the sign of God’s love: o</a:t>
            </a:r>
          </a:p>
          <a:p>
            <a:pPr algn="l">
              <a:lnSpc>
                <a:spcPct val="115000"/>
              </a:lnSpc>
              <a:spcAft>
                <a:spcPts val="1000"/>
              </a:spcAft>
            </a:pPr>
            <a:r>
              <a:rPr lang="en-GB" b="1" u="sng" dirty="0">
                <a:solidFill>
                  <a:srgbClr val="FFFF00"/>
                </a:solidFill>
                <a:ea typeface="Calibri"/>
                <a:cs typeface="Times New Roman"/>
              </a:rPr>
              <a:t>All:</a:t>
            </a:r>
            <a:r>
              <a:rPr lang="en-GB" b="1" dirty="0">
                <a:solidFill>
                  <a:srgbClr val="FFFF00"/>
                </a:solidFill>
                <a:ea typeface="Calibri"/>
                <a:cs typeface="Times New Roman"/>
              </a:rPr>
              <a:t> </a:t>
            </a:r>
            <a:r>
              <a:rPr lang="en-GB" b="1" dirty="0" err="1">
                <a:solidFill>
                  <a:srgbClr val="FFFF00"/>
                </a:solidFill>
                <a:ea typeface="Calibri"/>
                <a:cs typeface="Times New Roman"/>
              </a:rPr>
              <a:t>Yn</a:t>
            </a:r>
            <a:r>
              <a:rPr lang="en-GB" b="1" dirty="0">
                <a:solidFill>
                  <a:srgbClr val="FFFF00"/>
                </a:solidFill>
                <a:ea typeface="Calibri"/>
                <a:cs typeface="Times New Roman"/>
              </a:rPr>
              <a:t> </a:t>
            </a:r>
            <a:r>
              <a:rPr lang="en-GB" b="1" dirty="0" err="1">
                <a:solidFill>
                  <a:srgbClr val="FFFF00"/>
                </a:solidFill>
                <a:ea typeface="Calibri"/>
                <a:cs typeface="Times New Roman"/>
              </a:rPr>
              <a:t>enw’r</a:t>
            </a:r>
            <a:r>
              <a:rPr lang="en-GB" b="1" dirty="0">
                <a:solidFill>
                  <a:srgbClr val="FFFF00"/>
                </a:solidFill>
                <a:ea typeface="Calibri"/>
                <a:cs typeface="Times New Roman"/>
              </a:rPr>
              <a:t> </a:t>
            </a:r>
            <a:r>
              <a:rPr lang="en-GB" b="1" dirty="0" smtClean="0">
                <a:solidFill>
                  <a:srgbClr val="FFFF00"/>
                </a:solidFill>
                <a:ea typeface="Calibri"/>
                <a:cs typeface="Times New Roman"/>
              </a:rPr>
              <a:t>Tad </a:t>
            </a:r>
            <a:r>
              <a:rPr lang="en-GB" b="1" dirty="0">
                <a:solidFill>
                  <a:srgbClr val="FFFF00"/>
                </a:solidFill>
                <a:ea typeface="Calibri"/>
                <a:cs typeface="Times New Roman"/>
              </a:rPr>
              <a:t>a </a:t>
            </a:r>
            <a:r>
              <a:rPr lang="en-GB" b="1" dirty="0" err="1">
                <a:solidFill>
                  <a:srgbClr val="FFFF00"/>
                </a:solidFill>
                <a:ea typeface="Calibri"/>
                <a:cs typeface="Times New Roman"/>
              </a:rPr>
              <a:t>Mab</a:t>
            </a:r>
            <a:r>
              <a:rPr lang="en-GB" b="1" dirty="0">
                <a:solidFill>
                  <a:srgbClr val="FFFF00"/>
                </a:solidFill>
                <a:ea typeface="Calibri"/>
                <a:cs typeface="Times New Roman"/>
              </a:rPr>
              <a:t> a </a:t>
            </a:r>
            <a:r>
              <a:rPr lang="en-GB" b="1" dirty="0" err="1">
                <a:solidFill>
                  <a:srgbClr val="FFFF00"/>
                </a:solidFill>
                <a:ea typeface="Calibri"/>
                <a:cs typeface="Times New Roman"/>
              </a:rPr>
              <a:t>Ysbryd</a:t>
            </a:r>
            <a:r>
              <a:rPr lang="en-GB" b="1" dirty="0">
                <a:solidFill>
                  <a:srgbClr val="FFFF00"/>
                </a:solidFill>
                <a:ea typeface="Calibri"/>
                <a:cs typeface="Times New Roman"/>
              </a:rPr>
              <a:t> </a:t>
            </a:r>
            <a:r>
              <a:rPr lang="en-GB" b="1" dirty="0" err="1">
                <a:solidFill>
                  <a:srgbClr val="FFFF00"/>
                </a:solidFill>
                <a:ea typeface="Calibri"/>
                <a:cs typeface="Times New Roman"/>
              </a:rPr>
              <a:t>Glan</a:t>
            </a:r>
            <a:r>
              <a:rPr lang="en-GB" b="1" dirty="0">
                <a:solidFill>
                  <a:srgbClr val="FFFF00"/>
                </a:solidFill>
                <a:ea typeface="Calibri"/>
                <a:cs typeface="Times New Roman"/>
              </a:rPr>
              <a:t>. Amen. </a:t>
            </a:r>
          </a:p>
          <a:p>
            <a:pPr algn="l">
              <a:lnSpc>
                <a:spcPct val="115000"/>
              </a:lnSpc>
              <a:spcAft>
                <a:spcPts val="1000"/>
              </a:spcAft>
            </a:pPr>
            <a:r>
              <a:rPr lang="en-GB" b="1" u="sng" dirty="0" smtClean="0">
                <a:solidFill>
                  <a:srgbClr val="00FF00"/>
                </a:solidFill>
                <a:ea typeface="Calibri"/>
                <a:cs typeface="Times New Roman"/>
              </a:rPr>
              <a:t>Emilia: </a:t>
            </a:r>
            <a:r>
              <a:rPr lang="en-GB" b="1" u="sng" dirty="0">
                <a:solidFill>
                  <a:srgbClr val="00FF00"/>
                </a:solidFill>
                <a:ea typeface="Calibri"/>
                <a:cs typeface="Times New Roman"/>
              </a:rPr>
              <a:t>- Opening Prayer: </a:t>
            </a:r>
            <a:endParaRPr lang="en-GB" b="1" dirty="0">
              <a:solidFill>
                <a:srgbClr val="00FF00"/>
              </a:solidFill>
              <a:ea typeface="Calibri"/>
              <a:cs typeface="Times New Roman"/>
            </a:endParaRPr>
          </a:p>
          <a:p>
            <a:pPr algn="l">
              <a:lnSpc>
                <a:spcPct val="115000"/>
              </a:lnSpc>
              <a:spcAft>
                <a:spcPts val="1000"/>
              </a:spcAft>
            </a:pPr>
            <a:r>
              <a:rPr lang="en-GB" b="1" dirty="0">
                <a:ea typeface="Calibri"/>
                <a:cs typeface="Times New Roman"/>
              </a:rPr>
              <a:t>Today Lord we celebrate and we honour Mary who followed your will all her life.  She said “yes” to what God asked of her.  Mary is a model of faith for all of us.  </a:t>
            </a:r>
          </a:p>
          <a:p>
            <a:pPr algn="l">
              <a:lnSpc>
                <a:spcPct val="115000"/>
              </a:lnSpc>
              <a:spcAft>
                <a:spcPts val="1000"/>
              </a:spcAft>
            </a:pPr>
            <a:r>
              <a:rPr lang="en-GB" b="1" u="sng" dirty="0">
                <a:ea typeface="Calibri"/>
                <a:cs typeface="Times New Roman"/>
              </a:rPr>
              <a:t> </a:t>
            </a:r>
            <a:r>
              <a:rPr lang="en-GB" b="1" u="sng" dirty="0">
                <a:solidFill>
                  <a:srgbClr val="FFFF00"/>
                </a:solidFill>
                <a:ea typeface="Calibri"/>
                <a:cs typeface="Times New Roman"/>
              </a:rPr>
              <a:t>All:</a:t>
            </a:r>
            <a:r>
              <a:rPr lang="en-GB" b="1" dirty="0">
                <a:solidFill>
                  <a:srgbClr val="FFFF00"/>
                </a:solidFill>
                <a:ea typeface="Calibri"/>
                <a:cs typeface="Times New Roman"/>
              </a:rPr>
              <a:t> We honour you, Mary, as the Mother of God and our mother too. Amen.</a:t>
            </a:r>
          </a:p>
          <a:p>
            <a:pPr>
              <a:lnSpc>
                <a:spcPct val="115000"/>
              </a:lnSpc>
              <a:spcAft>
                <a:spcPts val="1000"/>
              </a:spcAft>
            </a:pPr>
            <a:endParaRPr lang="en-GB" dirty="0">
              <a:ea typeface="Calibri"/>
              <a:cs typeface="Times New Roman"/>
            </a:endParaRPr>
          </a:p>
          <a:p>
            <a:endParaRPr lang="en-GB" dirty="0"/>
          </a:p>
        </p:txBody>
      </p:sp>
      <p:pic>
        <p:nvPicPr>
          <p:cNvPr id="6" name="Picture 5"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27142"/>
            <a:ext cx="1382772" cy="1889689"/>
          </a:xfrm>
          <a:prstGeom prst="rect">
            <a:avLst/>
          </a:prstGeom>
          <a:noFill/>
          <a:ln>
            <a:noFill/>
          </a:ln>
        </p:spPr>
      </p:pic>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5"/>
            <a:ext cx="7848872" cy="792088"/>
          </a:xfrm>
        </p:spPr>
        <p:txBody>
          <a:bodyPr>
            <a:normAutofit fontScale="90000"/>
          </a:bodyPr>
          <a:lstStyle/>
          <a:p>
            <a:pPr lvl="0">
              <a:lnSpc>
                <a:spcPct val="115000"/>
              </a:lnSpc>
              <a:spcBef>
                <a:spcPct val="20000"/>
              </a:spcBef>
              <a:spcAft>
                <a:spcPts val="1000"/>
              </a:spcAft>
            </a:pPr>
            <a:r>
              <a:rPr lang="en-GB" sz="4900" b="1" u="sng" dirty="0" err="1" smtClean="0">
                <a:solidFill>
                  <a:srgbClr val="00FF00"/>
                </a:solidFill>
                <a:ea typeface="Calibri"/>
                <a:cs typeface="Times New Roman"/>
              </a:rPr>
              <a:t>Fia</a:t>
            </a:r>
            <a:r>
              <a:rPr lang="en-GB" sz="4900" b="1" u="sng" dirty="0" smtClean="0">
                <a:solidFill>
                  <a:srgbClr val="00FF00"/>
                </a:solidFill>
                <a:ea typeface="Calibri"/>
                <a:cs typeface="Times New Roman"/>
              </a:rPr>
              <a:t>: The </a:t>
            </a:r>
            <a:r>
              <a:rPr lang="en-GB" sz="4900" b="1" u="sng" dirty="0">
                <a:solidFill>
                  <a:srgbClr val="00FF00"/>
                </a:solidFill>
                <a:ea typeface="Calibri"/>
                <a:cs typeface="Times New Roman"/>
              </a:rPr>
              <a:t>Word of God</a:t>
            </a:r>
            <a:r>
              <a:rPr lang="en-GB" sz="1300" dirty="0">
                <a:solidFill>
                  <a:prstClr val="white">
                    <a:tint val="75000"/>
                  </a:prstClr>
                </a:solidFill>
                <a:ea typeface="Calibri"/>
                <a:cs typeface="Times New Roman"/>
              </a:rPr>
              <a:t/>
            </a:r>
            <a:br>
              <a:rPr lang="en-GB" sz="1300" dirty="0">
                <a:solidFill>
                  <a:prstClr val="white">
                    <a:tint val="75000"/>
                  </a:prstClr>
                </a:solidFill>
                <a:ea typeface="Calibri"/>
                <a:cs typeface="Times New Roman"/>
              </a:rPr>
            </a:br>
            <a:endParaRPr lang="en-GB" b="1" u="sng" dirty="0"/>
          </a:p>
        </p:txBody>
      </p:sp>
      <p:sp>
        <p:nvSpPr>
          <p:cNvPr id="3" name="Subtitle 2"/>
          <p:cNvSpPr>
            <a:spLocks noGrp="1"/>
          </p:cNvSpPr>
          <p:nvPr>
            <p:ph type="subTitle" idx="1"/>
          </p:nvPr>
        </p:nvSpPr>
        <p:spPr>
          <a:xfrm>
            <a:off x="179512" y="980728"/>
            <a:ext cx="8784976" cy="5472608"/>
          </a:xfrm>
        </p:spPr>
        <p:txBody>
          <a:bodyPr>
            <a:normAutofit/>
          </a:bodyPr>
          <a:lstStyle/>
          <a:p>
            <a:pPr>
              <a:lnSpc>
                <a:spcPct val="115000"/>
              </a:lnSpc>
              <a:spcAft>
                <a:spcPts val="1000"/>
              </a:spcAft>
            </a:pPr>
            <a:r>
              <a:rPr lang="en-GB" b="1" u="sng" dirty="0" smtClean="0">
                <a:solidFill>
                  <a:srgbClr val="FFFF00"/>
                </a:solidFill>
                <a:ea typeface="Calibri"/>
                <a:cs typeface="Times New Roman"/>
              </a:rPr>
              <a:t>Gospel Reading </a:t>
            </a:r>
          </a:p>
          <a:p>
            <a:pPr algn="l">
              <a:lnSpc>
                <a:spcPct val="115000"/>
              </a:lnSpc>
              <a:spcAft>
                <a:spcPts val="1000"/>
              </a:spcAft>
            </a:pPr>
            <a:r>
              <a:rPr lang="en-GB" b="1" dirty="0" smtClean="0">
                <a:ea typeface="Calibri"/>
                <a:cs typeface="Times New Roman"/>
              </a:rPr>
              <a:t>A </a:t>
            </a:r>
            <a:r>
              <a:rPr lang="en-GB" b="1" dirty="0">
                <a:ea typeface="Calibri"/>
                <a:cs typeface="Times New Roman"/>
              </a:rPr>
              <a:t>reading from the </a:t>
            </a:r>
            <a:r>
              <a:rPr lang="en-GB" b="1" dirty="0" smtClean="0">
                <a:ea typeface="Calibri"/>
                <a:cs typeface="Times New Roman"/>
              </a:rPr>
              <a:t>Holy Gospel </a:t>
            </a:r>
            <a:r>
              <a:rPr lang="en-GB" b="1" dirty="0">
                <a:ea typeface="Calibri"/>
                <a:cs typeface="Times New Roman"/>
              </a:rPr>
              <a:t>according to Luke (1: 26-38) </a:t>
            </a:r>
          </a:p>
          <a:p>
            <a:pPr algn="l">
              <a:lnSpc>
                <a:spcPct val="115000"/>
              </a:lnSpc>
              <a:spcAft>
                <a:spcPts val="1000"/>
              </a:spcAft>
            </a:pPr>
            <a:r>
              <a:rPr lang="en-GB" b="1" dirty="0">
                <a:ea typeface="Calibri"/>
                <a:cs typeface="Times New Roman"/>
              </a:rPr>
              <a:t> </a:t>
            </a:r>
            <a:r>
              <a:rPr lang="en-GB" b="1" u="sng" dirty="0">
                <a:solidFill>
                  <a:srgbClr val="FFFF00"/>
                </a:solidFill>
                <a:ea typeface="Calibri"/>
                <a:cs typeface="Times New Roman"/>
              </a:rPr>
              <a:t>All: </a:t>
            </a:r>
            <a:r>
              <a:rPr lang="en-GB" b="1" dirty="0">
                <a:solidFill>
                  <a:srgbClr val="FFFF00"/>
                </a:solidFill>
                <a:ea typeface="Calibri"/>
                <a:cs typeface="Times New Roman"/>
              </a:rPr>
              <a:t>Glory to you o Lord (Cross yourself on the forehead, mouth and heart)</a:t>
            </a:r>
          </a:p>
          <a:p>
            <a:endParaRPr lang="en-GB" dirty="0"/>
          </a:p>
        </p:txBody>
      </p:sp>
      <p:pic>
        <p:nvPicPr>
          <p:cNvPr id="6" name="Picture 5"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4375150"/>
            <a:ext cx="2583180" cy="1892300"/>
          </a:xfrm>
          <a:prstGeom prst="rect">
            <a:avLst/>
          </a:prstGeom>
          <a:noFill/>
          <a:ln>
            <a:noFill/>
          </a:ln>
        </p:spPr>
      </p:pic>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260648"/>
            <a:ext cx="8208912" cy="6048672"/>
          </a:xfrm>
        </p:spPr>
        <p:txBody>
          <a:bodyPr>
            <a:normAutofit lnSpcReduction="10000"/>
          </a:bodyPr>
          <a:lstStyle/>
          <a:p>
            <a:pPr lvl="0" algn="l"/>
            <a:r>
              <a:rPr lang="en-GB" sz="2800" b="1" u="sng" dirty="0" smtClean="0">
                <a:solidFill>
                  <a:srgbClr val="FFFF00"/>
                </a:solidFill>
                <a:ea typeface="Calibri"/>
                <a:cs typeface="Times New Roman"/>
              </a:rPr>
              <a:t>Charlie , </a:t>
            </a:r>
            <a:r>
              <a:rPr lang="en-GB" sz="2800" b="1" u="sng" dirty="0" err="1" smtClean="0">
                <a:solidFill>
                  <a:srgbClr val="FFFF00"/>
                </a:solidFill>
                <a:ea typeface="Calibri"/>
                <a:cs typeface="Times New Roman"/>
              </a:rPr>
              <a:t>jens</a:t>
            </a:r>
            <a:r>
              <a:rPr lang="en-GB" sz="2800" b="1" u="sng" dirty="0" smtClean="0">
                <a:solidFill>
                  <a:srgbClr val="FFFF00"/>
                </a:solidFill>
                <a:ea typeface="Calibri"/>
                <a:cs typeface="Times New Roman"/>
              </a:rPr>
              <a:t> and Imogen:</a:t>
            </a:r>
          </a:p>
          <a:p>
            <a:pPr lvl="0" algn="l"/>
            <a:r>
              <a:rPr lang="en-GB" sz="2800" dirty="0" smtClean="0">
                <a:solidFill>
                  <a:srgbClr val="FFFF00"/>
                </a:solidFill>
                <a:ea typeface="Calibri"/>
                <a:cs typeface="Times New Roman"/>
              </a:rPr>
              <a:t> </a:t>
            </a:r>
            <a:r>
              <a:rPr lang="en-GB" sz="2800" b="1" dirty="0">
                <a:solidFill>
                  <a:schemeClr val="tx1"/>
                </a:solidFill>
                <a:ea typeface="Calibri"/>
                <a:cs typeface="Times New Roman"/>
              </a:rPr>
              <a:t>The</a:t>
            </a:r>
            <a:r>
              <a:rPr lang="en-GB" sz="2800" b="1" dirty="0">
                <a:solidFill>
                  <a:srgbClr val="FFFF00"/>
                </a:solidFill>
                <a:ea typeface="Calibri"/>
                <a:cs typeface="Times New Roman"/>
              </a:rPr>
              <a:t> </a:t>
            </a:r>
            <a:r>
              <a:rPr lang="en-GB" sz="2800" b="1" dirty="0">
                <a:solidFill>
                  <a:prstClr val="white">
                    <a:tint val="75000"/>
                  </a:prstClr>
                </a:solidFill>
                <a:ea typeface="Calibri"/>
                <a:cs typeface="Times New Roman"/>
              </a:rPr>
              <a:t>angel came to Mary and said</a:t>
            </a:r>
            <a:r>
              <a:rPr lang="en-GB" sz="2800" b="1" dirty="0" smtClean="0">
                <a:solidFill>
                  <a:prstClr val="white">
                    <a:tint val="75000"/>
                  </a:prstClr>
                </a:solidFill>
                <a:ea typeface="Calibri"/>
                <a:cs typeface="Times New Roman"/>
              </a:rPr>
              <a:t>,</a:t>
            </a:r>
          </a:p>
          <a:p>
            <a:pPr lvl="0" algn="l"/>
            <a:r>
              <a:rPr lang="en-GB" sz="2800" b="1" dirty="0" smtClean="0">
                <a:solidFill>
                  <a:prstClr val="white">
                    <a:tint val="75000"/>
                  </a:prstClr>
                </a:solidFill>
                <a:ea typeface="Calibri"/>
                <a:cs typeface="Times New Roman"/>
              </a:rPr>
              <a:t> </a:t>
            </a:r>
            <a:r>
              <a:rPr lang="en-GB" sz="2800" b="1" u="sng" dirty="0" smtClean="0">
                <a:solidFill>
                  <a:srgbClr val="FFFF00"/>
                </a:solidFill>
                <a:ea typeface="Calibri"/>
                <a:cs typeface="Times New Roman"/>
              </a:rPr>
              <a:t>Sam: </a:t>
            </a:r>
            <a:r>
              <a:rPr lang="en-GB" sz="2800" b="1" dirty="0" smtClean="0">
                <a:solidFill>
                  <a:prstClr val="white">
                    <a:tint val="75000"/>
                  </a:prstClr>
                </a:solidFill>
                <a:ea typeface="Calibri"/>
                <a:cs typeface="Times New Roman"/>
              </a:rPr>
              <a:t>“Peace </a:t>
            </a:r>
            <a:r>
              <a:rPr lang="en-GB" sz="2800" b="1" dirty="0">
                <a:solidFill>
                  <a:prstClr val="white">
                    <a:tint val="75000"/>
                  </a:prstClr>
                </a:solidFill>
                <a:ea typeface="Calibri"/>
                <a:cs typeface="Times New Roman"/>
              </a:rPr>
              <a:t>be with you!  The Lord is with you and has greatly blessed you!” </a:t>
            </a:r>
          </a:p>
          <a:p>
            <a:pPr algn="l"/>
            <a:r>
              <a:rPr lang="en-GB" sz="2800" b="1" u="sng" dirty="0">
                <a:solidFill>
                  <a:srgbClr val="FFFF00"/>
                </a:solidFill>
                <a:ea typeface="Calibri"/>
                <a:cs typeface="Times New Roman"/>
              </a:rPr>
              <a:t>Charlie , </a:t>
            </a:r>
            <a:r>
              <a:rPr lang="en-GB" sz="2800" b="1" u="sng" dirty="0" err="1">
                <a:solidFill>
                  <a:srgbClr val="FFFF00"/>
                </a:solidFill>
                <a:ea typeface="Calibri"/>
                <a:cs typeface="Times New Roman"/>
              </a:rPr>
              <a:t>jens</a:t>
            </a:r>
            <a:r>
              <a:rPr lang="en-GB" sz="2800" b="1" u="sng" dirty="0">
                <a:solidFill>
                  <a:srgbClr val="FFFF00"/>
                </a:solidFill>
                <a:ea typeface="Calibri"/>
                <a:cs typeface="Times New Roman"/>
              </a:rPr>
              <a:t> and Imogen:</a:t>
            </a:r>
          </a:p>
          <a:p>
            <a:pPr lvl="0" algn="l"/>
            <a:r>
              <a:rPr lang="en-GB" sz="2800" b="1" dirty="0" smtClean="0">
                <a:solidFill>
                  <a:prstClr val="white">
                    <a:tint val="75000"/>
                  </a:prstClr>
                </a:solidFill>
                <a:ea typeface="Calibri"/>
                <a:cs typeface="Times New Roman"/>
              </a:rPr>
              <a:t>Mary </a:t>
            </a:r>
            <a:r>
              <a:rPr lang="en-GB" sz="2800" b="1" dirty="0">
                <a:solidFill>
                  <a:prstClr val="white">
                    <a:tint val="75000"/>
                  </a:prstClr>
                </a:solidFill>
                <a:ea typeface="Calibri"/>
                <a:cs typeface="Times New Roman"/>
              </a:rPr>
              <a:t>was deeply troubled by the angel’s message. The angel said to her</a:t>
            </a:r>
            <a:r>
              <a:rPr lang="en-GB" sz="2800" b="1" dirty="0" smtClean="0">
                <a:solidFill>
                  <a:prstClr val="white">
                    <a:tint val="75000"/>
                  </a:prstClr>
                </a:solidFill>
                <a:ea typeface="Calibri"/>
                <a:cs typeface="Times New Roman"/>
              </a:rPr>
              <a:t>,</a:t>
            </a:r>
          </a:p>
          <a:p>
            <a:pPr lvl="0" algn="l"/>
            <a:r>
              <a:rPr lang="en-GB" sz="2800" b="1" dirty="0" smtClean="0">
                <a:solidFill>
                  <a:prstClr val="white">
                    <a:tint val="75000"/>
                  </a:prstClr>
                </a:solidFill>
                <a:ea typeface="Calibri"/>
                <a:cs typeface="Times New Roman"/>
              </a:rPr>
              <a:t> </a:t>
            </a:r>
            <a:r>
              <a:rPr lang="en-GB" sz="2800" b="1" u="sng" dirty="0" smtClean="0">
                <a:solidFill>
                  <a:srgbClr val="FFFF00"/>
                </a:solidFill>
                <a:ea typeface="Calibri"/>
                <a:cs typeface="Times New Roman"/>
              </a:rPr>
              <a:t>Sam: </a:t>
            </a:r>
            <a:r>
              <a:rPr lang="en-GB" sz="2800" b="1" dirty="0" smtClean="0">
                <a:solidFill>
                  <a:prstClr val="white">
                    <a:tint val="75000"/>
                  </a:prstClr>
                </a:solidFill>
                <a:ea typeface="Calibri"/>
                <a:cs typeface="Times New Roman"/>
              </a:rPr>
              <a:t>“Don’t </a:t>
            </a:r>
            <a:r>
              <a:rPr lang="en-GB" sz="2800" b="1" dirty="0">
                <a:solidFill>
                  <a:prstClr val="white">
                    <a:tint val="75000"/>
                  </a:prstClr>
                </a:solidFill>
                <a:ea typeface="Calibri"/>
                <a:cs typeface="Times New Roman"/>
              </a:rPr>
              <a:t>be afraid, Mary; God has been gracious to you.  You will become pregnant and give birth to a son, and you will name him Jesus.  He will be great and will be called the Son of the Most High God.  </a:t>
            </a:r>
          </a:p>
          <a:p>
            <a:pPr lvl="0" algn="l"/>
            <a:r>
              <a:rPr lang="en-GB" sz="2800" dirty="0">
                <a:solidFill>
                  <a:prstClr val="white">
                    <a:tint val="75000"/>
                  </a:prstClr>
                </a:solidFill>
                <a:ea typeface="Calibri"/>
                <a:cs typeface="Times New Roman"/>
              </a:rPr>
              <a:t> </a:t>
            </a:r>
          </a:p>
          <a:p>
            <a:pPr lvl="0" algn="l"/>
            <a:r>
              <a:rPr lang="en-GB" sz="2800" dirty="0">
                <a:solidFill>
                  <a:prstClr val="white">
                    <a:tint val="75000"/>
                  </a:prstClr>
                </a:solidFill>
                <a:ea typeface="Calibri"/>
                <a:cs typeface="Times New Roman"/>
              </a:rPr>
              <a:t> </a:t>
            </a:r>
          </a:p>
          <a:p>
            <a:pPr lvl="0" algn="l"/>
            <a:r>
              <a:rPr lang="en-GB" sz="2000" dirty="0">
                <a:solidFill>
                  <a:prstClr val="white">
                    <a:tint val="75000"/>
                  </a:prstClr>
                </a:solidFill>
                <a:ea typeface="Calibri"/>
                <a:cs typeface="Times New Roman"/>
              </a:rPr>
              <a:t> </a:t>
            </a:r>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5416386"/>
            <a:ext cx="1004172" cy="1141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188640"/>
            <a:ext cx="8712968" cy="6336704"/>
          </a:xfrm>
        </p:spPr>
        <p:txBody>
          <a:bodyPr>
            <a:normAutofit lnSpcReduction="10000"/>
          </a:bodyPr>
          <a:lstStyle/>
          <a:p>
            <a:pPr lvl="0" algn="l"/>
            <a:r>
              <a:rPr lang="en-GB" sz="2800" b="1" dirty="0">
                <a:solidFill>
                  <a:prstClr val="white">
                    <a:tint val="75000"/>
                  </a:prstClr>
                </a:solidFill>
                <a:ea typeface="Calibri"/>
                <a:cs typeface="Times New Roman"/>
              </a:rPr>
              <a:t>Mary said to the angel</a:t>
            </a:r>
            <a:r>
              <a:rPr lang="en-GB" sz="2800" b="1" dirty="0" smtClean="0">
                <a:solidFill>
                  <a:prstClr val="white">
                    <a:tint val="75000"/>
                  </a:prstClr>
                </a:solidFill>
                <a:ea typeface="Calibri"/>
                <a:cs typeface="Times New Roman"/>
              </a:rPr>
              <a:t>,</a:t>
            </a:r>
          </a:p>
          <a:p>
            <a:pPr lvl="0" algn="l"/>
            <a:r>
              <a:rPr lang="en-GB" sz="2800" b="1" dirty="0" smtClean="0">
                <a:solidFill>
                  <a:prstClr val="white">
                    <a:tint val="75000"/>
                  </a:prstClr>
                </a:solidFill>
                <a:ea typeface="Calibri"/>
                <a:cs typeface="Times New Roman"/>
              </a:rPr>
              <a:t>Ava: </a:t>
            </a:r>
            <a:r>
              <a:rPr lang="en-GB" sz="2800" b="1" dirty="0">
                <a:solidFill>
                  <a:prstClr val="white">
                    <a:tint val="75000"/>
                  </a:prstClr>
                </a:solidFill>
                <a:ea typeface="Calibri"/>
                <a:cs typeface="Times New Roman"/>
              </a:rPr>
              <a:t>“How, then, can this be?” </a:t>
            </a:r>
          </a:p>
          <a:p>
            <a:pPr algn="l"/>
            <a:r>
              <a:rPr lang="en-GB" sz="2800" b="1" dirty="0">
                <a:solidFill>
                  <a:prstClr val="white">
                    <a:tint val="75000"/>
                  </a:prstClr>
                </a:solidFill>
                <a:ea typeface="Calibri"/>
                <a:cs typeface="Times New Roman"/>
              </a:rPr>
              <a:t> </a:t>
            </a:r>
            <a:r>
              <a:rPr lang="en-GB" sz="2800" b="1" u="sng" dirty="0">
                <a:solidFill>
                  <a:srgbClr val="FFFF00"/>
                </a:solidFill>
                <a:ea typeface="Calibri"/>
                <a:cs typeface="Times New Roman"/>
              </a:rPr>
              <a:t>Charlie , </a:t>
            </a:r>
            <a:r>
              <a:rPr lang="en-GB" sz="2800" b="1" u="sng" dirty="0" smtClean="0">
                <a:solidFill>
                  <a:srgbClr val="FFFF00"/>
                </a:solidFill>
                <a:ea typeface="Calibri"/>
                <a:cs typeface="Times New Roman"/>
              </a:rPr>
              <a:t>Jens </a:t>
            </a:r>
            <a:r>
              <a:rPr lang="en-GB" sz="2800" b="1" u="sng" dirty="0">
                <a:solidFill>
                  <a:srgbClr val="FFFF00"/>
                </a:solidFill>
                <a:ea typeface="Calibri"/>
                <a:cs typeface="Times New Roman"/>
              </a:rPr>
              <a:t>and Imogen:</a:t>
            </a:r>
          </a:p>
          <a:p>
            <a:pPr lvl="0" algn="l"/>
            <a:r>
              <a:rPr lang="en-GB" sz="2800" b="1" dirty="0" smtClean="0">
                <a:solidFill>
                  <a:prstClr val="white">
                    <a:tint val="75000"/>
                  </a:prstClr>
                </a:solidFill>
                <a:ea typeface="Calibri"/>
                <a:cs typeface="Times New Roman"/>
              </a:rPr>
              <a:t>And </a:t>
            </a:r>
            <a:r>
              <a:rPr lang="en-GB" sz="2800" b="1" dirty="0">
                <a:solidFill>
                  <a:prstClr val="white">
                    <a:tint val="75000"/>
                  </a:prstClr>
                </a:solidFill>
                <a:ea typeface="Calibri"/>
                <a:cs typeface="Times New Roman"/>
              </a:rPr>
              <a:t>the angel answered, </a:t>
            </a:r>
            <a:endParaRPr lang="en-GB" sz="2800" b="1" dirty="0" smtClean="0">
              <a:solidFill>
                <a:prstClr val="white">
                  <a:tint val="75000"/>
                </a:prstClr>
              </a:solidFill>
              <a:ea typeface="Calibri"/>
              <a:cs typeface="Times New Roman"/>
            </a:endParaRPr>
          </a:p>
          <a:p>
            <a:pPr algn="l"/>
            <a:r>
              <a:rPr lang="en-GB" sz="2800" b="1" dirty="0" smtClean="0">
                <a:solidFill>
                  <a:prstClr val="white">
                    <a:tint val="75000"/>
                  </a:prstClr>
                </a:solidFill>
                <a:ea typeface="Calibri"/>
                <a:cs typeface="Times New Roman"/>
              </a:rPr>
              <a:t>Sam: “The </a:t>
            </a:r>
            <a:r>
              <a:rPr lang="en-GB" sz="2800" b="1" dirty="0">
                <a:solidFill>
                  <a:prstClr val="white">
                    <a:tint val="75000"/>
                  </a:prstClr>
                </a:solidFill>
                <a:ea typeface="Calibri"/>
                <a:cs typeface="Times New Roman"/>
              </a:rPr>
              <a:t>Holy Spirit will come on you, and God’s power will rest on you.  For this reason the holy child will be called the Son of God</a:t>
            </a:r>
            <a:r>
              <a:rPr lang="en-GB" sz="2800" b="1" dirty="0" smtClean="0">
                <a:solidFill>
                  <a:prstClr val="white">
                    <a:tint val="75000"/>
                  </a:prstClr>
                </a:solidFill>
                <a:ea typeface="Calibri"/>
                <a:cs typeface="Times New Roman"/>
              </a:rPr>
              <a:t>.</a:t>
            </a:r>
          </a:p>
          <a:p>
            <a:pPr algn="l"/>
            <a:r>
              <a:rPr lang="en-GB" sz="2800" b="1" dirty="0" smtClean="0">
                <a:solidFill>
                  <a:prstClr val="white">
                    <a:tint val="75000"/>
                  </a:prstClr>
                </a:solidFill>
                <a:ea typeface="Calibri"/>
                <a:cs typeface="Times New Roman"/>
              </a:rPr>
              <a:t> </a:t>
            </a:r>
            <a:r>
              <a:rPr lang="en-GB" sz="2800" b="1" u="sng" dirty="0">
                <a:solidFill>
                  <a:srgbClr val="FFFF00"/>
                </a:solidFill>
                <a:ea typeface="Calibri"/>
                <a:cs typeface="Times New Roman"/>
              </a:rPr>
              <a:t>Charlie , </a:t>
            </a:r>
            <a:r>
              <a:rPr lang="en-GB" sz="2800" b="1" u="sng" dirty="0" err="1">
                <a:solidFill>
                  <a:srgbClr val="FFFF00"/>
                </a:solidFill>
                <a:ea typeface="Calibri"/>
                <a:cs typeface="Times New Roman"/>
              </a:rPr>
              <a:t>jens</a:t>
            </a:r>
            <a:r>
              <a:rPr lang="en-GB" sz="2800" b="1" u="sng" dirty="0">
                <a:solidFill>
                  <a:srgbClr val="FFFF00"/>
                </a:solidFill>
                <a:ea typeface="Calibri"/>
                <a:cs typeface="Times New Roman"/>
              </a:rPr>
              <a:t> and Imogen</a:t>
            </a:r>
            <a:r>
              <a:rPr lang="en-GB" sz="2800" b="1" u="sng" dirty="0" smtClean="0">
                <a:solidFill>
                  <a:srgbClr val="FFFF00"/>
                </a:solidFill>
                <a:ea typeface="Calibri"/>
                <a:cs typeface="Times New Roman"/>
              </a:rPr>
              <a:t>:</a:t>
            </a:r>
            <a:endParaRPr lang="en-GB" sz="2800" b="1" dirty="0">
              <a:solidFill>
                <a:prstClr val="white">
                  <a:tint val="75000"/>
                </a:prstClr>
              </a:solidFill>
              <a:ea typeface="Calibri"/>
              <a:cs typeface="Times New Roman"/>
            </a:endParaRPr>
          </a:p>
          <a:p>
            <a:pPr lvl="0" algn="l"/>
            <a:r>
              <a:rPr lang="en-GB" sz="2800" b="1" dirty="0">
                <a:solidFill>
                  <a:prstClr val="white">
                    <a:tint val="75000"/>
                  </a:prstClr>
                </a:solidFill>
                <a:ea typeface="Calibri"/>
                <a:cs typeface="Times New Roman"/>
              </a:rPr>
              <a:t>Mary said</a:t>
            </a:r>
            <a:r>
              <a:rPr lang="en-GB" sz="2800" b="1" dirty="0" smtClean="0">
                <a:solidFill>
                  <a:prstClr val="white">
                    <a:tint val="75000"/>
                  </a:prstClr>
                </a:solidFill>
                <a:ea typeface="Calibri"/>
                <a:cs typeface="Times New Roman"/>
              </a:rPr>
              <a:t>,</a:t>
            </a:r>
          </a:p>
          <a:p>
            <a:pPr lvl="0" algn="l"/>
            <a:r>
              <a:rPr lang="en-GB" sz="2800" b="1" u="sng" dirty="0" smtClean="0">
                <a:solidFill>
                  <a:srgbClr val="FFFF00"/>
                </a:solidFill>
                <a:ea typeface="Calibri"/>
                <a:cs typeface="Times New Roman"/>
              </a:rPr>
              <a:t>Ava: </a:t>
            </a:r>
            <a:r>
              <a:rPr lang="en-GB" sz="2800" b="1" dirty="0">
                <a:solidFill>
                  <a:prstClr val="white">
                    <a:tint val="75000"/>
                  </a:prstClr>
                </a:solidFill>
                <a:ea typeface="Calibri"/>
                <a:cs typeface="Times New Roman"/>
              </a:rPr>
              <a:t>“I am the Lord’s servant, may it happen to me as you have said”. </a:t>
            </a:r>
          </a:p>
          <a:p>
            <a:pPr lvl="0" algn="l"/>
            <a:r>
              <a:rPr lang="en-GB" sz="2800" b="1" u="sng" dirty="0">
                <a:solidFill>
                  <a:srgbClr val="FFFF00"/>
                </a:solidFill>
                <a:ea typeface="Calibri"/>
                <a:cs typeface="Times New Roman"/>
              </a:rPr>
              <a:t>Pause</a:t>
            </a:r>
            <a:endParaRPr lang="en-GB" sz="2800" b="1" dirty="0">
              <a:solidFill>
                <a:srgbClr val="FFFF00"/>
              </a:solidFill>
              <a:ea typeface="Calibri"/>
              <a:cs typeface="Times New Roman"/>
            </a:endParaRPr>
          </a:p>
          <a:p>
            <a:pPr lvl="0" algn="l"/>
            <a:r>
              <a:rPr lang="en-GB" sz="2800" b="1" dirty="0">
                <a:solidFill>
                  <a:prstClr val="white">
                    <a:tint val="75000"/>
                  </a:prstClr>
                </a:solidFill>
                <a:ea typeface="Calibri"/>
                <a:cs typeface="Times New Roman"/>
              </a:rPr>
              <a:t>The Gospel of the Lord. </a:t>
            </a:r>
          </a:p>
          <a:p>
            <a:pPr lvl="0" algn="l"/>
            <a:r>
              <a:rPr lang="en-GB" sz="2800" b="1" u="sng" dirty="0">
                <a:solidFill>
                  <a:srgbClr val="FFFF00"/>
                </a:solidFill>
                <a:ea typeface="Calibri"/>
                <a:cs typeface="Times New Roman"/>
              </a:rPr>
              <a:t>All:</a:t>
            </a:r>
            <a:r>
              <a:rPr lang="en-GB" sz="2800" b="1" dirty="0">
                <a:solidFill>
                  <a:srgbClr val="FFFF00"/>
                </a:solidFill>
                <a:ea typeface="Calibri"/>
                <a:cs typeface="Times New Roman"/>
              </a:rPr>
              <a:t> Praise to you, Lord Jesus Christ. </a:t>
            </a:r>
          </a:p>
          <a:p>
            <a:endParaRPr lang="en-GB" dirty="0"/>
          </a:p>
        </p:txBody>
      </p:sp>
      <p:pic>
        <p:nvPicPr>
          <p:cNvPr id="6" name="Picture 5"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5085184"/>
            <a:ext cx="1083568" cy="1440160"/>
          </a:xfrm>
          <a:prstGeom prst="rect">
            <a:avLst/>
          </a:prstGeom>
          <a:noFill/>
          <a:ln>
            <a:noFill/>
          </a:ln>
        </p:spPr>
      </p:pic>
    </p:spTree>
    <p:extLst>
      <p:ext uri="{BB962C8B-B14F-4D97-AF65-F5344CB8AC3E}">
        <p14:creationId xmlns:p14="http://schemas.microsoft.com/office/powerpoint/2010/main" val="3106049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260648"/>
            <a:ext cx="8208912" cy="6264696"/>
          </a:xfrm>
        </p:spPr>
        <p:txBody>
          <a:bodyPr>
            <a:normAutofit fontScale="85000" lnSpcReduction="20000"/>
          </a:bodyPr>
          <a:lstStyle/>
          <a:p>
            <a:r>
              <a:rPr lang="en-GB" sz="4400" b="1" u="sng" dirty="0">
                <a:solidFill>
                  <a:srgbClr val="00FF00"/>
                </a:solidFill>
                <a:ea typeface="Calibri"/>
                <a:cs typeface="Times New Roman"/>
              </a:rPr>
              <a:t>Response to the Word of the Lord</a:t>
            </a:r>
            <a:endParaRPr lang="en-GB" dirty="0">
              <a:solidFill>
                <a:srgbClr val="00FF00"/>
              </a:solidFill>
              <a:ea typeface="Calibri"/>
              <a:cs typeface="Times New Roman"/>
            </a:endParaRPr>
          </a:p>
          <a:p>
            <a:pPr>
              <a:spcAft>
                <a:spcPts val="0"/>
              </a:spcAft>
            </a:pPr>
            <a:r>
              <a:rPr lang="en-GB" dirty="0">
                <a:ea typeface="Calibri"/>
                <a:cs typeface="Times New Roman"/>
              </a:rPr>
              <a:t> </a:t>
            </a:r>
          </a:p>
          <a:p>
            <a:pPr algn="l">
              <a:spcAft>
                <a:spcPts val="0"/>
              </a:spcAft>
            </a:pPr>
            <a:r>
              <a:rPr lang="en-GB" b="1" dirty="0">
                <a:ea typeface="Calibri"/>
                <a:cs typeface="Times New Roman"/>
              </a:rPr>
              <a:t>We ask Mary for her prayers that she may intercede with God for us. The response </a:t>
            </a:r>
            <a:r>
              <a:rPr lang="en-GB" b="1" dirty="0" smtClean="0">
                <a:ea typeface="Calibri"/>
                <a:cs typeface="Times New Roman"/>
              </a:rPr>
              <a:t>is</a:t>
            </a:r>
          </a:p>
          <a:p>
            <a:pPr algn="l">
              <a:spcAft>
                <a:spcPts val="0"/>
              </a:spcAft>
            </a:pPr>
            <a:endParaRPr lang="en-GB" b="1" dirty="0">
              <a:ea typeface="Calibri"/>
              <a:cs typeface="Times New Roman"/>
            </a:endParaRPr>
          </a:p>
          <a:p>
            <a:pPr lvl="0" algn="l"/>
            <a:r>
              <a:rPr lang="en-GB" b="1" dirty="0" smtClean="0">
                <a:solidFill>
                  <a:srgbClr val="00FF00"/>
                </a:solidFill>
                <a:ea typeface="Calibri"/>
                <a:cs typeface="Times New Roman"/>
              </a:rPr>
              <a:t>Praise </a:t>
            </a:r>
            <a:r>
              <a:rPr lang="en-GB" b="1" dirty="0">
                <a:solidFill>
                  <a:srgbClr val="00FF00"/>
                </a:solidFill>
                <a:ea typeface="Calibri"/>
                <a:cs typeface="Times New Roman"/>
              </a:rPr>
              <a:t>to you, Lord Jesus Christ</a:t>
            </a:r>
            <a:r>
              <a:rPr lang="en-GB" b="1" dirty="0" smtClean="0">
                <a:solidFill>
                  <a:srgbClr val="00FF00"/>
                </a:solidFill>
                <a:ea typeface="Calibri"/>
                <a:cs typeface="Times New Roman"/>
              </a:rPr>
              <a:t>.</a:t>
            </a:r>
          </a:p>
          <a:p>
            <a:pPr lvl="0" algn="l"/>
            <a:r>
              <a:rPr lang="en-GB" b="1" dirty="0" smtClean="0">
                <a:solidFill>
                  <a:srgbClr val="FFFF00"/>
                </a:solidFill>
                <a:ea typeface="Calibri"/>
                <a:cs typeface="Times New Roman"/>
              </a:rPr>
              <a:t> </a:t>
            </a:r>
          </a:p>
          <a:p>
            <a:pPr lvl="0" algn="l"/>
            <a:r>
              <a:rPr lang="en-GB" sz="3300" b="1" dirty="0" smtClean="0">
                <a:solidFill>
                  <a:srgbClr val="FFFF00"/>
                </a:solidFill>
                <a:ea typeface="Calibri"/>
                <a:cs typeface="Times New Roman"/>
              </a:rPr>
              <a:t>All: Praise </a:t>
            </a:r>
            <a:r>
              <a:rPr lang="en-GB" sz="3300" b="1" dirty="0">
                <a:solidFill>
                  <a:srgbClr val="FFFF00"/>
                </a:solidFill>
                <a:ea typeface="Calibri"/>
                <a:cs typeface="Times New Roman"/>
              </a:rPr>
              <a:t>to you, Lord Jesus Christ. </a:t>
            </a:r>
          </a:p>
          <a:p>
            <a:pPr algn="l">
              <a:spcAft>
                <a:spcPts val="0"/>
              </a:spcAft>
            </a:pPr>
            <a:endParaRPr lang="en-GB" b="1" dirty="0">
              <a:ea typeface="Calibri"/>
              <a:cs typeface="Times New Roman"/>
            </a:endParaRPr>
          </a:p>
          <a:p>
            <a:pPr algn="l">
              <a:spcAft>
                <a:spcPts val="0"/>
              </a:spcAft>
            </a:pPr>
            <a:r>
              <a:rPr lang="en-GB" b="1" dirty="0">
                <a:ea typeface="Calibri"/>
                <a:cs typeface="Times New Roman"/>
              </a:rPr>
              <a:t>Mary was the Mother of Jesus.  May we also bring Jesus into the world for others. </a:t>
            </a:r>
            <a:r>
              <a:rPr lang="en-GB" b="1" dirty="0" smtClean="0">
                <a:solidFill>
                  <a:srgbClr val="FF0000"/>
                </a:solidFill>
                <a:ea typeface="Calibri"/>
                <a:cs typeface="Times New Roman"/>
              </a:rPr>
              <a:t>RESPONSE</a:t>
            </a:r>
            <a:endParaRPr lang="en-GB" b="1" dirty="0">
              <a:solidFill>
                <a:srgbClr val="FF0000"/>
              </a:solidFill>
              <a:ea typeface="Calibri"/>
              <a:cs typeface="Times New Roman"/>
            </a:endParaRPr>
          </a:p>
          <a:p>
            <a:pPr algn="l">
              <a:spcAft>
                <a:spcPts val="0"/>
              </a:spcAft>
            </a:pPr>
            <a:r>
              <a:rPr lang="en-GB" b="1" u="sng" dirty="0">
                <a:solidFill>
                  <a:srgbClr val="FFFF00"/>
                </a:solidFill>
                <a:ea typeface="Calibri"/>
                <a:cs typeface="Times New Roman"/>
              </a:rPr>
              <a:t>All:</a:t>
            </a:r>
            <a:r>
              <a:rPr lang="en-GB" b="1" dirty="0">
                <a:solidFill>
                  <a:srgbClr val="FFFF00"/>
                </a:solidFill>
                <a:ea typeface="Calibri"/>
                <a:cs typeface="Times New Roman"/>
              </a:rPr>
              <a:t> Praise to you, Lord Jesus Christ. </a:t>
            </a:r>
          </a:p>
          <a:p>
            <a:pPr>
              <a:spcAft>
                <a:spcPts val="0"/>
              </a:spcAft>
            </a:pPr>
            <a:r>
              <a:rPr lang="en-GB" dirty="0">
                <a:ea typeface="Calibri"/>
                <a:cs typeface="Times New Roman"/>
              </a:rPr>
              <a:t> </a:t>
            </a:r>
          </a:p>
          <a:p>
            <a:pPr>
              <a:spcAft>
                <a:spcPts val="0"/>
              </a:spcAft>
            </a:pPr>
            <a:r>
              <a:rPr lang="en-GB" dirty="0" smtClean="0">
                <a:ea typeface="Calibri"/>
                <a:cs typeface="Times New Roman"/>
              </a:rPr>
              <a:t> </a:t>
            </a:r>
            <a:endParaRPr lang="en-GB" dirty="0">
              <a:ea typeface="Calibri"/>
              <a:cs typeface="Times New Roman"/>
            </a:endParaRPr>
          </a:p>
          <a:p>
            <a:endParaRPr lang="en-GB" dirty="0"/>
          </a:p>
        </p:txBody>
      </p:sp>
      <p:pic>
        <p:nvPicPr>
          <p:cNvPr id="6" name="Picture 5"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437112"/>
            <a:ext cx="2650475" cy="2276872"/>
          </a:xfrm>
          <a:prstGeom prst="rect">
            <a:avLst/>
          </a:prstGeom>
          <a:noFill/>
          <a:ln>
            <a:noFill/>
          </a:ln>
        </p:spPr>
      </p:pic>
    </p:spTree>
    <p:extLst>
      <p:ext uri="{BB962C8B-B14F-4D97-AF65-F5344CB8AC3E}">
        <p14:creationId xmlns:p14="http://schemas.microsoft.com/office/powerpoint/2010/main" val="26922512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04664"/>
            <a:ext cx="7848872" cy="3834896"/>
          </a:xfrm>
          <a:prstGeom prst="rect">
            <a:avLst/>
          </a:prstGeom>
        </p:spPr>
        <p:txBody>
          <a:bodyPr wrap="square">
            <a:spAutoFit/>
          </a:bodyPr>
          <a:lstStyle/>
          <a:p>
            <a:pPr lvl="0">
              <a:spcBef>
                <a:spcPct val="20000"/>
              </a:spcBef>
            </a:pPr>
            <a:r>
              <a:rPr lang="en-GB" sz="3200" dirty="0">
                <a:solidFill>
                  <a:prstClr val="white">
                    <a:tint val="75000"/>
                  </a:prstClr>
                </a:solidFill>
                <a:ea typeface="Calibri"/>
                <a:cs typeface="Times New Roman"/>
              </a:rPr>
              <a:t>Mary gave the glory to God through her life.  May we give praise to God in all we do. </a:t>
            </a:r>
            <a:r>
              <a:rPr lang="en-GB" sz="3200" b="1" dirty="0">
                <a:solidFill>
                  <a:srgbClr val="FF0000"/>
                </a:solidFill>
                <a:ea typeface="Calibri"/>
                <a:cs typeface="Times New Roman"/>
              </a:rPr>
              <a:t>RESPONSE.</a:t>
            </a:r>
            <a:endParaRPr lang="en-GB" sz="3200" dirty="0">
              <a:solidFill>
                <a:prstClr val="white">
                  <a:tint val="75000"/>
                </a:prstClr>
              </a:solidFill>
              <a:ea typeface="Calibri"/>
              <a:cs typeface="Times New Roman"/>
            </a:endParaRPr>
          </a:p>
          <a:p>
            <a:pPr lvl="0">
              <a:spcBef>
                <a:spcPct val="20000"/>
              </a:spcBef>
            </a:pPr>
            <a:r>
              <a:rPr lang="en-GB" sz="3200" dirty="0">
                <a:solidFill>
                  <a:srgbClr val="0070C0"/>
                </a:solidFill>
                <a:ea typeface="Calibri"/>
                <a:cs typeface="Times New Roman"/>
              </a:rPr>
              <a:t> </a:t>
            </a:r>
            <a:r>
              <a:rPr lang="en-GB" sz="3200" b="1" u="sng" dirty="0">
                <a:solidFill>
                  <a:srgbClr val="FFFF00"/>
                </a:solidFill>
                <a:ea typeface="Calibri"/>
                <a:cs typeface="Times New Roman"/>
              </a:rPr>
              <a:t>All:</a:t>
            </a:r>
            <a:r>
              <a:rPr lang="en-GB" sz="3200" b="1" dirty="0">
                <a:solidFill>
                  <a:srgbClr val="FFFF00"/>
                </a:solidFill>
                <a:ea typeface="Calibri"/>
                <a:cs typeface="Times New Roman"/>
              </a:rPr>
              <a:t> Praise to you, Lord Jesus Christ. </a:t>
            </a:r>
            <a:r>
              <a:rPr lang="en-GB" sz="3200" dirty="0" smtClean="0">
                <a:solidFill>
                  <a:prstClr val="white">
                    <a:tint val="75000"/>
                  </a:prstClr>
                </a:solidFill>
                <a:ea typeface="Calibri"/>
                <a:cs typeface="Times New Roman"/>
              </a:rPr>
              <a:t> </a:t>
            </a:r>
            <a:endParaRPr lang="en-GB" sz="3200" dirty="0">
              <a:solidFill>
                <a:prstClr val="white">
                  <a:tint val="75000"/>
                </a:prstClr>
              </a:solidFill>
              <a:ea typeface="Calibri"/>
              <a:cs typeface="Times New Roman"/>
            </a:endParaRPr>
          </a:p>
          <a:p>
            <a:pPr lvl="0">
              <a:spcBef>
                <a:spcPct val="20000"/>
              </a:spcBef>
            </a:pPr>
            <a:r>
              <a:rPr lang="en-GB" sz="3200" dirty="0">
                <a:solidFill>
                  <a:prstClr val="white">
                    <a:tint val="75000"/>
                  </a:prstClr>
                </a:solidFill>
                <a:ea typeface="Calibri"/>
                <a:cs typeface="Times New Roman"/>
              </a:rPr>
              <a:t>Mary was a person of courage.  May we do what we know is right. </a:t>
            </a:r>
            <a:r>
              <a:rPr lang="en-GB" sz="3200" b="1" dirty="0">
                <a:solidFill>
                  <a:srgbClr val="FF0000"/>
                </a:solidFill>
                <a:ea typeface="Calibri"/>
                <a:cs typeface="Times New Roman"/>
              </a:rPr>
              <a:t>RESPONSE</a:t>
            </a:r>
            <a:endParaRPr lang="en-GB" sz="3200" dirty="0">
              <a:solidFill>
                <a:prstClr val="white">
                  <a:tint val="75000"/>
                </a:prstClr>
              </a:solidFill>
              <a:ea typeface="Calibri"/>
              <a:cs typeface="Times New Roman"/>
            </a:endParaRPr>
          </a:p>
          <a:p>
            <a:pPr lvl="0">
              <a:spcBef>
                <a:spcPct val="20000"/>
              </a:spcBef>
            </a:pPr>
            <a:r>
              <a:rPr lang="en-GB" sz="3200" b="1" u="sng" dirty="0">
                <a:solidFill>
                  <a:srgbClr val="FFFF00"/>
                </a:solidFill>
                <a:ea typeface="Calibri"/>
                <a:cs typeface="Times New Roman"/>
              </a:rPr>
              <a:t> All:</a:t>
            </a:r>
            <a:r>
              <a:rPr lang="en-GB" sz="3200" b="1" dirty="0">
                <a:solidFill>
                  <a:srgbClr val="FFFF00"/>
                </a:solidFill>
                <a:ea typeface="Calibri"/>
                <a:cs typeface="Times New Roman"/>
              </a:rPr>
              <a:t> Praise to you, Lord Jesus Christ. </a:t>
            </a:r>
          </a:p>
        </p:txBody>
      </p:sp>
      <p:pic>
        <p:nvPicPr>
          <p:cNvPr id="3" name="image" descr="http://fatherbroom.com/wp-content/media/jpg/Mary-annunciation-stained-glass-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3426474"/>
            <a:ext cx="2144385" cy="3314894"/>
          </a:xfrm>
          <a:prstGeom prst="rect">
            <a:avLst/>
          </a:prstGeom>
          <a:noFill/>
          <a:ln>
            <a:noFill/>
          </a:ln>
        </p:spPr>
      </p:pic>
    </p:spTree>
    <p:extLst>
      <p:ext uri="{BB962C8B-B14F-4D97-AF65-F5344CB8AC3E}">
        <p14:creationId xmlns:p14="http://schemas.microsoft.com/office/powerpoint/2010/main" val="1524502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260648"/>
            <a:ext cx="8064896" cy="6120680"/>
          </a:xfrm>
        </p:spPr>
        <p:txBody>
          <a:bodyPr/>
          <a:lstStyle/>
          <a:p>
            <a:r>
              <a:rPr lang="en-GB" sz="4400" b="1" u="sng" dirty="0">
                <a:solidFill>
                  <a:srgbClr val="00FF00"/>
                </a:solidFill>
                <a:ea typeface="Calibri"/>
                <a:cs typeface="Times New Roman"/>
              </a:rPr>
              <a:t>Go Forth</a:t>
            </a:r>
            <a:endParaRPr lang="en-GB" dirty="0">
              <a:solidFill>
                <a:srgbClr val="00FF00"/>
              </a:solidFill>
              <a:ea typeface="Calibri"/>
              <a:cs typeface="Times New Roman"/>
            </a:endParaRPr>
          </a:p>
          <a:p>
            <a:pPr algn="l">
              <a:spcAft>
                <a:spcPts val="0"/>
              </a:spcAft>
            </a:pPr>
            <a:r>
              <a:rPr lang="en-GB" b="1" dirty="0">
                <a:ea typeface="Calibri"/>
                <a:cs typeface="Times New Roman"/>
              </a:rPr>
              <a:t>Let us go forth and try to follow the strength, bravery and holiness shown by the Virgin Mary at the Annunciation by saying her special prayer</a:t>
            </a:r>
          </a:p>
          <a:p>
            <a:pPr algn="l">
              <a:spcAft>
                <a:spcPts val="0"/>
              </a:spcAft>
            </a:pPr>
            <a:r>
              <a:rPr lang="en-GB" b="1" dirty="0" err="1">
                <a:ea typeface="Calibri"/>
                <a:cs typeface="Times New Roman"/>
              </a:rPr>
              <a:t>Dwylo</a:t>
            </a:r>
            <a:r>
              <a:rPr lang="en-GB" b="1" dirty="0">
                <a:ea typeface="Calibri"/>
                <a:cs typeface="Times New Roman"/>
              </a:rPr>
              <a:t> </a:t>
            </a:r>
            <a:r>
              <a:rPr lang="en-GB" b="1" dirty="0" err="1">
                <a:ea typeface="Calibri"/>
                <a:cs typeface="Times New Roman"/>
              </a:rPr>
              <a:t>ar</a:t>
            </a:r>
            <a:r>
              <a:rPr lang="en-GB" b="1" dirty="0">
                <a:ea typeface="Calibri"/>
                <a:cs typeface="Times New Roman"/>
              </a:rPr>
              <a:t> </a:t>
            </a:r>
            <a:r>
              <a:rPr lang="en-GB" b="1" dirty="0" err="1">
                <a:ea typeface="Calibri"/>
                <a:cs typeface="Times New Roman"/>
              </a:rPr>
              <a:t>hyd</a:t>
            </a:r>
            <a:r>
              <a:rPr lang="en-GB" b="1" dirty="0">
                <a:ea typeface="Calibri"/>
                <a:cs typeface="Times New Roman"/>
              </a:rPr>
              <a:t> a </a:t>
            </a:r>
            <a:r>
              <a:rPr lang="en-GB" b="1" dirty="0" err="1">
                <a:ea typeface="Calibri"/>
                <a:cs typeface="Times New Roman"/>
              </a:rPr>
              <a:t>llygaid</a:t>
            </a:r>
            <a:r>
              <a:rPr lang="en-GB" b="1" dirty="0">
                <a:ea typeface="Calibri"/>
                <a:cs typeface="Times New Roman"/>
              </a:rPr>
              <a:t> a </a:t>
            </a:r>
            <a:r>
              <a:rPr lang="en-GB" b="1" dirty="0" err="1">
                <a:ea typeface="Calibri"/>
                <a:cs typeface="Times New Roman"/>
              </a:rPr>
              <a:t>gau</a:t>
            </a:r>
            <a:r>
              <a:rPr lang="en-GB" b="1" dirty="0">
                <a:ea typeface="Calibri"/>
                <a:cs typeface="Times New Roman"/>
              </a:rPr>
              <a:t> – hand together eyes closed</a:t>
            </a:r>
          </a:p>
          <a:p>
            <a:pPr algn="l">
              <a:spcAft>
                <a:spcPts val="0"/>
              </a:spcAft>
            </a:pPr>
            <a:r>
              <a:rPr lang="en-GB" b="1" dirty="0">
                <a:solidFill>
                  <a:srgbClr val="FFFF00"/>
                </a:solidFill>
                <a:ea typeface="Calibri"/>
                <a:cs typeface="Times New Roman"/>
              </a:rPr>
              <a:t>Hail Mary…..</a:t>
            </a:r>
          </a:p>
          <a:p>
            <a:endParaRPr lang="en-GB" dirty="0"/>
          </a:p>
        </p:txBody>
      </p:sp>
      <p:pic>
        <p:nvPicPr>
          <p:cNvPr id="6" name="Picture 5"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717032"/>
            <a:ext cx="2258938" cy="2952328"/>
          </a:xfrm>
          <a:prstGeom prst="rect">
            <a:avLst/>
          </a:prstGeom>
          <a:noFill/>
          <a:ln>
            <a:noFill/>
          </a:ln>
        </p:spPr>
      </p:pic>
    </p:spTree>
    <p:extLst>
      <p:ext uri="{BB962C8B-B14F-4D97-AF65-F5344CB8AC3E}">
        <p14:creationId xmlns:p14="http://schemas.microsoft.com/office/powerpoint/2010/main" val="2692251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260648"/>
            <a:ext cx="8712968" cy="5400600"/>
          </a:xfrm>
        </p:spPr>
        <p:txBody>
          <a:bodyPr>
            <a:normAutofit fontScale="25000" lnSpcReduction="20000"/>
          </a:bodyPr>
          <a:lstStyle/>
          <a:p>
            <a:pPr>
              <a:lnSpc>
                <a:spcPct val="115000"/>
              </a:lnSpc>
              <a:spcAft>
                <a:spcPts val="1000"/>
              </a:spcAft>
            </a:pPr>
            <a:r>
              <a:rPr lang="en-GB" sz="12800" b="1" u="sng" dirty="0">
                <a:solidFill>
                  <a:srgbClr val="00FF00"/>
                </a:solidFill>
                <a:ea typeface="Calibri"/>
                <a:cs typeface="Times New Roman"/>
              </a:rPr>
              <a:t>Closing </a:t>
            </a:r>
            <a:r>
              <a:rPr lang="en-GB" sz="12800" b="1" u="sng" dirty="0" smtClean="0">
                <a:solidFill>
                  <a:srgbClr val="00FF00"/>
                </a:solidFill>
                <a:ea typeface="Calibri"/>
                <a:cs typeface="Times New Roman"/>
              </a:rPr>
              <a:t>Prayer</a:t>
            </a:r>
            <a:endParaRPr lang="en-GB" sz="12800" dirty="0">
              <a:solidFill>
                <a:srgbClr val="00FF00"/>
              </a:solidFill>
              <a:ea typeface="Calibri"/>
              <a:cs typeface="Times New Roman"/>
            </a:endParaRPr>
          </a:p>
          <a:p>
            <a:pPr algn="l">
              <a:lnSpc>
                <a:spcPct val="115000"/>
              </a:lnSpc>
              <a:spcAft>
                <a:spcPts val="1000"/>
              </a:spcAft>
            </a:pPr>
            <a:r>
              <a:rPr lang="en-GB" sz="11200" b="1" dirty="0">
                <a:ea typeface="Calibri"/>
                <a:cs typeface="Times New Roman"/>
              </a:rPr>
              <a:t>Mary was always faithful to God’s will.  She was faithful at the stable in Bethlehem, she was faithful on the flight to Egypt, and she was faithful at the foot of the cross.  We should follow her example and be faithful to God’s will in our lives. </a:t>
            </a:r>
          </a:p>
          <a:p>
            <a:pPr algn="l">
              <a:lnSpc>
                <a:spcPct val="115000"/>
              </a:lnSpc>
              <a:spcAft>
                <a:spcPts val="1000"/>
              </a:spcAft>
            </a:pPr>
            <a:r>
              <a:rPr lang="en-GB" sz="11200" b="1" u="sng" dirty="0">
                <a:solidFill>
                  <a:srgbClr val="FFFF00"/>
                </a:solidFill>
                <a:ea typeface="Calibri"/>
                <a:cs typeface="Times New Roman"/>
              </a:rPr>
              <a:t>All:</a:t>
            </a:r>
            <a:r>
              <a:rPr lang="en-GB" sz="11200" b="1" dirty="0">
                <a:solidFill>
                  <a:srgbClr val="FFFF00"/>
                </a:solidFill>
                <a:ea typeface="Calibri"/>
                <a:cs typeface="Times New Roman"/>
              </a:rPr>
              <a:t>  Father, help us to do your will even when it is difficult. Help us to be like Mary and respond YES to what He asks of us.  We ask this through our Lord Jesus Christ and your Holy Spirit. Amen.  </a:t>
            </a:r>
          </a:p>
          <a:p>
            <a:pPr algn="l">
              <a:lnSpc>
                <a:spcPct val="115000"/>
              </a:lnSpc>
              <a:spcAft>
                <a:spcPts val="1000"/>
              </a:spcAft>
            </a:pPr>
            <a:r>
              <a:rPr lang="en-GB" sz="11200" b="1" dirty="0">
                <a:ea typeface="Calibri"/>
                <a:cs typeface="Times New Roman"/>
              </a:rPr>
              <a:t>We end our liturgy </a:t>
            </a:r>
            <a:r>
              <a:rPr lang="en-GB" sz="11200" b="1" dirty="0" smtClean="0">
                <a:ea typeface="Calibri"/>
                <a:cs typeface="Times New Roman"/>
              </a:rPr>
              <a:t> </a:t>
            </a:r>
            <a:r>
              <a:rPr lang="en-GB" sz="11200" b="1" dirty="0">
                <a:ea typeface="Calibri"/>
                <a:cs typeface="Times New Roman"/>
              </a:rPr>
              <a:t>with the sign of the cross. </a:t>
            </a:r>
          </a:p>
          <a:p>
            <a:pPr algn="l">
              <a:lnSpc>
                <a:spcPct val="115000"/>
              </a:lnSpc>
              <a:spcAft>
                <a:spcPts val="1000"/>
              </a:spcAft>
            </a:pPr>
            <a:r>
              <a:rPr lang="en-GB" sz="11200" b="1" u="sng" dirty="0">
                <a:solidFill>
                  <a:srgbClr val="FFFF00"/>
                </a:solidFill>
                <a:ea typeface="Calibri"/>
                <a:cs typeface="Times New Roman"/>
              </a:rPr>
              <a:t>All: </a:t>
            </a:r>
            <a:r>
              <a:rPr lang="en-GB" sz="11200" b="1" dirty="0" err="1">
                <a:solidFill>
                  <a:srgbClr val="FFFF00"/>
                </a:solidFill>
                <a:ea typeface="Calibri"/>
                <a:cs typeface="Times New Roman"/>
              </a:rPr>
              <a:t>Yn</a:t>
            </a:r>
            <a:r>
              <a:rPr lang="en-GB" sz="11200" b="1" dirty="0">
                <a:solidFill>
                  <a:srgbClr val="FFFF00"/>
                </a:solidFill>
                <a:ea typeface="Calibri"/>
                <a:cs typeface="Times New Roman"/>
              </a:rPr>
              <a:t> </a:t>
            </a:r>
            <a:r>
              <a:rPr lang="en-GB" sz="11200" b="1" dirty="0" err="1">
                <a:solidFill>
                  <a:srgbClr val="FFFF00"/>
                </a:solidFill>
                <a:ea typeface="Calibri"/>
                <a:cs typeface="Times New Roman"/>
              </a:rPr>
              <a:t>enw’r</a:t>
            </a:r>
            <a:r>
              <a:rPr lang="en-GB" sz="11200" b="1" dirty="0">
                <a:solidFill>
                  <a:srgbClr val="FFFF00"/>
                </a:solidFill>
                <a:ea typeface="Calibri"/>
                <a:cs typeface="Times New Roman"/>
              </a:rPr>
              <a:t> </a:t>
            </a:r>
            <a:r>
              <a:rPr lang="en-GB" sz="11200" b="1" dirty="0" smtClean="0">
                <a:solidFill>
                  <a:srgbClr val="FFFF00"/>
                </a:solidFill>
                <a:ea typeface="Calibri"/>
                <a:cs typeface="Times New Roman"/>
              </a:rPr>
              <a:t>Tad </a:t>
            </a:r>
            <a:r>
              <a:rPr lang="en-GB" sz="11200" b="1" dirty="0">
                <a:solidFill>
                  <a:srgbClr val="FFFF00"/>
                </a:solidFill>
                <a:ea typeface="Calibri"/>
                <a:cs typeface="Times New Roman"/>
              </a:rPr>
              <a:t>a </a:t>
            </a:r>
            <a:r>
              <a:rPr lang="en-GB" sz="11200" b="1" dirty="0" err="1">
                <a:solidFill>
                  <a:srgbClr val="FFFF00"/>
                </a:solidFill>
                <a:ea typeface="Calibri"/>
                <a:cs typeface="Times New Roman"/>
              </a:rPr>
              <a:t>Mab</a:t>
            </a:r>
            <a:r>
              <a:rPr lang="en-GB" sz="11200" b="1" dirty="0">
                <a:solidFill>
                  <a:srgbClr val="FFFF00"/>
                </a:solidFill>
                <a:ea typeface="Calibri"/>
                <a:cs typeface="Times New Roman"/>
              </a:rPr>
              <a:t> a </a:t>
            </a:r>
            <a:r>
              <a:rPr lang="en-GB" sz="11200" b="1" dirty="0" err="1">
                <a:solidFill>
                  <a:srgbClr val="FFFF00"/>
                </a:solidFill>
                <a:ea typeface="Calibri"/>
                <a:cs typeface="Times New Roman"/>
              </a:rPr>
              <a:t>Ysbryd</a:t>
            </a:r>
            <a:r>
              <a:rPr lang="en-GB" sz="11200" b="1" dirty="0">
                <a:solidFill>
                  <a:srgbClr val="FFFF00"/>
                </a:solidFill>
                <a:ea typeface="Calibri"/>
                <a:cs typeface="Times New Roman"/>
              </a:rPr>
              <a:t> </a:t>
            </a:r>
            <a:r>
              <a:rPr lang="en-GB" sz="11200" b="1" dirty="0" err="1">
                <a:solidFill>
                  <a:srgbClr val="FFFF00"/>
                </a:solidFill>
                <a:ea typeface="Calibri"/>
                <a:cs typeface="Times New Roman"/>
              </a:rPr>
              <a:t>Glan</a:t>
            </a:r>
            <a:r>
              <a:rPr lang="en-GB" sz="11200" b="1" dirty="0">
                <a:solidFill>
                  <a:srgbClr val="FFFF00"/>
                </a:solidFill>
                <a:ea typeface="Calibri"/>
                <a:cs typeface="Times New Roman"/>
              </a:rPr>
              <a:t> Amen.</a:t>
            </a:r>
          </a:p>
          <a:p>
            <a:endParaRPr lang="en-GB" dirty="0"/>
          </a:p>
        </p:txBody>
      </p:sp>
      <p:pic>
        <p:nvPicPr>
          <p:cNvPr id="6" name="Picture 5"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5589240"/>
            <a:ext cx="1077496" cy="1152128"/>
          </a:xfrm>
          <a:prstGeom prst="rect">
            <a:avLst/>
          </a:prstGeom>
          <a:noFill/>
          <a:ln>
            <a:noFill/>
          </a:ln>
        </p:spPr>
      </p:pic>
    </p:spTree>
    <p:extLst>
      <p:ext uri="{BB962C8B-B14F-4D97-AF65-F5344CB8AC3E}">
        <p14:creationId xmlns:p14="http://schemas.microsoft.com/office/powerpoint/2010/main" val="2692251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5060" y="124875"/>
            <a:ext cx="8856984" cy="6237605"/>
          </a:xfrm>
          <a:prstGeom prst="rect">
            <a:avLst/>
          </a:prstGeom>
        </p:spPr>
        <p:txBody>
          <a:bodyPr wrap="square">
            <a:spAutoFit/>
          </a:bodyPr>
          <a:lstStyle/>
          <a:p>
            <a:pPr>
              <a:lnSpc>
                <a:spcPct val="115000"/>
              </a:lnSpc>
              <a:spcAft>
                <a:spcPts val="1000"/>
              </a:spcAft>
            </a:pPr>
            <a:r>
              <a:rPr lang="en-GB" sz="3200" b="1" u="sng" dirty="0">
                <a:solidFill>
                  <a:srgbClr val="FFFF00"/>
                </a:solidFill>
                <a:ea typeface="Calibri"/>
                <a:cs typeface="Times New Roman"/>
              </a:rPr>
              <a:t>Mary is special because …..</a:t>
            </a:r>
            <a:endParaRPr lang="en-GB" sz="3200" dirty="0">
              <a:solidFill>
                <a:srgbClr val="FFFF00"/>
              </a:solidFill>
              <a:ea typeface="Calibri"/>
              <a:cs typeface="Times New Roman"/>
            </a:endParaRPr>
          </a:p>
          <a:p>
            <a:pPr marL="342900" lvl="0" indent="-342900">
              <a:lnSpc>
                <a:spcPct val="115000"/>
              </a:lnSpc>
              <a:spcAft>
                <a:spcPts val="0"/>
              </a:spcAft>
              <a:buFont typeface="Symbol"/>
              <a:buChar char=""/>
            </a:pPr>
            <a:r>
              <a:rPr lang="en-GB" sz="2800" b="1" dirty="0">
                <a:ea typeface="Calibri"/>
                <a:cs typeface="Times New Roman"/>
              </a:rPr>
              <a:t>She is a model to mothers </a:t>
            </a:r>
          </a:p>
          <a:p>
            <a:pPr marL="342900" lvl="0" indent="-342900">
              <a:lnSpc>
                <a:spcPct val="115000"/>
              </a:lnSpc>
              <a:spcAft>
                <a:spcPts val="0"/>
              </a:spcAft>
              <a:buFont typeface="Symbol"/>
              <a:buChar char=""/>
            </a:pPr>
            <a:r>
              <a:rPr lang="en-GB" sz="2800" b="1" dirty="0">
                <a:ea typeface="Calibri"/>
                <a:cs typeface="Times New Roman"/>
              </a:rPr>
              <a:t>She was born without sin</a:t>
            </a:r>
          </a:p>
          <a:p>
            <a:pPr marL="342900" lvl="0" indent="-342900">
              <a:lnSpc>
                <a:spcPct val="115000"/>
              </a:lnSpc>
              <a:spcAft>
                <a:spcPts val="0"/>
              </a:spcAft>
              <a:buFont typeface="Symbol"/>
              <a:buChar char=""/>
            </a:pPr>
            <a:r>
              <a:rPr lang="en-GB" sz="2800" b="1" dirty="0">
                <a:ea typeface="Calibri"/>
                <a:cs typeface="Times New Roman"/>
              </a:rPr>
              <a:t>She was truly holy</a:t>
            </a:r>
          </a:p>
          <a:p>
            <a:pPr marL="342900" lvl="0" indent="-342900">
              <a:lnSpc>
                <a:spcPct val="115000"/>
              </a:lnSpc>
              <a:spcAft>
                <a:spcPts val="0"/>
              </a:spcAft>
              <a:buFont typeface="Symbol"/>
              <a:buChar char=""/>
            </a:pPr>
            <a:r>
              <a:rPr lang="en-GB" sz="2800" b="1" dirty="0">
                <a:ea typeface="Calibri"/>
                <a:cs typeface="Times New Roman"/>
              </a:rPr>
              <a:t>She was totally dedicated </a:t>
            </a:r>
            <a:r>
              <a:rPr lang="en-GB" sz="2800" b="1" dirty="0" smtClean="0">
                <a:ea typeface="Calibri"/>
                <a:cs typeface="Times New Roman"/>
              </a:rPr>
              <a:t>to</a:t>
            </a:r>
          </a:p>
          <a:p>
            <a:pPr marL="342900" lvl="0" indent="-342900">
              <a:lnSpc>
                <a:spcPct val="115000"/>
              </a:lnSpc>
              <a:spcAft>
                <a:spcPts val="0"/>
              </a:spcAft>
              <a:buFont typeface="Symbol"/>
              <a:buChar char=""/>
            </a:pPr>
            <a:r>
              <a:rPr lang="en-GB" sz="2800" b="1" dirty="0" smtClean="0">
                <a:ea typeface="Calibri"/>
                <a:cs typeface="Times New Roman"/>
              </a:rPr>
              <a:t> </a:t>
            </a:r>
            <a:r>
              <a:rPr lang="en-GB" sz="2800" b="1" dirty="0">
                <a:ea typeface="Calibri"/>
                <a:cs typeface="Times New Roman"/>
              </a:rPr>
              <a:t>protecting </a:t>
            </a:r>
            <a:endParaRPr lang="en-GB" sz="2800" b="1" dirty="0" smtClean="0">
              <a:ea typeface="Calibri"/>
              <a:cs typeface="Times New Roman"/>
            </a:endParaRPr>
          </a:p>
          <a:p>
            <a:pPr lvl="0">
              <a:lnSpc>
                <a:spcPct val="115000"/>
              </a:lnSpc>
              <a:spcAft>
                <a:spcPts val="0"/>
              </a:spcAft>
            </a:pPr>
            <a:r>
              <a:rPr lang="en-GB" sz="2800" b="1" dirty="0" smtClean="0">
                <a:ea typeface="Calibri"/>
                <a:cs typeface="Times New Roman"/>
              </a:rPr>
              <a:t>Jesus </a:t>
            </a:r>
            <a:r>
              <a:rPr lang="en-GB" sz="2800" b="1" dirty="0">
                <a:ea typeface="Calibri"/>
                <a:cs typeface="Times New Roman"/>
              </a:rPr>
              <a:t>during his time on earth,</a:t>
            </a:r>
          </a:p>
          <a:p>
            <a:pPr marL="342900" lvl="0" indent="-342900">
              <a:lnSpc>
                <a:spcPct val="115000"/>
              </a:lnSpc>
              <a:spcAft>
                <a:spcPts val="0"/>
              </a:spcAft>
              <a:buFont typeface="Symbol"/>
              <a:buChar char=""/>
            </a:pPr>
            <a:r>
              <a:rPr lang="en-GB" sz="2800" b="1" dirty="0">
                <a:ea typeface="Calibri"/>
                <a:cs typeface="Times New Roman"/>
              </a:rPr>
              <a:t>She was present at his death </a:t>
            </a:r>
            <a:r>
              <a:rPr lang="en-GB" sz="2800" b="1" dirty="0" smtClean="0">
                <a:ea typeface="Calibri"/>
                <a:cs typeface="Times New Roman"/>
              </a:rPr>
              <a:t>and</a:t>
            </a:r>
          </a:p>
          <a:p>
            <a:pPr marL="342900" lvl="0" indent="-342900">
              <a:lnSpc>
                <a:spcPct val="115000"/>
              </a:lnSpc>
              <a:spcAft>
                <a:spcPts val="0"/>
              </a:spcAft>
              <a:buFont typeface="Symbol"/>
              <a:buChar char=""/>
            </a:pPr>
            <a:r>
              <a:rPr lang="en-GB" sz="2800" b="1" dirty="0" smtClean="0">
                <a:ea typeface="Calibri"/>
                <a:cs typeface="Times New Roman"/>
              </a:rPr>
              <a:t> </a:t>
            </a:r>
            <a:r>
              <a:rPr lang="en-GB" sz="2800" b="1" dirty="0">
                <a:ea typeface="Calibri"/>
                <a:cs typeface="Times New Roman"/>
              </a:rPr>
              <a:t>witnessed the risen Jesus </a:t>
            </a:r>
            <a:r>
              <a:rPr lang="en-GB" sz="2800" b="1" dirty="0" smtClean="0">
                <a:ea typeface="Calibri"/>
                <a:cs typeface="Times New Roman"/>
              </a:rPr>
              <a:t>after</a:t>
            </a:r>
          </a:p>
          <a:p>
            <a:pPr marL="342900" lvl="0" indent="-342900">
              <a:lnSpc>
                <a:spcPct val="115000"/>
              </a:lnSpc>
              <a:spcAft>
                <a:spcPts val="0"/>
              </a:spcAft>
              <a:buFont typeface="Symbol"/>
              <a:buChar char=""/>
            </a:pPr>
            <a:r>
              <a:rPr lang="en-GB" sz="2800" b="1" dirty="0" smtClean="0">
                <a:ea typeface="Calibri"/>
                <a:cs typeface="Times New Roman"/>
              </a:rPr>
              <a:t> </a:t>
            </a:r>
            <a:r>
              <a:rPr lang="en-GB" sz="2800" b="1" dirty="0">
                <a:ea typeface="Calibri"/>
                <a:cs typeface="Times New Roman"/>
              </a:rPr>
              <a:t>his crucifixion</a:t>
            </a:r>
          </a:p>
          <a:p>
            <a:pPr marL="342900" lvl="0" indent="-342900">
              <a:lnSpc>
                <a:spcPct val="115000"/>
              </a:lnSpc>
              <a:spcAft>
                <a:spcPts val="1000"/>
              </a:spcAft>
              <a:buFont typeface="Symbol"/>
              <a:buChar char=""/>
            </a:pPr>
            <a:r>
              <a:rPr lang="en-GB" sz="2800" b="1" dirty="0">
                <a:ea typeface="Calibri"/>
                <a:cs typeface="Times New Roman"/>
              </a:rPr>
              <a:t>At her </a:t>
            </a:r>
            <a:r>
              <a:rPr lang="en-GB" sz="2800" b="1" u="sng" dirty="0">
                <a:solidFill>
                  <a:srgbClr val="FFFF00"/>
                </a:solidFill>
                <a:ea typeface="Calibri"/>
                <a:cs typeface="Times New Roman"/>
              </a:rPr>
              <a:t>Assumption</a:t>
            </a:r>
            <a:r>
              <a:rPr lang="en-GB" sz="2800" b="1" dirty="0">
                <a:ea typeface="Calibri"/>
                <a:cs typeface="Times New Roman"/>
              </a:rPr>
              <a:t>, her death, Mary , like her Son Jesus </a:t>
            </a:r>
            <a:r>
              <a:rPr lang="en-GB" sz="2800" b="1" dirty="0" smtClean="0">
                <a:ea typeface="Calibri"/>
                <a:cs typeface="Times New Roman"/>
              </a:rPr>
              <a:t>risen from the dead, </a:t>
            </a:r>
            <a:r>
              <a:rPr lang="en-GB" sz="2800" b="1" dirty="0">
                <a:ea typeface="Calibri"/>
                <a:cs typeface="Times New Roman"/>
              </a:rPr>
              <a:t>and taken bodily to </a:t>
            </a:r>
            <a:r>
              <a:rPr lang="en-GB" sz="2800" b="1" dirty="0" smtClean="0">
                <a:ea typeface="Calibri"/>
                <a:cs typeface="Times New Roman"/>
              </a:rPr>
              <a:t>heaven.</a:t>
            </a:r>
            <a:endParaRPr lang="en-GB" sz="2800" b="1" dirty="0">
              <a:ea typeface="Calibri"/>
              <a:cs typeface="Times New Roman"/>
            </a:endParaRPr>
          </a:p>
        </p:txBody>
      </p:sp>
      <p:pic>
        <p:nvPicPr>
          <p:cNvPr id="4" name="image" descr="http://4.bp.blogspot.com/-5x59M0Me4Zk/UgkAoCmbXoI/AAAAAAAAFIk/toFdAGYwmOU/s1600/Svitozar+Nenyuk+Assumption+Art.jpg"/>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52372"/>
            <a:ext cx="2988421" cy="5020843"/>
          </a:xfrm>
          <a:prstGeom prst="rect">
            <a:avLst/>
          </a:prstGeom>
          <a:noFill/>
          <a:ln>
            <a:noFill/>
          </a:ln>
        </p:spPr>
      </p:pic>
    </p:spTree>
    <p:extLst>
      <p:ext uri="{BB962C8B-B14F-4D97-AF65-F5344CB8AC3E}">
        <p14:creationId xmlns:p14="http://schemas.microsoft.com/office/powerpoint/2010/main" val="38002353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2276872"/>
            <a:ext cx="7848872" cy="4320480"/>
          </a:xfrm>
        </p:spPr>
        <p:txBody>
          <a:bodyPr/>
          <a:lstStyle/>
          <a:p>
            <a:pPr>
              <a:lnSpc>
                <a:spcPct val="115000"/>
              </a:lnSpc>
              <a:spcAft>
                <a:spcPts val="1000"/>
              </a:spcAft>
            </a:pPr>
            <a:r>
              <a:rPr lang="en-GB" dirty="0" smtClean="0">
                <a:ea typeface="Calibri"/>
                <a:cs typeface="Times New Roman"/>
              </a:rPr>
              <a:t>.</a:t>
            </a:r>
            <a:endParaRPr lang="en-GB" dirty="0">
              <a:ea typeface="Calibri"/>
              <a:cs typeface="Times New Roman"/>
            </a:endParaRP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426869401"/>
              </p:ext>
            </p:extLst>
          </p:nvPr>
        </p:nvGraphicFramePr>
        <p:xfrm>
          <a:off x="1043608" y="548680"/>
          <a:ext cx="7021194" cy="3645408"/>
        </p:xfrm>
        <a:graphic>
          <a:graphicData uri="http://schemas.openxmlformats.org/drawingml/2006/table">
            <a:tbl>
              <a:tblPr/>
              <a:tblGrid>
                <a:gridCol w="2376264">
                  <a:extLst>
                    <a:ext uri="{9D8B030D-6E8A-4147-A177-3AD203B41FA5}">
                      <a16:colId xmlns:a16="http://schemas.microsoft.com/office/drawing/2014/main" xmlns="" val="20000"/>
                    </a:ext>
                  </a:extLst>
                </a:gridCol>
                <a:gridCol w="2395711">
                  <a:extLst>
                    <a:ext uri="{9D8B030D-6E8A-4147-A177-3AD203B41FA5}">
                      <a16:colId xmlns:a16="http://schemas.microsoft.com/office/drawing/2014/main" xmlns="" val="20001"/>
                    </a:ext>
                  </a:extLst>
                </a:gridCol>
                <a:gridCol w="2249219">
                  <a:extLst>
                    <a:ext uri="{9D8B030D-6E8A-4147-A177-3AD203B41FA5}">
                      <a16:colId xmlns:a16="http://schemas.microsoft.com/office/drawing/2014/main" xmlns="" val="20002"/>
                    </a:ext>
                  </a:extLst>
                </a:gridCol>
              </a:tblGrid>
              <a:tr h="243840">
                <a:tc>
                  <a:txBody>
                    <a:bodyPr/>
                    <a:lstStyle/>
                    <a:p>
                      <a:pPr marL="201930">
                        <a:lnSpc>
                          <a:spcPct val="115000"/>
                        </a:lnSpc>
                        <a:spcAft>
                          <a:spcPts val="0"/>
                        </a:spcAft>
                      </a:pPr>
                      <a:r>
                        <a:rPr lang="en-GB" sz="1600" b="1" u="sng" dirty="0">
                          <a:solidFill>
                            <a:srgbClr val="FFFFFF"/>
                          </a:solidFill>
                          <a:effectLst/>
                          <a:latin typeface="Calibri"/>
                          <a:ea typeface="Calibri"/>
                          <a:cs typeface="Times New Roman"/>
                        </a:rPr>
                        <a:t>Group One / </a:t>
                      </a:r>
                      <a:r>
                        <a:rPr lang="en-GB" sz="1600" b="1" u="sng" dirty="0" err="1">
                          <a:solidFill>
                            <a:srgbClr val="FFFFFF"/>
                          </a:solidFill>
                          <a:effectLst/>
                          <a:latin typeface="Calibri"/>
                          <a:ea typeface="Calibri"/>
                          <a:cs typeface="Times New Roman"/>
                        </a:rPr>
                        <a:t>Grwp</a:t>
                      </a:r>
                      <a:r>
                        <a:rPr lang="en-GB" sz="1600" b="1" u="sng" dirty="0">
                          <a:solidFill>
                            <a:srgbClr val="FFFFFF"/>
                          </a:solidFill>
                          <a:effectLst/>
                          <a:latin typeface="Calibri"/>
                          <a:ea typeface="Calibri"/>
                          <a:cs typeface="Times New Roman"/>
                        </a:rPr>
                        <a:t> Un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01930">
                        <a:lnSpc>
                          <a:spcPct val="115000"/>
                        </a:lnSpc>
                        <a:spcAft>
                          <a:spcPts val="0"/>
                        </a:spcAft>
                      </a:pPr>
                      <a:r>
                        <a:rPr lang="en-GB" sz="1600" b="1" u="sng">
                          <a:solidFill>
                            <a:srgbClr val="FFFFFF"/>
                          </a:solidFill>
                          <a:effectLst/>
                          <a:latin typeface="Calibri"/>
                          <a:ea typeface="Calibri"/>
                          <a:cs typeface="Times New Roman"/>
                        </a:rPr>
                        <a:t>Group Two / Grwp Dau</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01930">
                        <a:lnSpc>
                          <a:spcPct val="115000"/>
                        </a:lnSpc>
                        <a:spcAft>
                          <a:spcPts val="0"/>
                        </a:spcAft>
                      </a:pPr>
                      <a:r>
                        <a:rPr lang="en-GB" sz="1600" b="1" u="sng">
                          <a:solidFill>
                            <a:srgbClr val="FFFFFF"/>
                          </a:solidFill>
                          <a:effectLst/>
                          <a:latin typeface="Calibri"/>
                          <a:ea typeface="Calibri"/>
                          <a:cs typeface="Times New Roman"/>
                        </a:rPr>
                        <a:t>Group Three / Grwp Tri</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2722245">
                <a:tc>
                  <a:txBody>
                    <a:bodyPr/>
                    <a:lstStyle/>
                    <a:p>
                      <a:pPr marL="430530">
                        <a:lnSpc>
                          <a:spcPct val="115000"/>
                        </a:lnSpc>
                        <a:spcAft>
                          <a:spcPts val="0"/>
                        </a:spcAft>
                      </a:pPr>
                      <a:r>
                        <a:rPr lang="en-GB" sz="1600" b="1" u="sng">
                          <a:solidFill>
                            <a:srgbClr val="FFFFFF"/>
                          </a:solidFill>
                          <a:effectLst/>
                          <a:latin typeface="Calibri"/>
                          <a:ea typeface="Calibri"/>
                          <a:cs typeface="Times New Roman"/>
                        </a:rPr>
                        <a:t>Group One</a:t>
                      </a:r>
                      <a:endParaRPr lang="en-GB" sz="1100">
                        <a:effectLst/>
                        <a:latin typeface="Calibri"/>
                        <a:ea typeface="Calibri"/>
                        <a:cs typeface="Times New Roman"/>
                      </a:endParaRPr>
                    </a:p>
                    <a:p>
                      <a:pPr marL="430530">
                        <a:lnSpc>
                          <a:spcPct val="115000"/>
                        </a:lnSpc>
                        <a:spcAft>
                          <a:spcPts val="0"/>
                        </a:spcAft>
                      </a:pPr>
                      <a:r>
                        <a:rPr lang="en-GB" sz="1600" b="1">
                          <a:solidFill>
                            <a:srgbClr val="FFFFFF"/>
                          </a:solidFill>
                          <a:effectLst/>
                          <a:latin typeface="Calibri"/>
                          <a:ea typeface="Calibri"/>
                          <a:cs typeface="Times New Roman"/>
                        </a:rPr>
                        <a:t>Your task is to create a circle thinking map to show the different words that you think best describe Mary the mother of Jesus. Work with your shoulder partner and then your group to help you.</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01930">
                        <a:lnSpc>
                          <a:spcPct val="115000"/>
                        </a:lnSpc>
                        <a:spcAft>
                          <a:spcPts val="0"/>
                        </a:spcAft>
                      </a:pPr>
                      <a:r>
                        <a:rPr lang="en-GB" sz="1600" b="1" u="sng">
                          <a:solidFill>
                            <a:srgbClr val="FFFFFF"/>
                          </a:solidFill>
                          <a:effectLst/>
                          <a:latin typeface="Calibri"/>
                          <a:ea typeface="Calibri"/>
                          <a:cs typeface="Times New Roman"/>
                        </a:rPr>
                        <a:t>Group two</a:t>
                      </a:r>
                      <a:endParaRPr lang="en-GB" sz="1100">
                        <a:effectLst/>
                        <a:latin typeface="Calibri"/>
                        <a:ea typeface="Calibri"/>
                        <a:cs typeface="Times New Roman"/>
                      </a:endParaRPr>
                    </a:p>
                    <a:p>
                      <a:pPr marL="201930">
                        <a:lnSpc>
                          <a:spcPct val="115000"/>
                        </a:lnSpc>
                        <a:spcAft>
                          <a:spcPts val="0"/>
                        </a:spcAft>
                      </a:pPr>
                      <a:r>
                        <a:rPr lang="en-GB" sz="1600" b="1">
                          <a:solidFill>
                            <a:srgbClr val="FFFFFF"/>
                          </a:solidFill>
                          <a:effectLst/>
                          <a:latin typeface="Calibri"/>
                          <a:ea typeface="Calibri"/>
                          <a:cs typeface="Times New Roman"/>
                        </a:rPr>
                        <a:t>Your task is to make linked with the qualities of Mary and to reflect on when this has happened in your life and how it made you feel.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u="sng" dirty="0">
                          <a:solidFill>
                            <a:srgbClr val="FFFFFF"/>
                          </a:solidFill>
                          <a:effectLst/>
                          <a:latin typeface="Calibri"/>
                          <a:ea typeface="Calibri"/>
                          <a:cs typeface="Times New Roman"/>
                        </a:rPr>
                        <a:t>Group Three</a:t>
                      </a:r>
                      <a:endParaRPr lang="en-GB" sz="1100" dirty="0">
                        <a:effectLst/>
                        <a:latin typeface="Calibri"/>
                        <a:ea typeface="Calibri"/>
                        <a:cs typeface="Times New Roman"/>
                      </a:endParaRPr>
                    </a:p>
                    <a:p>
                      <a:pPr>
                        <a:lnSpc>
                          <a:spcPct val="115000"/>
                        </a:lnSpc>
                        <a:spcAft>
                          <a:spcPts val="0"/>
                        </a:spcAft>
                      </a:pPr>
                      <a:r>
                        <a:rPr lang="en-GB" sz="1600" b="1" dirty="0">
                          <a:solidFill>
                            <a:srgbClr val="FFFFFF"/>
                          </a:solidFill>
                          <a:effectLst/>
                          <a:latin typeface="Calibri"/>
                          <a:ea typeface="Calibri"/>
                          <a:cs typeface="Times New Roman"/>
                        </a:rPr>
                        <a:t>Your tasks is to </a:t>
                      </a:r>
                      <a:endParaRPr lang="en-GB" sz="1100" dirty="0">
                        <a:effectLst/>
                        <a:latin typeface="Calibri"/>
                        <a:ea typeface="Calibri"/>
                        <a:cs typeface="Times New Roman"/>
                      </a:endParaRPr>
                    </a:p>
                    <a:p>
                      <a:pPr>
                        <a:lnSpc>
                          <a:spcPct val="115000"/>
                        </a:lnSpc>
                        <a:spcAft>
                          <a:spcPts val="0"/>
                        </a:spcAft>
                      </a:pPr>
                      <a:r>
                        <a:rPr lang="en-GB" sz="1600" b="1" dirty="0">
                          <a:solidFill>
                            <a:srgbClr val="FFFFFF"/>
                          </a:solidFill>
                          <a:effectLst/>
                          <a:latin typeface="Calibri"/>
                          <a:ea typeface="Calibri"/>
                          <a:cs typeface="Times New Roman"/>
                        </a:rPr>
                        <a:t>Write a group prayer asking Mary to intercede (help us) </a:t>
                      </a:r>
                      <a:endParaRPr lang="en-GB" sz="1100" dirty="0">
                        <a:effectLst/>
                        <a:latin typeface="Calibri"/>
                        <a:ea typeface="Calibri"/>
                        <a:cs typeface="Times New Roman"/>
                      </a:endParaRPr>
                    </a:p>
                    <a:p>
                      <a:pPr>
                        <a:lnSpc>
                          <a:spcPct val="115000"/>
                        </a:lnSpc>
                        <a:spcAft>
                          <a:spcPts val="0"/>
                        </a:spcAft>
                      </a:pPr>
                      <a:r>
                        <a:rPr lang="en-GB" sz="1600" b="1" dirty="0" err="1">
                          <a:solidFill>
                            <a:srgbClr val="FFFFFF"/>
                          </a:solidFill>
                          <a:effectLst/>
                          <a:latin typeface="Calibri"/>
                          <a:ea typeface="Calibri"/>
                          <a:cs typeface="Times New Roman"/>
                        </a:rPr>
                        <a:t>Ms.</a:t>
                      </a:r>
                      <a:r>
                        <a:rPr lang="en-GB" sz="1600" b="1" dirty="0">
                          <a:solidFill>
                            <a:srgbClr val="FFFFFF"/>
                          </a:solidFill>
                          <a:effectLst/>
                          <a:latin typeface="Calibri"/>
                          <a:ea typeface="Calibri"/>
                          <a:cs typeface="Times New Roman"/>
                        </a:rPr>
                        <a:t> Houston has written key words and phrases to help you write this prayer.</a:t>
                      </a:r>
                      <a:endParaRPr lang="en-GB" sz="1100" dirty="0">
                        <a:effectLst/>
                        <a:latin typeface="Calibri"/>
                        <a:ea typeface="Calibri"/>
                        <a:cs typeface="Times New Roman"/>
                      </a:endParaRPr>
                    </a:p>
                    <a:p>
                      <a:pPr>
                        <a:lnSpc>
                          <a:spcPct val="115000"/>
                        </a:lnSpc>
                        <a:spcAft>
                          <a:spcPts val="0"/>
                        </a:spcAft>
                      </a:pPr>
                      <a:r>
                        <a:rPr lang="en-GB" sz="1100" dirty="0">
                          <a:solidFill>
                            <a:srgbClr val="FFFFFF"/>
                          </a:solidFill>
                          <a:effectLst/>
                          <a:latin typeface="Calibri"/>
                          <a:ea typeface="Calibri"/>
                          <a:cs typeface="Times New Roman"/>
                        </a:rPr>
                        <a:t> </a:t>
                      </a:r>
                      <a:endParaRPr lang="en-GB" sz="1100" dirty="0">
                        <a:effectLst/>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en-GB" sz="1600" b="1" dirty="0">
                          <a:solidFill>
                            <a:srgbClr val="FFFFFF"/>
                          </a:solidFill>
                          <a:effectLst/>
                          <a:latin typeface="Calibri"/>
                          <a:ea typeface="Calibri"/>
                          <a:cs typeface="Times New Roman"/>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bl>
          </a:graphicData>
        </a:graphic>
      </p:graphicFrame>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789040"/>
            <a:ext cx="1957387" cy="273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2251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6672"/>
            <a:ext cx="8568952" cy="4569456"/>
          </a:xfrm>
          <a:prstGeom prst="rect">
            <a:avLst/>
          </a:prstGeom>
        </p:spPr>
        <p:txBody>
          <a:bodyPr wrap="square">
            <a:spAutoFit/>
          </a:bodyPr>
          <a:lstStyle/>
          <a:p>
            <a:pPr algn="ctr">
              <a:lnSpc>
                <a:spcPct val="115000"/>
              </a:lnSpc>
              <a:spcAft>
                <a:spcPts val="1000"/>
              </a:spcAft>
            </a:pPr>
            <a:r>
              <a:rPr lang="en-GB" sz="3200" b="1" u="sng" dirty="0" smtClean="0">
                <a:solidFill>
                  <a:srgbClr val="00FF00"/>
                </a:solidFill>
                <a:ea typeface="Calibri"/>
                <a:cs typeface="Times New Roman"/>
              </a:rPr>
              <a:t>Plenary: Reflecting </a:t>
            </a:r>
            <a:r>
              <a:rPr lang="en-GB" sz="3200" b="1" u="sng" dirty="0">
                <a:solidFill>
                  <a:srgbClr val="00FF00"/>
                </a:solidFill>
                <a:ea typeface="Calibri"/>
                <a:cs typeface="Times New Roman"/>
              </a:rPr>
              <a:t>on my learning</a:t>
            </a:r>
            <a:endParaRPr lang="en-GB" sz="3200" dirty="0">
              <a:solidFill>
                <a:srgbClr val="00FF00"/>
              </a:solidFill>
              <a:ea typeface="Calibri"/>
              <a:cs typeface="Times New Roman"/>
            </a:endParaRPr>
          </a:p>
          <a:p>
            <a:pPr algn="ctr">
              <a:lnSpc>
                <a:spcPct val="115000"/>
              </a:lnSpc>
              <a:spcAft>
                <a:spcPts val="1000"/>
              </a:spcAft>
            </a:pPr>
            <a:r>
              <a:rPr lang="en-GB" sz="3200" b="1" u="sng" dirty="0">
                <a:solidFill>
                  <a:srgbClr val="FFFF00"/>
                </a:solidFill>
                <a:ea typeface="Calibri"/>
                <a:cs typeface="Times New Roman"/>
              </a:rPr>
              <a:t>What have I learnt today ?</a:t>
            </a:r>
            <a:endParaRPr lang="en-GB" sz="3200" dirty="0">
              <a:ea typeface="Calibri"/>
              <a:cs typeface="Times New Roman"/>
            </a:endParaRPr>
          </a:p>
          <a:p>
            <a:pPr>
              <a:lnSpc>
                <a:spcPct val="115000"/>
              </a:lnSpc>
              <a:spcAft>
                <a:spcPts val="1000"/>
              </a:spcAft>
            </a:pPr>
            <a:r>
              <a:rPr lang="en-GB" sz="1000" dirty="0">
                <a:ea typeface="Calibri"/>
                <a:cs typeface="Times New Roman"/>
              </a:rPr>
              <a:t> </a:t>
            </a:r>
          </a:p>
          <a:p>
            <a:pPr>
              <a:lnSpc>
                <a:spcPct val="115000"/>
              </a:lnSpc>
              <a:spcAft>
                <a:spcPts val="1000"/>
              </a:spcAft>
            </a:pPr>
            <a:r>
              <a:rPr lang="en-GB" sz="2800" b="1" dirty="0">
                <a:solidFill>
                  <a:srgbClr val="FFFFFF"/>
                </a:solidFill>
                <a:ea typeface="Calibri"/>
                <a:cs typeface="Times New Roman"/>
              </a:rPr>
              <a:t>On your whiteboards I want you to think about the word you chose to explain your feelings about Mary and choose another that show how your learning in the lesson has helped you to understand more about the importance of Mary in our Catholic faith.</a:t>
            </a:r>
            <a:endParaRPr lang="en-GB" sz="2800" b="1" dirty="0">
              <a:ea typeface="Calibri"/>
              <a:cs typeface="Times New Roman"/>
            </a:endParaRPr>
          </a:p>
          <a:p>
            <a:pPr>
              <a:lnSpc>
                <a:spcPct val="115000"/>
              </a:lnSpc>
              <a:spcAft>
                <a:spcPts val="1000"/>
              </a:spcAft>
            </a:pPr>
            <a:r>
              <a:rPr lang="en-GB" sz="1000" dirty="0">
                <a:ea typeface="Calibri"/>
                <a:cs typeface="Times New Roman"/>
              </a:rPr>
              <a:t>I</a:t>
            </a:r>
          </a:p>
        </p:txBody>
      </p:sp>
      <p:pic>
        <p:nvPicPr>
          <p:cNvPr id="3" name="Picture 2" descr="Related image">
            <a:hlinkClick r:id="rId2" tgtFrame="&quot;_blank&quo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4077072"/>
            <a:ext cx="1998387" cy="2520280"/>
          </a:xfrm>
          <a:prstGeom prst="rect">
            <a:avLst/>
          </a:prstGeom>
          <a:noFill/>
          <a:ln>
            <a:noFill/>
          </a:ln>
        </p:spPr>
      </p:pic>
    </p:spTree>
    <p:extLst>
      <p:ext uri="{BB962C8B-B14F-4D97-AF65-F5344CB8AC3E}">
        <p14:creationId xmlns:p14="http://schemas.microsoft.com/office/powerpoint/2010/main" val="3703774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260648"/>
            <a:ext cx="8712968" cy="5400600"/>
          </a:xfrm>
        </p:spPr>
        <p:txBody>
          <a:bodyPr>
            <a:normAutofit fontScale="25000" lnSpcReduction="20000"/>
          </a:bodyPr>
          <a:lstStyle/>
          <a:p>
            <a:pPr>
              <a:lnSpc>
                <a:spcPct val="115000"/>
              </a:lnSpc>
              <a:spcAft>
                <a:spcPts val="1000"/>
              </a:spcAft>
            </a:pPr>
            <a:r>
              <a:rPr lang="en-GB" sz="12800" b="1" u="sng" dirty="0">
                <a:solidFill>
                  <a:srgbClr val="00FF00"/>
                </a:solidFill>
                <a:ea typeface="Calibri"/>
                <a:cs typeface="Times New Roman"/>
              </a:rPr>
              <a:t>Closing </a:t>
            </a:r>
            <a:r>
              <a:rPr lang="en-GB" sz="12800" b="1" u="sng" dirty="0" smtClean="0">
                <a:solidFill>
                  <a:srgbClr val="00FF00"/>
                </a:solidFill>
                <a:ea typeface="Calibri"/>
                <a:cs typeface="Times New Roman"/>
              </a:rPr>
              <a:t>Prayer</a:t>
            </a:r>
            <a:endParaRPr lang="en-GB" sz="12800" dirty="0">
              <a:solidFill>
                <a:srgbClr val="00FF00"/>
              </a:solidFill>
              <a:ea typeface="Calibri"/>
              <a:cs typeface="Times New Roman"/>
            </a:endParaRPr>
          </a:p>
          <a:p>
            <a:pPr algn="l">
              <a:lnSpc>
                <a:spcPct val="115000"/>
              </a:lnSpc>
              <a:spcAft>
                <a:spcPts val="1000"/>
              </a:spcAft>
            </a:pPr>
            <a:r>
              <a:rPr lang="en-GB" sz="11200" b="1" dirty="0">
                <a:ea typeface="Calibri"/>
                <a:cs typeface="Times New Roman"/>
              </a:rPr>
              <a:t>Mary was always faithful to God’s will.  She was faithful at the stable in Bethlehem, she was faithful on the flight to Egypt, and she was faithful at the foot of the cross.  We should follow her example and be faithful to God’s will in our lives. </a:t>
            </a:r>
          </a:p>
          <a:p>
            <a:pPr algn="l">
              <a:lnSpc>
                <a:spcPct val="115000"/>
              </a:lnSpc>
              <a:spcAft>
                <a:spcPts val="1000"/>
              </a:spcAft>
            </a:pPr>
            <a:r>
              <a:rPr lang="en-GB" sz="11200" b="1" u="sng" dirty="0">
                <a:solidFill>
                  <a:srgbClr val="FFFF00"/>
                </a:solidFill>
                <a:ea typeface="Calibri"/>
                <a:cs typeface="Times New Roman"/>
              </a:rPr>
              <a:t>All:</a:t>
            </a:r>
            <a:r>
              <a:rPr lang="en-GB" sz="11200" b="1" dirty="0">
                <a:solidFill>
                  <a:srgbClr val="FFFF00"/>
                </a:solidFill>
                <a:ea typeface="Calibri"/>
                <a:cs typeface="Times New Roman"/>
              </a:rPr>
              <a:t>  Father, help us to do your will even when it is difficult. Help us to be like Mary and respond YES to what He asks of us.  We ask this through our Lord Jesus Christ and your Holy Spirit. Amen.  </a:t>
            </a:r>
          </a:p>
          <a:p>
            <a:pPr algn="l">
              <a:lnSpc>
                <a:spcPct val="115000"/>
              </a:lnSpc>
              <a:spcAft>
                <a:spcPts val="1000"/>
              </a:spcAft>
            </a:pPr>
            <a:r>
              <a:rPr lang="en-GB" sz="11200" b="1" dirty="0">
                <a:ea typeface="Calibri"/>
                <a:cs typeface="Times New Roman"/>
              </a:rPr>
              <a:t>We end our liturgy </a:t>
            </a:r>
            <a:r>
              <a:rPr lang="en-GB" sz="11200" b="1" dirty="0" smtClean="0">
                <a:ea typeface="Calibri"/>
                <a:cs typeface="Times New Roman"/>
              </a:rPr>
              <a:t> </a:t>
            </a:r>
            <a:r>
              <a:rPr lang="en-GB" sz="11200" b="1" dirty="0">
                <a:ea typeface="Calibri"/>
                <a:cs typeface="Times New Roman"/>
              </a:rPr>
              <a:t>with the sign of the cross. </a:t>
            </a:r>
          </a:p>
          <a:p>
            <a:pPr algn="l">
              <a:lnSpc>
                <a:spcPct val="115000"/>
              </a:lnSpc>
              <a:spcAft>
                <a:spcPts val="1000"/>
              </a:spcAft>
            </a:pPr>
            <a:r>
              <a:rPr lang="en-GB" sz="11200" b="1" u="sng" dirty="0">
                <a:solidFill>
                  <a:srgbClr val="FFFF00"/>
                </a:solidFill>
                <a:ea typeface="Calibri"/>
                <a:cs typeface="Times New Roman"/>
              </a:rPr>
              <a:t>All: </a:t>
            </a:r>
            <a:r>
              <a:rPr lang="en-GB" sz="11200" b="1" dirty="0" err="1">
                <a:solidFill>
                  <a:srgbClr val="FFFF00"/>
                </a:solidFill>
                <a:ea typeface="Calibri"/>
                <a:cs typeface="Times New Roman"/>
              </a:rPr>
              <a:t>Yn</a:t>
            </a:r>
            <a:r>
              <a:rPr lang="en-GB" sz="11200" b="1" dirty="0">
                <a:solidFill>
                  <a:srgbClr val="FFFF00"/>
                </a:solidFill>
                <a:ea typeface="Calibri"/>
                <a:cs typeface="Times New Roman"/>
              </a:rPr>
              <a:t> </a:t>
            </a:r>
            <a:r>
              <a:rPr lang="en-GB" sz="11200" b="1" dirty="0" err="1">
                <a:solidFill>
                  <a:srgbClr val="FFFF00"/>
                </a:solidFill>
                <a:ea typeface="Calibri"/>
                <a:cs typeface="Times New Roman"/>
              </a:rPr>
              <a:t>enw’r</a:t>
            </a:r>
            <a:r>
              <a:rPr lang="en-GB" sz="11200" b="1" dirty="0">
                <a:solidFill>
                  <a:srgbClr val="FFFF00"/>
                </a:solidFill>
                <a:ea typeface="Calibri"/>
                <a:cs typeface="Times New Roman"/>
              </a:rPr>
              <a:t> </a:t>
            </a:r>
            <a:r>
              <a:rPr lang="en-GB" sz="11200" b="1" dirty="0" smtClean="0">
                <a:solidFill>
                  <a:srgbClr val="FFFF00"/>
                </a:solidFill>
                <a:ea typeface="Calibri"/>
                <a:cs typeface="Times New Roman"/>
              </a:rPr>
              <a:t>Tad </a:t>
            </a:r>
            <a:r>
              <a:rPr lang="en-GB" sz="11200" b="1" dirty="0">
                <a:solidFill>
                  <a:srgbClr val="FFFF00"/>
                </a:solidFill>
                <a:ea typeface="Calibri"/>
                <a:cs typeface="Times New Roman"/>
              </a:rPr>
              <a:t>a </a:t>
            </a:r>
            <a:r>
              <a:rPr lang="en-GB" sz="11200" b="1" dirty="0" err="1">
                <a:solidFill>
                  <a:srgbClr val="FFFF00"/>
                </a:solidFill>
                <a:ea typeface="Calibri"/>
                <a:cs typeface="Times New Roman"/>
              </a:rPr>
              <a:t>Mab</a:t>
            </a:r>
            <a:r>
              <a:rPr lang="en-GB" sz="11200" b="1" dirty="0">
                <a:solidFill>
                  <a:srgbClr val="FFFF00"/>
                </a:solidFill>
                <a:ea typeface="Calibri"/>
                <a:cs typeface="Times New Roman"/>
              </a:rPr>
              <a:t> a </a:t>
            </a:r>
            <a:r>
              <a:rPr lang="en-GB" sz="11200" b="1" dirty="0" err="1">
                <a:solidFill>
                  <a:srgbClr val="FFFF00"/>
                </a:solidFill>
                <a:ea typeface="Calibri"/>
                <a:cs typeface="Times New Roman"/>
              </a:rPr>
              <a:t>Ysbryd</a:t>
            </a:r>
            <a:r>
              <a:rPr lang="en-GB" sz="11200" b="1" dirty="0">
                <a:solidFill>
                  <a:srgbClr val="FFFF00"/>
                </a:solidFill>
                <a:ea typeface="Calibri"/>
                <a:cs typeface="Times New Roman"/>
              </a:rPr>
              <a:t> </a:t>
            </a:r>
            <a:r>
              <a:rPr lang="en-GB" sz="11200" b="1" dirty="0" err="1">
                <a:solidFill>
                  <a:srgbClr val="FFFF00"/>
                </a:solidFill>
                <a:ea typeface="Calibri"/>
                <a:cs typeface="Times New Roman"/>
              </a:rPr>
              <a:t>Glan</a:t>
            </a:r>
            <a:r>
              <a:rPr lang="en-GB" sz="11200" b="1" dirty="0">
                <a:solidFill>
                  <a:srgbClr val="FFFF00"/>
                </a:solidFill>
                <a:ea typeface="Calibri"/>
                <a:cs typeface="Times New Roman"/>
              </a:rPr>
              <a:t> Amen.</a:t>
            </a:r>
          </a:p>
          <a:p>
            <a:endParaRPr lang="en-GB" dirty="0"/>
          </a:p>
        </p:txBody>
      </p:sp>
      <p:pic>
        <p:nvPicPr>
          <p:cNvPr id="6" name="Picture 5"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5589240"/>
            <a:ext cx="1077496" cy="1152128"/>
          </a:xfrm>
          <a:prstGeom prst="rect">
            <a:avLst/>
          </a:prstGeom>
          <a:noFill/>
          <a:ln>
            <a:noFill/>
          </a:ln>
        </p:spPr>
      </p:pic>
    </p:spTree>
    <p:extLst>
      <p:ext uri="{BB962C8B-B14F-4D97-AF65-F5344CB8AC3E}">
        <p14:creationId xmlns:p14="http://schemas.microsoft.com/office/powerpoint/2010/main" val="1435085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TotalTime>
  <Words>1083</Words>
  <Application>Microsoft Office PowerPoint</Application>
  <PresentationFormat>On-screen Show (4:3)</PresentationFormat>
  <Paragraphs>99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The Month of May is dedicated to Mary the Mother of Jesus</vt:lpstr>
      <vt:lpstr>The Blessed Virgin Mary</vt:lpstr>
      <vt:lpstr>The Annunciation</vt:lpstr>
      <vt:lpstr>      We worked collaboratively to think of words that we thought best described Mary. They were: Wonderful Amazing Holy a servant of God Good Wise Perfect mother</vt:lpstr>
      <vt:lpstr>Collective Worship Gather</vt:lpstr>
      <vt:lpstr>Fia: The Word of God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dc:creator>
  <cp:lastModifiedBy>Dawn</cp:lastModifiedBy>
  <cp:revision>19</cp:revision>
  <cp:lastPrinted>2019-05-17T14:02:48Z</cp:lastPrinted>
  <dcterms:created xsi:type="dcterms:W3CDTF">2019-05-11T12:55:37Z</dcterms:created>
  <dcterms:modified xsi:type="dcterms:W3CDTF">2023-01-07T13:53:55Z</dcterms:modified>
</cp:coreProperties>
</file>