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4"/>
  </p:notesMasterIdLst>
  <p:sldIdLst>
    <p:sldId id="261" r:id="rId4"/>
    <p:sldId id="304" r:id="rId5"/>
    <p:sldId id="305" r:id="rId6"/>
    <p:sldId id="257" r:id="rId7"/>
    <p:sldId id="258" r:id="rId8"/>
    <p:sldId id="302" r:id="rId9"/>
    <p:sldId id="303" r:id="rId10"/>
    <p:sldId id="283" r:id="rId11"/>
    <p:sldId id="297" r:id="rId12"/>
    <p:sldId id="28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McPhee" initials="SM" lastIdx="1" clrIdx="0">
    <p:extLst>
      <p:ext uri="{19B8F6BF-5375-455C-9EA6-DF929625EA0E}">
        <p15:presenceInfo xmlns:p15="http://schemas.microsoft.com/office/powerpoint/2012/main" xmlns="" userId="6b88580a154bf78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553C0"/>
    <a:srgbClr val="293181"/>
    <a:srgbClr val="2B388E"/>
    <a:srgbClr val="FCE7AA"/>
    <a:srgbClr val="5E7AF1"/>
    <a:srgbClr val="FDEDBF"/>
    <a:srgbClr val="FFFF99"/>
    <a:srgbClr val="FBE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99020E-4FFF-4559-B8E4-87E1D476973C}" v="9" dt="2021-03-02T14:49:51.9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4660"/>
  </p:normalViewPr>
  <p:slideViewPr>
    <p:cSldViewPr snapToGrid="0">
      <p:cViewPr>
        <p:scale>
          <a:sx n="123" d="100"/>
          <a:sy n="123" d="100"/>
        </p:scale>
        <p:origin x="-12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commentAuthors" Target="commentAuthors.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notesMaster" Target="notesMasters/notesMaster1.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FCB450-98CE-4C70-8E8C-FB500F652FA2}" type="datetimeFigureOut">
              <a:rPr lang="en-GB" smtClean="0"/>
              <a:t>07/01/2023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CB0005-CA7C-48F0-A1C2-DAA07A84A0F4}" type="slidenum">
              <a:rPr lang="en-GB" smtClean="0"/>
              <a:t>‹#›</a:t>
            </a:fld>
            <a:endParaRPr lang="en-GB"/>
          </a:p>
        </p:txBody>
      </p:sp>
    </p:spTree>
    <p:extLst>
      <p:ext uri="{BB962C8B-B14F-4D97-AF65-F5344CB8AC3E}">
        <p14:creationId xmlns:p14="http://schemas.microsoft.com/office/powerpoint/2010/main" val="741383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315899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67208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14231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51009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t>07/01/2023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1338835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t>07/01/2023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806722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t>07/01/2023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70371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81092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89566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180859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4448596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402236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46034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901169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875045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943435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446204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592738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715056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550928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64502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103842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402236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46034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901169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875045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9434352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446204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592738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715056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550928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64502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10384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t>07/01/2023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t>‹#›</a:t>
            </a:fld>
            <a:endParaRPr lang="en-GB"/>
          </a:p>
        </p:txBody>
      </p:sp>
    </p:spTree>
    <p:extLst>
      <p:ext uri="{BB962C8B-B14F-4D97-AF65-F5344CB8AC3E}">
        <p14:creationId xmlns:p14="http://schemas.microsoft.com/office/powerpoint/2010/main" val="1755551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662327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solidFill>
                  <a:prstClr val="black">
                    <a:tint val="75000"/>
                  </a:prstClr>
                </a:solidFill>
              </a:rPr>
              <a:pPr/>
              <a:t>07/01/2023</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6623277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3.xml"/><Relationship Id="rId5" Type="http://schemas.openxmlformats.org/officeDocument/2006/relationships/image" Target="../media/image6.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1.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12.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7.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marL="342900" indent="-342900" algn="l">
              <a:buFont typeface="Wingdings" panose="05000000000000000000" pitchFamily="2" charset="2"/>
              <a:buChar char="v"/>
            </a:pPr>
            <a:r>
              <a:rPr lang="en-GB" dirty="0">
                <a:latin typeface="Arial Rounded MT Bold" panose="020F0704030504030204" pitchFamily="34" charset="0"/>
              </a:rPr>
              <a:t>We gather as one … … </a:t>
            </a:r>
            <a:r>
              <a:rPr lang="en-GB" dirty="0" smtClean="0">
                <a:latin typeface="Arial Rounded MT Bold" panose="020F0704030504030204" pitchFamily="34" charset="0"/>
              </a:rPr>
              <a:t>…</a:t>
            </a:r>
            <a:endParaRPr lang="en-GB" dirty="0">
              <a:latin typeface="Arial Rounded MT Bold" panose="020F0704030504030204" pitchFamily="34" charset="0"/>
            </a:endParaRPr>
          </a:p>
          <a:p>
            <a:pPr marL="342900" indent="-342900" algn="l">
              <a:buFont typeface="Wingdings" panose="05000000000000000000" pitchFamily="2" charset="2"/>
              <a:buChar char="v"/>
            </a:pPr>
            <a:r>
              <a:rPr lang="en-GB" dirty="0">
                <a:latin typeface="Arial Rounded MT Bold" panose="020F0704030504030204" pitchFamily="34" charset="0"/>
              </a:rPr>
              <a:t>Let us join our hands and make the sign of the cross</a:t>
            </a:r>
            <a:r>
              <a:rPr lang="en-GB" dirty="0" smtClean="0">
                <a:latin typeface="Arial Rounded MT Bold" panose="020F0704030504030204" pitchFamily="34" charset="0"/>
              </a:rPr>
              <a:t>.</a:t>
            </a:r>
            <a:endParaRPr lang="en-GB" dirty="0">
              <a:latin typeface="Arial Rounded MT Bold" panose="020F0704030504030204" pitchFamily="34" charset="0"/>
            </a:endParaRPr>
          </a:p>
          <a:p>
            <a:pPr marL="342900" indent="-342900" algn="l">
              <a:buFont typeface="Wingdings" panose="05000000000000000000" pitchFamily="2" charset="2"/>
              <a:buChar char="v"/>
            </a:pPr>
            <a:r>
              <a:rPr lang="en-GB" dirty="0">
                <a:latin typeface="Arial Rounded MT Bold" panose="020F0704030504030204" pitchFamily="34" charset="0"/>
              </a:rPr>
              <a:t>‘ In the name of the Father and of the Son and of the Holy Spirit. Amen’</a:t>
            </a: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Gather: Putting Others </a:t>
            </a:r>
            <a:r>
              <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F</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irst</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2" name="Picture 1"/>
          <p:cNvPicPr>
            <a:picLocks noChangeAspect="1"/>
          </p:cNvPicPr>
          <p:nvPr/>
        </p:nvPicPr>
        <p:blipFill>
          <a:blip r:embed="rId3"/>
          <a:stretch>
            <a:fillRect/>
          </a:stretch>
        </p:blipFill>
        <p:spPr>
          <a:xfrm>
            <a:off x="10263967" y="390698"/>
            <a:ext cx="1928033" cy="1444896"/>
          </a:xfrm>
          <a:prstGeom prst="rect">
            <a:avLst/>
          </a:prstGeom>
        </p:spPr>
      </p:pic>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088"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40984" y="3278419"/>
            <a:ext cx="7617416" cy="3401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67150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224367"/>
            <a:ext cx="9772262" cy="4731588"/>
          </a:xfrm>
        </p:spPr>
        <p:txBody>
          <a:bodyPr/>
          <a:lstStyle/>
          <a:p>
            <a:pPr algn="l"/>
            <a:r>
              <a:rPr lang="en-GB" b="1" u="sng" dirty="0" smtClean="0">
                <a:solidFill>
                  <a:srgbClr val="5553C0"/>
                </a:solidFill>
                <a:latin typeface="Arial Rounded MT Bold" panose="020F0704030504030204" pitchFamily="34" charset="0"/>
              </a:rPr>
              <a:t>Opening Prayer</a:t>
            </a:r>
            <a:endParaRPr lang="en-GB" b="1" u="sng" dirty="0">
              <a:solidFill>
                <a:srgbClr val="5553C0"/>
              </a:solidFill>
              <a:latin typeface="Arial Rounded MT Bold" panose="020F0704030504030204" pitchFamily="34" charset="0"/>
            </a:endParaRPr>
          </a:p>
        </p:txBody>
      </p:sp>
      <p:sp>
        <p:nvSpPr>
          <p:cNvPr id="6" name="Title 5"/>
          <p:cNvSpPr>
            <a:spLocks noGrp="1"/>
          </p:cNvSpPr>
          <p:nvPr>
            <p:ph type="ctrTitle"/>
          </p:nvPr>
        </p:nvSpPr>
        <p:spPr>
          <a:xfrm>
            <a:off x="-294468" y="192967"/>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Gather: </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Putting Others </a:t>
            </a:r>
            <a:r>
              <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F</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irst</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2" name="Picture 1"/>
          <p:cNvPicPr>
            <a:picLocks noChangeAspect="1"/>
          </p:cNvPicPr>
          <p:nvPr/>
        </p:nvPicPr>
        <p:blipFill>
          <a:blip r:embed="rId3"/>
          <a:stretch>
            <a:fillRect/>
          </a:stretch>
        </p:blipFill>
        <p:spPr>
          <a:xfrm>
            <a:off x="9386334" y="1113145"/>
            <a:ext cx="2557694" cy="1916773"/>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0108" y="1664782"/>
            <a:ext cx="4761075" cy="4813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08133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lstStyle/>
          <a:p>
            <a:pPr algn="l"/>
            <a:r>
              <a:rPr lang="en-GB" b="1" u="sng" dirty="0" smtClean="0">
                <a:solidFill>
                  <a:srgbClr val="FF0000"/>
                </a:solidFill>
                <a:latin typeface="Arial Rounded MT Bold" panose="020F0704030504030204" pitchFamily="34" charset="0"/>
              </a:rPr>
              <a:t>Opening Hymn: </a:t>
            </a:r>
            <a:r>
              <a:rPr lang="en-GB" dirty="0" smtClean="0">
                <a:latin typeface="Arial Rounded MT Bold" panose="020F0704030504030204" pitchFamily="34" charset="0"/>
              </a:rPr>
              <a:t>Make me a channel of your peace</a:t>
            </a:r>
            <a:endParaRPr lang="en-GB" dirty="0">
              <a:latin typeface="Arial Rounded MT Bold" panose="020F0704030504030204" pitchFamily="34" charset="0"/>
            </a:endParaRPr>
          </a:p>
        </p:txBody>
      </p:sp>
      <p:sp>
        <p:nvSpPr>
          <p:cNvPr id="6" name="Title 5"/>
          <p:cNvSpPr>
            <a:spLocks noGrp="1"/>
          </p:cNvSpPr>
          <p:nvPr>
            <p:ph type="ctrTitle"/>
          </p:nvPr>
        </p:nvSpPr>
        <p:spPr>
          <a:xfrm>
            <a:off x="0" y="390698"/>
            <a:ext cx="12192000" cy="586812"/>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Gather: Putting Others </a:t>
            </a:r>
            <a:r>
              <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F</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irst</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2" name="Picture 1"/>
          <p:cNvPicPr>
            <a:picLocks noChangeAspect="1"/>
          </p:cNvPicPr>
          <p:nvPr/>
        </p:nvPicPr>
        <p:blipFill>
          <a:blip r:embed="rId3"/>
          <a:stretch>
            <a:fillRect/>
          </a:stretch>
        </p:blipFill>
        <p:spPr>
          <a:xfrm>
            <a:off x="10263967" y="390698"/>
            <a:ext cx="1928033" cy="1444896"/>
          </a:xfrm>
          <a:prstGeom prst="rect">
            <a:avLst/>
          </a:prstGeom>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8496" y="2097329"/>
            <a:ext cx="3893734" cy="42477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7852"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08133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170993" y="274320"/>
            <a:ext cx="11021008" cy="516922"/>
          </a:xfrm>
          <a:gradFill flip="none" rotWithShape="1">
            <a:gsLst>
              <a:gs pos="100000">
                <a:srgbClr val="5553C0"/>
              </a:gs>
              <a:gs pos="0">
                <a:srgbClr val="5E7AF1"/>
              </a:gs>
            </a:gsLst>
            <a:lin ang="5400000" scaled="0"/>
            <a:tileRect/>
          </a:gradFill>
          <a:ln w="19050">
            <a:solidFill>
              <a:schemeClr val="bg1"/>
            </a:solidFill>
          </a:ln>
          <a:effectLst>
            <a:outerShdw blurRad="50800" dist="38100" dir="5400000" algn="t" rotWithShape="0">
              <a:prstClr val="black">
                <a:alpha val="25000"/>
              </a:prstClr>
            </a:outerShdw>
          </a:effectLst>
        </p:spPr>
        <p:txBody>
          <a:bodyPr lIns="900000" anchor="ctr">
            <a:normAutofit fontScale="90000"/>
          </a:bodyPr>
          <a:lstStyle/>
          <a:p>
            <a:pPr algn="l"/>
            <a:r>
              <a:rPr lang="en-GB" sz="3200" b="1" u="sng" dirty="0" smtClean="0">
                <a:ln>
                  <a:solidFill>
                    <a:schemeClr val="accent4">
                      <a:lumMod val="50000"/>
                    </a:schemeClr>
                  </a:solidFill>
                </a:ln>
                <a:solidFill>
                  <a:srgbClr val="FF0000"/>
                </a:solidFill>
                <a:effectLst>
                  <a:outerShdw blurRad="50800" dist="38100" dir="5400000" algn="t" rotWithShape="0">
                    <a:prstClr val="black">
                      <a:alpha val="40000"/>
                    </a:prstClr>
                  </a:outerShdw>
                </a:effectLst>
                <a:latin typeface="Arial Rounded MT Bold" panose="020F0704030504030204" pitchFamily="34" charset="0"/>
              </a:rPr>
              <a:t>Gather:</a:t>
            </a:r>
            <a:r>
              <a:rPr lang="en-GB" sz="3200" b="1" u="sng" dirty="0" smtClean="0">
                <a:ln>
                  <a:solidFill>
                    <a:schemeClr val="accent4">
                      <a:lumMod val="50000"/>
                    </a:schemeClr>
                  </a:solidFill>
                </a:ln>
                <a:solidFill>
                  <a:srgbClr val="FF0000"/>
                </a:solidFill>
                <a:effectLst>
                  <a:outerShdw blurRad="50800" dist="38100" dir="5400000" algn="t" rotWithShape="0">
                    <a:prstClr val="black">
                      <a:alpha val="40000"/>
                    </a:prstClr>
                  </a:outerShdw>
                </a:effectLst>
                <a:latin typeface="Arial Rounded MT Bold" panose="020F0704030504030204" pitchFamily="34" charset="0"/>
              </a:rPr>
              <a:t>   </a:t>
            </a:r>
            <a:r>
              <a:rPr lang="en-GB" sz="3200" b="1" u="sng" dirty="0" smtClean="0">
                <a:ln>
                  <a:solidFill>
                    <a:schemeClr val="accent4">
                      <a:lumMod val="50000"/>
                    </a:schemeClr>
                  </a:solidFill>
                </a:ln>
                <a:solidFill>
                  <a:srgbClr val="92D050"/>
                </a:solidFill>
                <a:effectLst>
                  <a:outerShdw blurRad="50800" dist="38100" dir="5400000" algn="t" rotWithShape="0">
                    <a:prstClr val="black">
                      <a:alpha val="40000"/>
                    </a:prstClr>
                  </a:outerShdw>
                </a:effectLst>
                <a:latin typeface="Arial Rounded MT Bold" panose="020F0704030504030204" pitchFamily="34" charset="0"/>
              </a:rPr>
              <a:t>Lent -  </a:t>
            </a:r>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Putting others first</a:t>
            </a:r>
            <a:endPar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endParaRPr>
          </a:p>
        </p:txBody>
      </p:sp>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341985" cy="2080727"/>
          </a:xfrm>
          <a:prstGeom prst="rect">
            <a:avLst/>
          </a:prstGeom>
          <a:effectLst>
            <a:outerShdw blurRad="50800" dist="38100" dir="2700000" algn="tl" rotWithShape="0">
              <a:prstClr val="black">
                <a:alpha val="40000"/>
              </a:prstClr>
            </a:outerShdw>
          </a:effectLst>
        </p:spPr>
      </p:pic>
      <p:sp>
        <p:nvSpPr>
          <p:cNvPr id="3" name="Subtitle 2"/>
          <p:cNvSpPr>
            <a:spLocks noGrp="1"/>
          </p:cNvSpPr>
          <p:nvPr>
            <p:ph type="subTitle" idx="1"/>
          </p:nvPr>
        </p:nvSpPr>
        <p:spPr>
          <a:xfrm>
            <a:off x="251792" y="1505961"/>
            <a:ext cx="11770388" cy="5299556"/>
          </a:xfrm>
        </p:spPr>
        <p:txBody>
          <a:bodyPr>
            <a:normAutofit/>
          </a:bodyPr>
          <a:lstStyle/>
          <a:p>
            <a:pPr lvl="0" algn="l">
              <a:lnSpc>
                <a:spcPct val="100000"/>
              </a:lnSpc>
              <a:spcBef>
                <a:spcPts val="600"/>
              </a:spcBef>
              <a:buClr>
                <a:srgbClr val="FE8637"/>
              </a:buClr>
              <a:buSzPct val="70000"/>
            </a:pPr>
            <a:endParaRPr lang="en-GB" sz="2000" b="1" dirty="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US" sz="2000" b="1" dirty="0">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US" sz="2000" b="1" dirty="0">
              <a:latin typeface="Comic Sans MS" pitchFamily="66" charset="0"/>
              <a:cs typeface="Arial" panose="020B0604020202020204" pitchFamily="34" charset="0"/>
            </a:endParaRPr>
          </a:p>
          <a:p>
            <a:pPr algn="l" fontAlgn="base">
              <a:lnSpc>
                <a:spcPct val="120000"/>
              </a:lnSpc>
            </a:pPr>
            <a:endParaRPr lang="en-GB" sz="2000" b="1" dirty="0">
              <a:solidFill>
                <a:prstClr val="black"/>
              </a:solidFill>
              <a:latin typeface="Comic Sans MS" panose="030F0702030302020204" pitchFamily="66" charset="0"/>
            </a:endParaRPr>
          </a:p>
          <a:p>
            <a:pPr algn="l" fontAlgn="base">
              <a:lnSpc>
                <a:spcPct val="120000"/>
              </a:lnSpc>
            </a:pPr>
            <a:r>
              <a:rPr kumimoji="0" lang="en-GB" sz="2000" b="1" i="0" u="none" strike="noStrike" kern="1200" cap="none" spc="0" normalizeH="0" baseline="0" noProof="0" dirty="0" smtClean="0">
                <a:ln>
                  <a:noFill/>
                </a:ln>
                <a:solidFill>
                  <a:prstClr val="black"/>
                </a:solidFill>
                <a:effectLst/>
                <a:uLnTx/>
                <a:uFillTx/>
                <a:latin typeface="Comic Sans MS" panose="030F0702030302020204" pitchFamily="66" charset="0"/>
              </a:rPr>
              <a:t>As we move nearer to Easter, we reflect this week</a:t>
            </a:r>
            <a:r>
              <a:rPr kumimoji="0" lang="en-GB" sz="2000" b="1" i="0" u="none" strike="noStrike" kern="1200" cap="none" spc="0" normalizeH="0" noProof="0" dirty="0" smtClean="0">
                <a:ln>
                  <a:noFill/>
                </a:ln>
                <a:solidFill>
                  <a:prstClr val="black"/>
                </a:solidFill>
                <a:effectLst/>
                <a:uLnTx/>
                <a:uFillTx/>
                <a:latin typeface="Comic Sans MS" panose="030F0702030302020204" pitchFamily="66" charset="0"/>
              </a:rPr>
              <a:t> on putting others first. We take our inspiration at </a:t>
            </a:r>
            <a:r>
              <a:rPr lang="en-GB" sz="2000" b="1" dirty="0" err="1">
                <a:solidFill>
                  <a:prstClr val="black"/>
                </a:solidFill>
                <a:latin typeface="Comic Sans MS" panose="030F0702030302020204" pitchFamily="66" charset="0"/>
              </a:rPr>
              <a:t>E</a:t>
            </a:r>
            <a:r>
              <a:rPr kumimoji="0" lang="en-GB" sz="2000" b="1" i="0" u="none" strike="noStrike" kern="1200" cap="none" spc="0" normalizeH="0" noProof="0" dirty="0" smtClean="0">
                <a:ln>
                  <a:noFill/>
                </a:ln>
                <a:solidFill>
                  <a:prstClr val="black"/>
                </a:solidFill>
                <a:effectLst/>
                <a:uLnTx/>
                <a:uFillTx/>
                <a:latin typeface="Comic Sans MS" panose="030F0702030302020204" pitchFamily="66" charset="0"/>
              </a:rPr>
              <a:t>aster from the example of Jesus, who gave his life so that we might enjoy life to the full in God’s presence. Jesus’ sacrifice encourages us to make sacrifices for others and to make a difference to the world in which we live. </a:t>
            </a:r>
            <a:endParaRPr lang="en-GB" sz="2000" b="1" dirty="0">
              <a:solidFill>
                <a:srgbClr val="FF0000"/>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2000" b="1" u="sng" dirty="0" smtClean="0">
                <a:solidFill>
                  <a:srgbClr val="FF0000"/>
                </a:solidFill>
                <a:latin typeface="Comic Sans MS" pitchFamily="66" charset="0"/>
                <a:cs typeface="Arial" panose="020B0604020202020204" pitchFamily="34" charset="0"/>
              </a:rPr>
              <a:t>What </a:t>
            </a:r>
            <a:r>
              <a:rPr lang="en-GB" sz="2000" b="1" u="sng" dirty="0">
                <a:solidFill>
                  <a:srgbClr val="FF0000"/>
                </a:solidFill>
                <a:latin typeface="Comic Sans MS" pitchFamily="66" charset="0"/>
                <a:cs typeface="Arial" panose="020B0604020202020204" pitchFamily="34" charset="0"/>
              </a:rPr>
              <a:t>is our mission this week?</a:t>
            </a:r>
          </a:p>
          <a:p>
            <a:pPr algn="l">
              <a:lnSpc>
                <a:spcPct val="100000"/>
              </a:lnSpc>
              <a:spcBef>
                <a:spcPts val="600"/>
              </a:spcBef>
              <a:buClr>
                <a:srgbClr val="FE8637"/>
              </a:buClr>
              <a:buSzPct val="70000"/>
            </a:pPr>
            <a:r>
              <a:rPr lang="en-GB" sz="2000" b="1" dirty="0">
                <a:latin typeface="Comic Sans MS" pitchFamily="66" charset="0"/>
                <a:cs typeface="Arial" panose="020B0604020202020204" pitchFamily="34" charset="0"/>
              </a:rPr>
              <a:t>Our mission this week is to</a:t>
            </a:r>
            <a:r>
              <a:rPr lang="en-US" sz="2000" b="1" dirty="0">
                <a:latin typeface="Comic Sans MS" pitchFamily="66" charset="0"/>
                <a:cs typeface="Arial" panose="020B0604020202020204" pitchFamily="34" charset="0"/>
              </a:rPr>
              <a:t> think about </a:t>
            </a:r>
            <a:r>
              <a:rPr lang="en-US" sz="2000" b="1" dirty="0" smtClean="0">
                <a:latin typeface="Comic Sans MS" pitchFamily="66" charset="0"/>
                <a:cs typeface="Arial" panose="020B0604020202020204" pitchFamily="34" charset="0"/>
              </a:rPr>
              <a:t>how we can put others first in our every day lives. </a:t>
            </a:r>
            <a:r>
              <a:rPr lang="en-US" sz="2000" b="1" dirty="0" smtClean="0">
                <a:latin typeface="Comic Sans MS" pitchFamily="66" charset="0"/>
                <a:cs typeface="Arial" panose="020B0604020202020204" pitchFamily="34" charset="0"/>
              </a:rPr>
              <a:t>To follow the example of the </a:t>
            </a:r>
            <a:r>
              <a:rPr lang="en-US" sz="2000" b="1" dirty="0" smtClean="0">
                <a:latin typeface="Comic Sans MS" pitchFamily="66" charset="0"/>
                <a:cs typeface="Arial" panose="020B0604020202020204" pitchFamily="34" charset="0"/>
              </a:rPr>
              <a:t>Good Samaritan where </a:t>
            </a:r>
            <a:r>
              <a:rPr lang="en-US" sz="2000" b="1" dirty="0" smtClean="0">
                <a:latin typeface="Comic Sans MS" pitchFamily="66" charset="0"/>
                <a:cs typeface="Arial" panose="020B0604020202020204" pitchFamily="34" charset="0"/>
              </a:rPr>
              <a:t>we all </a:t>
            </a:r>
            <a:r>
              <a:rPr lang="en-US" sz="2000" b="1" dirty="0" smtClean="0">
                <a:latin typeface="Comic Sans MS" pitchFamily="66" charset="0"/>
                <a:cs typeface="Arial" panose="020B0604020202020204" pitchFamily="34" charset="0"/>
              </a:rPr>
              <a:t>take</a:t>
            </a:r>
            <a:r>
              <a:rPr lang="en-US" sz="2000" b="1" dirty="0" smtClean="0">
                <a:latin typeface="Comic Sans MS" pitchFamily="66" charset="0"/>
                <a:cs typeface="Arial" panose="020B0604020202020204" pitchFamily="34" charset="0"/>
              </a:rPr>
              <a:t> </a:t>
            </a:r>
            <a:r>
              <a:rPr lang="en-US" sz="2000" b="1" dirty="0" smtClean="0">
                <a:latin typeface="Comic Sans MS" pitchFamily="66" charset="0"/>
                <a:cs typeface="Arial" panose="020B0604020202020204" pitchFamily="34" charset="0"/>
              </a:rPr>
              <a:t>the opportunity to think about those less fortunate than </a:t>
            </a:r>
            <a:r>
              <a:rPr lang="en-US" sz="2000" b="1" dirty="0" smtClean="0">
                <a:latin typeface="Comic Sans MS" pitchFamily="66" charset="0"/>
                <a:cs typeface="Arial" panose="020B0604020202020204" pitchFamily="34" charset="0"/>
              </a:rPr>
              <a:t>ourselves.</a:t>
            </a:r>
            <a:endParaRPr lang="en-GB" sz="2000" b="1" dirty="0">
              <a:latin typeface="Comic Sans MS" pitchFamily="66" charset="0"/>
              <a:cs typeface="Arial" panose="020B0604020202020204" pitchFamily="34" charset="0"/>
            </a:endParaRPr>
          </a:p>
        </p:txBody>
      </p:sp>
      <p:pic>
        <p:nvPicPr>
          <p:cNvPr id="4" name="Picture 3"/>
          <p:cNvPicPr>
            <a:picLocks noChangeAspect="1"/>
          </p:cNvPicPr>
          <p:nvPr/>
        </p:nvPicPr>
        <p:blipFill>
          <a:blip r:embed="rId5"/>
          <a:stretch>
            <a:fillRect/>
          </a:stretch>
        </p:blipFill>
        <p:spPr>
          <a:xfrm>
            <a:off x="9909036" y="917500"/>
            <a:ext cx="1926503" cy="1444877"/>
          </a:xfrm>
          <a:prstGeom prst="rect">
            <a:avLst/>
          </a:prstGeom>
        </p:spPr>
      </p:pic>
      <p:pic>
        <p:nvPicPr>
          <p:cNvPr id="11" name="Picture 10"/>
          <p:cNvPicPr>
            <a:picLocks noChangeAspect="1"/>
          </p:cNvPicPr>
          <p:nvPr/>
        </p:nvPicPr>
        <p:blipFill>
          <a:blip r:embed="rId6"/>
          <a:stretch>
            <a:fillRect/>
          </a:stretch>
        </p:blipFill>
        <p:spPr>
          <a:xfrm>
            <a:off x="3815542" y="1208060"/>
            <a:ext cx="4123113" cy="2157443"/>
          </a:xfrm>
          <a:prstGeom prst="rect">
            <a:avLst/>
          </a:prstGeom>
        </p:spPr>
      </p:pic>
      <p:pic>
        <p:nvPicPr>
          <p:cNvPr id="5122"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0137" y="279439"/>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71332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990233" y="431868"/>
            <a:ext cx="11201768" cy="81997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88000" tIns="0" bIns="0" anchor="ctr">
            <a:normAutofit/>
          </a:bodyPr>
          <a:lstStyle/>
          <a:p>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 Word of the Lord</a:t>
            </a: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3" name="Rectangle 2"/>
          <p:cNvSpPr/>
          <p:nvPr/>
        </p:nvSpPr>
        <p:spPr>
          <a:xfrm>
            <a:off x="578105" y="2085928"/>
            <a:ext cx="7951608" cy="2492990"/>
          </a:xfrm>
          <a:prstGeom prst="rect">
            <a:avLst/>
          </a:prstGeom>
        </p:spPr>
        <p:txBody>
          <a:bodyPr wrap="square">
            <a:spAutoFit/>
          </a:bodyPr>
          <a:lstStyle/>
          <a:p>
            <a:pPr fontAlgn="base"/>
            <a:endParaRPr lang="en-GB" sz="1600" b="1" dirty="0">
              <a:solidFill>
                <a:srgbClr val="000000"/>
              </a:solidFill>
              <a:latin typeface="Comic Sans MS" panose="030F0702030302020204" pitchFamily="66" charset="0"/>
            </a:endParaRPr>
          </a:p>
          <a:p>
            <a:pPr fontAlgn="base"/>
            <a:r>
              <a:rPr lang="en-US" sz="1400" b="1" dirty="0">
                <a:solidFill>
                  <a:srgbClr val="000000"/>
                </a:solidFill>
                <a:latin typeface="Comic Sans MS" panose="030F0702030302020204" pitchFamily="66" charset="0"/>
              </a:rPr>
              <a:t>A reading from St. John’s Gospel</a:t>
            </a:r>
          </a:p>
          <a:p>
            <a:pPr fontAlgn="base"/>
            <a:endParaRPr lang="en-US" sz="1400" b="1" dirty="0">
              <a:solidFill>
                <a:srgbClr val="000000"/>
              </a:solidFill>
              <a:latin typeface="Comic Sans MS" panose="030F0702030302020204" pitchFamily="66" charset="0"/>
            </a:endParaRPr>
          </a:p>
          <a:p>
            <a:pPr fontAlgn="base"/>
            <a:r>
              <a:rPr lang="en-GB" sz="1400" b="1" dirty="0" smtClean="0">
                <a:solidFill>
                  <a:srgbClr val="000000"/>
                </a:solidFill>
                <a:latin typeface="Comic Sans MS" panose="030F0702030302020204" pitchFamily="66" charset="0"/>
              </a:rPr>
              <a:t>Jesus </a:t>
            </a:r>
            <a:r>
              <a:rPr lang="en-GB" sz="1400" b="1" dirty="0">
                <a:solidFill>
                  <a:srgbClr val="000000"/>
                </a:solidFill>
                <a:latin typeface="Comic Sans MS" panose="030F0702030302020204" pitchFamily="66" charset="0"/>
              </a:rPr>
              <a:t>replied, “The hour has come for the Son of Man to be glorified</a:t>
            </a:r>
            <a:r>
              <a:rPr lang="en-GB" sz="1400" b="1" dirty="0" smtClean="0">
                <a:solidFill>
                  <a:srgbClr val="000000"/>
                </a:solidFill>
                <a:latin typeface="Comic Sans MS" panose="030F0702030302020204" pitchFamily="66" charset="0"/>
              </a:rPr>
              <a:t>. </a:t>
            </a:r>
            <a:r>
              <a:rPr lang="en-GB" sz="1400" b="1" dirty="0">
                <a:solidFill>
                  <a:srgbClr val="000000"/>
                </a:solidFill>
                <a:latin typeface="Comic Sans MS" panose="030F0702030302020204" pitchFamily="66" charset="0"/>
              </a:rPr>
              <a:t>Very truly I tell you, unless a kernel of wheat falls to the ground and dies, it remains only a single seed. But if it dies, it produces many seeds</a:t>
            </a:r>
            <a:r>
              <a:rPr lang="en-GB" sz="1400" b="1" dirty="0" smtClean="0">
                <a:solidFill>
                  <a:srgbClr val="000000"/>
                </a:solidFill>
                <a:latin typeface="Comic Sans MS" panose="030F0702030302020204" pitchFamily="66" charset="0"/>
              </a:rPr>
              <a:t>. </a:t>
            </a:r>
            <a:r>
              <a:rPr lang="en-GB" sz="1400" b="1" dirty="0">
                <a:solidFill>
                  <a:srgbClr val="000000"/>
                </a:solidFill>
                <a:latin typeface="Comic Sans MS" panose="030F0702030302020204" pitchFamily="66" charset="0"/>
              </a:rPr>
              <a:t>Anyone who loves their life will lose it, while anyone who hates their life in this world will keep it for eternal life</a:t>
            </a:r>
            <a:r>
              <a:rPr lang="en-GB" sz="1400" b="1" dirty="0" smtClean="0">
                <a:solidFill>
                  <a:srgbClr val="000000"/>
                </a:solidFill>
                <a:latin typeface="Comic Sans MS" panose="030F0702030302020204" pitchFamily="66" charset="0"/>
              </a:rPr>
              <a:t>. </a:t>
            </a:r>
            <a:r>
              <a:rPr lang="en-GB" sz="1400" b="1" dirty="0">
                <a:solidFill>
                  <a:srgbClr val="000000"/>
                </a:solidFill>
                <a:latin typeface="Comic Sans MS" panose="030F0702030302020204" pitchFamily="66" charset="0"/>
              </a:rPr>
              <a:t>Whoever serves me must follow me; and where I am, my servant also will be. My Father will </a:t>
            </a:r>
            <a:r>
              <a:rPr lang="en-GB" sz="1400" b="1" dirty="0" smtClean="0">
                <a:solidFill>
                  <a:srgbClr val="000000"/>
                </a:solidFill>
                <a:latin typeface="Comic Sans MS" panose="030F0702030302020204" pitchFamily="66" charset="0"/>
              </a:rPr>
              <a:t>honour </a:t>
            </a:r>
            <a:r>
              <a:rPr lang="en-GB" sz="1400" b="1" dirty="0">
                <a:solidFill>
                  <a:srgbClr val="000000"/>
                </a:solidFill>
                <a:latin typeface="Comic Sans MS" panose="030F0702030302020204" pitchFamily="66" charset="0"/>
              </a:rPr>
              <a:t>the one who serves me.</a:t>
            </a:r>
          </a:p>
          <a:p>
            <a:pPr fontAlgn="base"/>
            <a:endParaRPr lang="en-GB" sz="1400" b="1" dirty="0" smtClean="0">
              <a:solidFill>
                <a:srgbClr val="000000"/>
              </a:solidFill>
              <a:latin typeface="Comic Sans MS" panose="030F0702030302020204" pitchFamily="66" charset="0"/>
            </a:endParaRPr>
          </a:p>
          <a:p>
            <a:pPr fontAlgn="base"/>
            <a:r>
              <a:rPr lang="en-GB" sz="1400" b="1" dirty="0" smtClean="0">
                <a:solidFill>
                  <a:srgbClr val="000000"/>
                </a:solidFill>
                <a:latin typeface="Comic Sans MS" panose="030F0702030302020204" pitchFamily="66" charset="0"/>
              </a:rPr>
              <a:t>The </a:t>
            </a:r>
            <a:r>
              <a:rPr lang="en-GB" sz="1400" b="1" dirty="0">
                <a:solidFill>
                  <a:srgbClr val="000000"/>
                </a:solidFill>
                <a:latin typeface="Comic Sans MS" panose="030F0702030302020204" pitchFamily="66" charset="0"/>
              </a:rPr>
              <a:t>Word of the Lord         </a:t>
            </a:r>
            <a:r>
              <a:rPr lang="en-GB" sz="1400" b="1" dirty="0">
                <a:solidFill>
                  <a:srgbClr val="FF0000"/>
                </a:solidFill>
                <a:latin typeface="Comic Sans MS" panose="030F0702030302020204" pitchFamily="66" charset="0"/>
              </a:rPr>
              <a:t> Response: Thanks be to God</a:t>
            </a:r>
            <a:endParaRPr lang="en-GB" sz="1400" b="1" i="0" dirty="0">
              <a:solidFill>
                <a:srgbClr val="FF0000"/>
              </a:solidFill>
              <a:effectLst/>
              <a:latin typeface="Comic Sans MS" panose="030F0702030302020204" pitchFamily="66" charset="0"/>
            </a:endParaRPr>
          </a:p>
        </p:txBody>
      </p:sp>
      <p:sp>
        <p:nvSpPr>
          <p:cNvPr id="5" name="TextBox 4"/>
          <p:cNvSpPr txBox="1"/>
          <p:nvPr/>
        </p:nvSpPr>
        <p:spPr>
          <a:xfrm>
            <a:off x="1170993" y="1638579"/>
            <a:ext cx="9659389" cy="461665"/>
          </a:xfrm>
          <a:prstGeom prst="rect">
            <a:avLst/>
          </a:prstGeom>
          <a:noFill/>
        </p:spPr>
        <p:txBody>
          <a:bodyPr wrap="square" rtlCol="0">
            <a:spAutoFit/>
          </a:bodyPr>
          <a:lstStyle/>
          <a:p>
            <a:r>
              <a:rPr lang="en-GB" sz="2400" b="1" u="sng" dirty="0" smtClean="0">
                <a:solidFill>
                  <a:srgbClr val="FF0000"/>
                </a:solidFill>
              </a:rPr>
              <a:t>Gospel </a:t>
            </a:r>
            <a:r>
              <a:rPr lang="en-GB" sz="2400" b="1" u="sng" dirty="0">
                <a:solidFill>
                  <a:srgbClr val="FF0000"/>
                </a:solidFill>
              </a:rPr>
              <a:t>R</a:t>
            </a:r>
            <a:r>
              <a:rPr lang="en-GB" sz="2400" b="1" u="sng" dirty="0" smtClean="0">
                <a:solidFill>
                  <a:srgbClr val="FF0000"/>
                </a:solidFill>
              </a:rPr>
              <a:t>eading</a:t>
            </a:r>
            <a:endParaRPr lang="en-GB" sz="2400" b="1" u="sng" dirty="0">
              <a:solidFill>
                <a:srgbClr val="FF0000"/>
              </a:solidFill>
            </a:endParaRPr>
          </a:p>
        </p:txBody>
      </p:sp>
      <p:pic>
        <p:nvPicPr>
          <p:cNvPr id="8" name="Picture 7"/>
          <p:cNvPicPr>
            <a:picLocks noChangeAspect="1"/>
          </p:cNvPicPr>
          <p:nvPr/>
        </p:nvPicPr>
        <p:blipFill>
          <a:blip r:embed="rId5"/>
          <a:stretch>
            <a:fillRect/>
          </a:stretch>
        </p:blipFill>
        <p:spPr>
          <a:xfrm>
            <a:off x="8717362" y="1374290"/>
            <a:ext cx="3075709" cy="2049191"/>
          </a:xfrm>
          <a:prstGeom prst="rect">
            <a:avLst/>
          </a:prstGeom>
        </p:spPr>
      </p:pic>
      <p:sp>
        <p:nvSpPr>
          <p:cNvPr id="10" name="TextBox 9"/>
          <p:cNvSpPr txBox="1"/>
          <p:nvPr/>
        </p:nvSpPr>
        <p:spPr>
          <a:xfrm>
            <a:off x="411649" y="4795897"/>
            <a:ext cx="10609925" cy="2062103"/>
          </a:xfrm>
          <a:prstGeom prst="rect">
            <a:avLst/>
          </a:prstGeom>
          <a:noFill/>
        </p:spPr>
        <p:txBody>
          <a:bodyPr wrap="square" rtlCol="0">
            <a:spAutoFit/>
          </a:bodyPr>
          <a:lstStyle/>
          <a:p>
            <a:pPr lvl="0">
              <a:spcBef>
                <a:spcPct val="20000"/>
              </a:spcBef>
              <a:buClr>
                <a:srgbClr val="F0A22E"/>
              </a:buClr>
              <a:buSzPct val="70000"/>
            </a:pPr>
            <a:r>
              <a:rPr lang="en-GB" sz="1600" b="1" i="1" dirty="0">
                <a:latin typeface="Comic Sans MS" panose="030F0702030302020204" pitchFamily="66" charset="0"/>
              </a:rPr>
              <a:t>God of love, bring us back to </a:t>
            </a:r>
            <a:r>
              <a:rPr lang="en-GB" sz="1600" b="1" i="1" dirty="0" smtClean="0">
                <a:latin typeface="Comic Sans MS" panose="030F0702030302020204" pitchFamily="66" charset="0"/>
              </a:rPr>
              <a:t>you. Send </a:t>
            </a:r>
            <a:r>
              <a:rPr lang="en-GB" sz="1600" b="1" i="1" dirty="0">
                <a:latin typeface="Comic Sans MS" panose="030F0702030302020204" pitchFamily="66" charset="0"/>
              </a:rPr>
              <a:t>your Spirit to make us strong in </a:t>
            </a:r>
            <a:r>
              <a:rPr lang="en-GB" sz="1600" b="1" i="1" dirty="0" smtClean="0">
                <a:latin typeface="Comic Sans MS" panose="030F0702030302020204" pitchFamily="66" charset="0"/>
              </a:rPr>
              <a:t>faith and </a:t>
            </a:r>
            <a:r>
              <a:rPr lang="en-GB" sz="1600" b="1" i="1" dirty="0">
                <a:latin typeface="Comic Sans MS" panose="030F0702030302020204" pitchFamily="66" charset="0"/>
              </a:rPr>
              <a:t>active in good works</a:t>
            </a:r>
            <a:r>
              <a:rPr lang="en-GB" sz="1600" b="1" i="1" dirty="0" smtClean="0">
                <a:latin typeface="Comic Sans MS" panose="030F0702030302020204" pitchFamily="66" charset="0"/>
              </a:rPr>
              <a:t>.</a:t>
            </a:r>
          </a:p>
          <a:p>
            <a:pPr lvl="0">
              <a:spcBef>
                <a:spcPct val="20000"/>
              </a:spcBef>
              <a:buClr>
                <a:srgbClr val="F0A22E"/>
              </a:buClr>
              <a:buSzPct val="70000"/>
            </a:pPr>
            <a:r>
              <a:rPr lang="en-GB" sz="1600" b="1" i="1" dirty="0" smtClean="0">
                <a:latin typeface="Comic Sans MS" panose="030F0702030302020204" pitchFamily="66" charset="0"/>
              </a:rPr>
              <a:t>Lord, in your mercy….</a:t>
            </a:r>
            <a:r>
              <a:rPr lang="en-GB" sz="1600" b="1" i="1" dirty="0" smtClean="0">
                <a:solidFill>
                  <a:srgbClr val="FF0000"/>
                </a:solidFill>
                <a:latin typeface="Comic Sans MS" panose="030F0702030302020204" pitchFamily="66" charset="0"/>
              </a:rPr>
              <a:t>Hear our prayer.</a:t>
            </a:r>
          </a:p>
          <a:p>
            <a:pPr lvl="0">
              <a:spcBef>
                <a:spcPct val="20000"/>
              </a:spcBef>
              <a:buClr>
                <a:srgbClr val="F0A22E"/>
              </a:buClr>
              <a:buSzPct val="70000"/>
            </a:pPr>
            <a:endParaRPr lang="en-GB" sz="1600" b="1" i="1" dirty="0">
              <a:latin typeface="Comic Sans MS" panose="030F0702030302020204" pitchFamily="66" charset="0"/>
            </a:endParaRPr>
          </a:p>
          <a:p>
            <a:pPr lvl="0">
              <a:spcBef>
                <a:spcPct val="20000"/>
              </a:spcBef>
              <a:buClr>
                <a:srgbClr val="F0A22E"/>
              </a:buClr>
              <a:buSzPct val="70000"/>
            </a:pPr>
            <a:r>
              <a:rPr lang="en-GB" sz="1600" b="1" i="1" dirty="0">
                <a:latin typeface="Comic Sans MS" panose="030F0702030302020204" pitchFamily="66" charset="0"/>
              </a:rPr>
              <a:t>Lord, you call us to your </a:t>
            </a:r>
            <a:r>
              <a:rPr lang="en-GB" sz="1600" b="1" i="1" dirty="0" smtClean="0">
                <a:latin typeface="Comic Sans MS" panose="030F0702030302020204" pitchFamily="66" charset="0"/>
              </a:rPr>
              <a:t>service and </a:t>
            </a:r>
            <a:r>
              <a:rPr lang="en-GB" sz="1600" b="1" i="1" dirty="0">
                <a:latin typeface="Comic Sans MS" panose="030F0702030302020204" pitchFamily="66" charset="0"/>
              </a:rPr>
              <a:t>continue your saving work among us.</a:t>
            </a:r>
          </a:p>
          <a:p>
            <a:pPr lvl="0">
              <a:spcBef>
                <a:spcPct val="20000"/>
              </a:spcBef>
              <a:buClr>
                <a:srgbClr val="F0A22E"/>
              </a:buClr>
              <a:buSzPct val="70000"/>
            </a:pPr>
            <a:r>
              <a:rPr lang="en-GB" sz="1600" b="1" i="1" dirty="0">
                <a:latin typeface="Comic Sans MS" panose="030F0702030302020204" pitchFamily="66" charset="0"/>
              </a:rPr>
              <a:t>May your love never abandon us</a:t>
            </a:r>
            <a:r>
              <a:rPr lang="en-GB" sz="1600" b="1" i="1" dirty="0" smtClean="0">
                <a:latin typeface="Comic Sans MS" panose="030F0702030302020204" pitchFamily="66" charset="0"/>
              </a:rPr>
              <a:t>.</a:t>
            </a:r>
          </a:p>
          <a:p>
            <a:pPr lvl="0">
              <a:spcBef>
                <a:spcPct val="20000"/>
              </a:spcBef>
              <a:buClr>
                <a:srgbClr val="F0A22E"/>
              </a:buClr>
              <a:buSzPct val="70000"/>
            </a:pPr>
            <a:r>
              <a:rPr lang="en-GB" sz="1600" b="1" i="1" dirty="0" smtClean="0">
                <a:latin typeface="Comic Sans MS" panose="030F0702030302020204" pitchFamily="66" charset="0"/>
              </a:rPr>
              <a:t>Lord, in your mercy….</a:t>
            </a:r>
            <a:r>
              <a:rPr lang="en-GB" sz="1600" b="1" i="1" dirty="0" smtClean="0">
                <a:solidFill>
                  <a:srgbClr val="FF0000"/>
                </a:solidFill>
                <a:latin typeface="Comic Sans MS" panose="030F0702030302020204" pitchFamily="66" charset="0"/>
              </a:rPr>
              <a:t>Hear our prayer.</a:t>
            </a:r>
            <a:endParaRPr lang="en-GB" sz="1600" b="1" i="1" dirty="0">
              <a:solidFill>
                <a:srgbClr val="FF0000"/>
              </a:solidFill>
              <a:latin typeface="Comic Sans MS" panose="030F0702030302020204" pitchFamily="66" charset="0"/>
            </a:endParaRPr>
          </a:p>
        </p:txBody>
      </p:sp>
      <p:pic>
        <p:nvPicPr>
          <p:cNvPr id="614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5524" y="297427"/>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68049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324949" y="407324"/>
            <a:ext cx="10867052" cy="628375"/>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Tuesday       N</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ational day of reflection</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443941" cy="2299659"/>
          </a:xfrm>
          <a:prstGeom prst="rect">
            <a:avLst/>
          </a:prstGeom>
          <a:effectLst>
            <a:outerShdw blurRad="50800" dist="38100" dir="2700000" algn="tl" rotWithShape="0">
              <a:prstClr val="black">
                <a:alpha val="40000"/>
              </a:prstClr>
            </a:outerShdw>
          </a:effectLst>
        </p:spPr>
      </p:pic>
      <p:pic>
        <p:nvPicPr>
          <p:cNvPr id="3" name="Picture 2"/>
          <p:cNvPicPr>
            <a:picLocks noChangeAspect="1"/>
          </p:cNvPicPr>
          <p:nvPr/>
        </p:nvPicPr>
        <p:blipFill>
          <a:blip r:embed="rId5"/>
          <a:stretch>
            <a:fillRect/>
          </a:stretch>
        </p:blipFill>
        <p:spPr>
          <a:xfrm>
            <a:off x="3840480" y="1070307"/>
            <a:ext cx="3540356" cy="1964251"/>
          </a:xfrm>
          <a:prstGeom prst="rect">
            <a:avLst/>
          </a:prstGeom>
        </p:spPr>
      </p:pic>
      <p:sp>
        <p:nvSpPr>
          <p:cNvPr id="8" name="Subtitle 2"/>
          <p:cNvSpPr>
            <a:spLocks noGrp="1"/>
          </p:cNvSpPr>
          <p:nvPr>
            <p:ph type="subTitle" idx="1"/>
          </p:nvPr>
        </p:nvSpPr>
        <p:spPr>
          <a:xfrm>
            <a:off x="153956" y="3257675"/>
            <a:ext cx="10778836" cy="1648250"/>
          </a:xfrm>
        </p:spPr>
        <p:txBody>
          <a:bodyPr>
            <a:noAutofit/>
          </a:bodyPr>
          <a:lstStyle/>
          <a:p>
            <a:pPr algn="l"/>
            <a:r>
              <a:rPr lang="en-GB" sz="1600" b="1" dirty="0" smtClean="0">
                <a:latin typeface="Comic Sans MS" panose="030F0702030302020204" pitchFamily="66" charset="0"/>
              </a:rPr>
              <a:t>Today marks the </a:t>
            </a:r>
            <a:r>
              <a:rPr lang="en-GB" sz="1600" b="1" dirty="0" smtClean="0">
                <a:latin typeface="Comic Sans MS" panose="030F0702030302020204" pitchFamily="66" charset="0"/>
              </a:rPr>
              <a:t>third</a:t>
            </a:r>
            <a:r>
              <a:rPr lang="en-GB" sz="1600" b="1" dirty="0" smtClean="0">
                <a:latin typeface="Comic Sans MS" panose="030F0702030302020204" pitchFamily="66" charset="0"/>
              </a:rPr>
              <a:t> </a:t>
            </a:r>
            <a:r>
              <a:rPr lang="en-GB" sz="1600" b="1" dirty="0">
                <a:latin typeface="Comic Sans MS" panose="030F0702030302020204" pitchFamily="66" charset="0"/>
              </a:rPr>
              <a:t>anniversary of </a:t>
            </a:r>
            <a:r>
              <a:rPr lang="en-GB" sz="1600" b="1" dirty="0" smtClean="0">
                <a:latin typeface="Comic Sans MS" panose="030F0702030302020204" pitchFamily="66" charset="0"/>
              </a:rPr>
              <a:t>the </a:t>
            </a:r>
            <a:r>
              <a:rPr lang="en-GB" sz="1600" b="1" dirty="0">
                <a:latin typeface="Comic Sans MS" panose="030F0702030302020204" pitchFamily="66" charset="0"/>
              </a:rPr>
              <a:t>UK </a:t>
            </a:r>
            <a:r>
              <a:rPr lang="en-GB" sz="1600" b="1" dirty="0" smtClean="0">
                <a:latin typeface="Comic Sans MS" panose="030F0702030302020204" pitchFamily="66" charset="0"/>
              </a:rPr>
              <a:t>lockdown and has been dedicated as a National </a:t>
            </a:r>
            <a:r>
              <a:rPr lang="en-GB" sz="1600" b="1" dirty="0">
                <a:latin typeface="Comic Sans MS" panose="030F0702030302020204" pitchFamily="66" charset="0"/>
              </a:rPr>
              <a:t>Day of </a:t>
            </a:r>
            <a:r>
              <a:rPr lang="en-GB" sz="1600" b="1" dirty="0" smtClean="0">
                <a:latin typeface="Comic Sans MS" panose="030F0702030302020204" pitchFamily="66" charset="0"/>
              </a:rPr>
              <a:t>Reflection. The charity, </a:t>
            </a:r>
            <a:r>
              <a:rPr lang="en-GB" sz="1600" b="1" dirty="0">
                <a:latin typeface="Comic Sans MS" panose="030F0702030302020204" pitchFamily="66" charset="0"/>
              </a:rPr>
              <a:t>M</a:t>
            </a:r>
            <a:r>
              <a:rPr lang="en-GB" sz="1600" b="1" dirty="0" smtClean="0">
                <a:latin typeface="Comic Sans MS" panose="030F0702030302020204" pitchFamily="66" charset="0"/>
              </a:rPr>
              <a:t>arie Curie, is asking everyone </a:t>
            </a:r>
            <a:r>
              <a:rPr lang="en-GB" sz="1600" b="1" dirty="0">
                <a:latin typeface="Comic Sans MS" panose="030F0702030302020204" pitchFamily="66" charset="0"/>
              </a:rPr>
              <a:t>to reflect </a:t>
            </a:r>
            <a:r>
              <a:rPr lang="en-GB" sz="1600" b="1" dirty="0" smtClean="0">
                <a:latin typeface="Comic Sans MS" panose="030F0702030302020204" pitchFamily="66" charset="0"/>
              </a:rPr>
              <a:t>on the year that we have been through, support those who have suffered, </a:t>
            </a:r>
            <a:r>
              <a:rPr lang="en-GB" sz="1600" b="1" dirty="0">
                <a:latin typeface="Comic Sans MS" panose="030F0702030302020204" pitchFamily="66" charset="0"/>
              </a:rPr>
              <a:t>and hope for a brighter </a:t>
            </a:r>
            <a:r>
              <a:rPr lang="en-GB" sz="1600" b="1" dirty="0" smtClean="0">
                <a:latin typeface="Comic Sans MS" panose="030F0702030302020204" pitchFamily="66" charset="0"/>
              </a:rPr>
              <a:t>future. The Bishops of England and Wales have also asked that we mark the day as a day of prayer. This </a:t>
            </a:r>
            <a:r>
              <a:rPr lang="en-GB" sz="1600" b="1" dirty="0">
                <a:latin typeface="Comic Sans MS" panose="030F0702030302020204" pitchFamily="66" charset="0"/>
              </a:rPr>
              <a:t>annual day will give us all time to pause and think about this unprecedented </a:t>
            </a:r>
            <a:r>
              <a:rPr lang="en-GB" sz="1600" b="1" dirty="0" smtClean="0">
                <a:latin typeface="Comic Sans MS" panose="030F0702030302020204" pitchFamily="66" charset="0"/>
              </a:rPr>
              <a:t>year, </a:t>
            </a:r>
            <a:r>
              <a:rPr lang="en-GB" sz="1600" b="1" dirty="0">
                <a:latin typeface="Comic Sans MS" panose="030F0702030302020204" pitchFamily="66" charset="0"/>
              </a:rPr>
              <a:t>and support each </a:t>
            </a:r>
            <a:r>
              <a:rPr lang="en-GB" sz="1600" b="1" dirty="0" smtClean="0">
                <a:latin typeface="Comic Sans MS" panose="030F0702030302020204" pitchFamily="66" charset="0"/>
              </a:rPr>
              <a:t>other through our actions and our prayer in </a:t>
            </a:r>
            <a:r>
              <a:rPr lang="en-GB" sz="1600" b="1" dirty="0">
                <a:latin typeface="Comic Sans MS" panose="030F0702030302020204" pitchFamily="66" charset="0"/>
              </a:rPr>
              <a:t>the </a:t>
            </a:r>
            <a:r>
              <a:rPr lang="en-GB" sz="1600" b="1" dirty="0" smtClean="0">
                <a:latin typeface="Comic Sans MS" panose="030F0702030302020204" pitchFamily="66" charset="0"/>
              </a:rPr>
              <a:t>days </a:t>
            </a:r>
            <a:r>
              <a:rPr lang="en-GB" sz="1600" b="1" dirty="0">
                <a:latin typeface="Comic Sans MS" panose="030F0702030302020204" pitchFamily="66" charset="0"/>
              </a:rPr>
              <a:t>to come</a:t>
            </a:r>
            <a:r>
              <a:rPr lang="en-GB" sz="1600" b="1" dirty="0" smtClean="0">
                <a:latin typeface="Comic Sans MS" panose="030F0702030302020204" pitchFamily="66" charset="0"/>
              </a:rPr>
              <a:t>. </a:t>
            </a: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sz="2000" b="1" dirty="0">
              <a:latin typeface="Arial Rounded MT Bold" panose="020F0704030504030204" pitchFamily="34" charset="0"/>
            </a:endParaRPr>
          </a:p>
        </p:txBody>
      </p:sp>
      <p:pic>
        <p:nvPicPr>
          <p:cNvPr id="2" name="Picture 1"/>
          <p:cNvPicPr>
            <a:picLocks noChangeAspect="1"/>
          </p:cNvPicPr>
          <p:nvPr/>
        </p:nvPicPr>
        <p:blipFill>
          <a:blip r:embed="rId6"/>
          <a:stretch>
            <a:fillRect/>
          </a:stretch>
        </p:blipFill>
        <p:spPr>
          <a:xfrm>
            <a:off x="10108277" y="427390"/>
            <a:ext cx="2083724" cy="1562793"/>
          </a:xfrm>
          <a:prstGeom prst="rect">
            <a:avLst/>
          </a:prstGeom>
        </p:spPr>
      </p:pic>
      <p:sp>
        <p:nvSpPr>
          <p:cNvPr id="4" name="TextBox 3"/>
          <p:cNvSpPr txBox="1"/>
          <p:nvPr/>
        </p:nvSpPr>
        <p:spPr>
          <a:xfrm>
            <a:off x="795815" y="4968788"/>
            <a:ext cx="8395854" cy="757130"/>
          </a:xfrm>
          <a:prstGeom prst="rect">
            <a:avLst/>
          </a:prstGeom>
          <a:noFill/>
        </p:spPr>
        <p:txBody>
          <a:bodyPr wrap="square" rtlCol="0">
            <a:spAutoFit/>
          </a:bodyPr>
          <a:lstStyle/>
          <a:p>
            <a:pPr lvl="0">
              <a:lnSpc>
                <a:spcPct val="90000"/>
              </a:lnSpc>
              <a:spcBef>
                <a:spcPts val="1000"/>
              </a:spcBef>
            </a:pPr>
            <a:r>
              <a:rPr lang="en-GB" sz="1600" b="1" dirty="0">
                <a:solidFill>
                  <a:prstClr val="black"/>
                </a:solidFill>
                <a:latin typeface="Comic Sans MS" panose="030F0702030302020204" pitchFamily="66" charset="0"/>
              </a:rPr>
              <a:t>Let us pause in the midst of life to remember…. there is always light, if only we’re brave enough to see it. If only we’re brave enough to be it. (Amanda Gorman)</a:t>
            </a:r>
          </a:p>
        </p:txBody>
      </p:sp>
      <p:sp>
        <p:nvSpPr>
          <p:cNvPr id="5" name="TextBox 4"/>
          <p:cNvSpPr txBox="1"/>
          <p:nvPr/>
        </p:nvSpPr>
        <p:spPr>
          <a:xfrm>
            <a:off x="407725" y="5788782"/>
            <a:ext cx="8894217" cy="830997"/>
          </a:xfrm>
          <a:prstGeom prst="rect">
            <a:avLst/>
          </a:prstGeom>
          <a:noFill/>
        </p:spPr>
        <p:txBody>
          <a:bodyPr wrap="square" rtlCol="0">
            <a:spAutoFit/>
          </a:bodyPr>
          <a:lstStyle/>
          <a:p>
            <a:r>
              <a:rPr lang="en-GB" sz="1600" b="1" i="1" dirty="0" smtClean="0">
                <a:latin typeface="Comic Sans MS" panose="030F0702030302020204" pitchFamily="66" charset="0"/>
              </a:rPr>
              <a:t>We pray for </a:t>
            </a:r>
            <a:r>
              <a:rPr lang="en-GB" sz="1600" b="1" i="1" dirty="0">
                <a:latin typeface="Comic Sans MS" panose="030F0702030302020204" pitchFamily="66" charset="0"/>
              </a:rPr>
              <a:t>all who are affected by </a:t>
            </a:r>
            <a:r>
              <a:rPr lang="en-GB" sz="1600" b="1" i="1" dirty="0" smtClean="0">
                <a:latin typeface="Comic Sans MS" panose="030F0702030302020204" pitchFamily="66" charset="0"/>
              </a:rPr>
              <a:t>coronavirus, through </a:t>
            </a:r>
            <a:r>
              <a:rPr lang="en-GB" sz="1600" b="1" i="1" dirty="0">
                <a:latin typeface="Comic Sans MS" panose="030F0702030302020204" pitchFamily="66" charset="0"/>
              </a:rPr>
              <a:t>illness or isolation or </a:t>
            </a:r>
            <a:r>
              <a:rPr lang="en-GB" sz="1600" b="1" i="1" dirty="0" smtClean="0">
                <a:latin typeface="Comic Sans MS" panose="030F0702030302020204" pitchFamily="66" charset="0"/>
              </a:rPr>
              <a:t>anxiety, that </a:t>
            </a:r>
            <a:r>
              <a:rPr lang="en-GB" sz="1600" b="1" i="1" dirty="0">
                <a:latin typeface="Comic Sans MS" panose="030F0702030302020204" pitchFamily="66" charset="0"/>
              </a:rPr>
              <a:t>they may find relief and </a:t>
            </a:r>
            <a:r>
              <a:rPr lang="en-GB" sz="1600" b="1" i="1" dirty="0" smtClean="0">
                <a:latin typeface="Comic Sans MS" panose="030F0702030302020204" pitchFamily="66" charset="0"/>
              </a:rPr>
              <a:t>recovery.</a:t>
            </a:r>
          </a:p>
          <a:p>
            <a:r>
              <a:rPr lang="en-GB" sz="1600" b="1" i="1" dirty="0" smtClean="0">
                <a:latin typeface="Comic Sans MS" panose="030F0702030302020204" pitchFamily="66" charset="0"/>
              </a:rPr>
              <a:t>Lord, in your </a:t>
            </a:r>
            <a:r>
              <a:rPr lang="en-GB" sz="1600" b="1" i="1" dirty="0" smtClean="0">
                <a:solidFill>
                  <a:srgbClr val="FF0000"/>
                </a:solidFill>
                <a:latin typeface="Comic Sans MS" panose="030F0702030302020204" pitchFamily="66" charset="0"/>
              </a:rPr>
              <a:t>mercy…Hear our prayer</a:t>
            </a:r>
            <a:endParaRPr lang="en-GB" sz="1600" b="1" i="1" dirty="0">
              <a:solidFill>
                <a:srgbClr val="FF0000"/>
              </a:solidFill>
              <a:latin typeface="Comic Sans MS" panose="030F0702030302020204" pitchFamily="66" charset="0"/>
            </a:endParaRPr>
          </a:p>
        </p:txBody>
      </p:sp>
      <p:pic>
        <p:nvPicPr>
          <p:cNvPr id="717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35892" y="301957"/>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58847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324948" y="463091"/>
            <a:ext cx="10867052" cy="615231"/>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103119" cy="2299659"/>
          </a:xfrm>
          <a:prstGeom prst="rect">
            <a:avLst/>
          </a:prstGeom>
          <a:effectLst>
            <a:outerShdw blurRad="50800" dist="38100" dir="2700000" algn="tl" rotWithShape="0">
              <a:prstClr val="black">
                <a:alpha val="40000"/>
              </a:prstClr>
            </a:outerShdw>
          </a:effectLst>
        </p:spPr>
      </p:pic>
      <p:pic>
        <p:nvPicPr>
          <p:cNvPr id="3" name="Picture 2"/>
          <p:cNvPicPr>
            <a:picLocks noChangeAspect="1"/>
          </p:cNvPicPr>
          <p:nvPr/>
        </p:nvPicPr>
        <p:blipFill>
          <a:blip r:embed="rId5"/>
          <a:stretch>
            <a:fillRect/>
          </a:stretch>
        </p:blipFill>
        <p:spPr>
          <a:xfrm>
            <a:off x="3855722" y="2071022"/>
            <a:ext cx="3291838" cy="1849594"/>
          </a:xfrm>
          <a:prstGeom prst="rect">
            <a:avLst/>
          </a:prstGeom>
        </p:spPr>
      </p:pic>
      <p:sp>
        <p:nvSpPr>
          <p:cNvPr id="8" name="Subtitle 2"/>
          <p:cNvSpPr>
            <a:spLocks noGrp="1"/>
          </p:cNvSpPr>
          <p:nvPr>
            <p:ph type="subTitle" idx="1"/>
          </p:nvPr>
        </p:nvSpPr>
        <p:spPr>
          <a:xfrm>
            <a:off x="320886" y="4018555"/>
            <a:ext cx="9405005" cy="926765"/>
          </a:xfrm>
        </p:spPr>
        <p:txBody>
          <a:bodyPr>
            <a:noAutofit/>
          </a:bodyPr>
          <a:lstStyle/>
          <a:p>
            <a:pPr algn="l"/>
            <a:r>
              <a:rPr lang="en-GB" sz="1600" b="1" dirty="0">
                <a:latin typeface="Comic Sans MS" panose="030F0702030302020204" pitchFamily="66" charset="0"/>
              </a:rPr>
              <a:t>Oscar Romero was Archbishop of San Salvador, the capital of El Salvador in Central America. He lived at a time of terrible oppression and violence, when many people in the church were targeted because their commitment to the poor led them to speak out against </a:t>
            </a:r>
            <a:r>
              <a:rPr lang="en-GB" sz="1600" b="1" dirty="0" smtClean="0">
                <a:latin typeface="Comic Sans MS" panose="030F0702030302020204" pitchFamily="66" charset="0"/>
              </a:rPr>
              <a:t>injustice. After </a:t>
            </a:r>
            <a:r>
              <a:rPr lang="en-GB" sz="1600" b="1" dirty="0">
                <a:latin typeface="Comic Sans MS" panose="030F0702030302020204" pitchFamily="66" charset="0"/>
              </a:rPr>
              <a:t>years of persecution and threats Romero was assassinated on 24 March </a:t>
            </a:r>
            <a:r>
              <a:rPr lang="en-GB" sz="1600" b="1" dirty="0" smtClean="0">
                <a:latin typeface="Comic Sans MS" panose="030F0702030302020204" pitchFamily="66" charset="0"/>
              </a:rPr>
              <a:t>1980. He </a:t>
            </a:r>
            <a:r>
              <a:rPr lang="en-GB" sz="1600" b="1" dirty="0">
                <a:latin typeface="Comic Sans MS" panose="030F0702030302020204" pitchFamily="66" charset="0"/>
              </a:rPr>
              <a:t>is remembered for his courage, his faith and, above all, his great love for the </a:t>
            </a:r>
            <a:r>
              <a:rPr lang="en-GB" sz="1600" b="1" dirty="0" smtClean="0">
                <a:latin typeface="Comic Sans MS" panose="030F0702030302020204" pitchFamily="66" charset="0"/>
              </a:rPr>
              <a:t>poor, putting their needs before his own. Recognizing </a:t>
            </a:r>
            <a:r>
              <a:rPr lang="en-GB" sz="1600" b="1" dirty="0">
                <a:latin typeface="Comic Sans MS" panose="030F0702030302020204" pitchFamily="66" charset="0"/>
              </a:rPr>
              <a:t>him as </a:t>
            </a:r>
            <a:r>
              <a:rPr lang="en-GB" sz="1600" b="1" dirty="0">
                <a:solidFill>
                  <a:srgbClr val="2B388E"/>
                </a:solidFill>
                <a:latin typeface="Comic Sans MS" panose="030F0702030302020204" pitchFamily="66" charset="0"/>
              </a:rPr>
              <a:t>“a martyr for the faith”, </a:t>
            </a:r>
            <a:r>
              <a:rPr lang="en-GB" sz="1600" b="1" dirty="0">
                <a:latin typeface="Comic Sans MS" panose="030F0702030302020204" pitchFamily="66" charset="0"/>
              </a:rPr>
              <a:t>Pope Francis </a:t>
            </a:r>
            <a:r>
              <a:rPr lang="en-GB" sz="1600" b="1" dirty="0" smtClean="0">
                <a:latin typeface="Comic Sans MS" panose="030F0702030302020204" pitchFamily="66" charset="0"/>
              </a:rPr>
              <a:t>made him a saint </a:t>
            </a:r>
            <a:r>
              <a:rPr lang="en-GB" sz="1600" b="1" dirty="0">
                <a:latin typeface="Comic Sans MS" panose="030F0702030302020204" pitchFamily="66" charset="0"/>
              </a:rPr>
              <a:t>in 2018</a:t>
            </a:r>
            <a:r>
              <a:rPr lang="en-GB" sz="1600" b="1" dirty="0" smtClean="0">
                <a:latin typeface="Comic Sans MS" panose="030F0702030302020204" pitchFamily="66" charset="0"/>
              </a:rPr>
              <a:t>.</a:t>
            </a:r>
          </a:p>
          <a:p>
            <a:pPr algn="l"/>
            <a:endParaRPr lang="en-GB" sz="1600" b="1" dirty="0">
              <a:latin typeface="Comic Sans MS" panose="030F0702030302020204" pitchFamily="66" charset="0"/>
            </a:endParaRPr>
          </a:p>
          <a:p>
            <a:pPr algn="l"/>
            <a:endParaRPr lang="en-GB" sz="1600" dirty="0">
              <a:latin typeface="Arial Rounded MT Bold" panose="020F0704030504030204" pitchFamily="34" charset="0"/>
            </a:endParaRP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Arial Rounded MT Bold" panose="020F0704030504030204" pitchFamily="34" charset="0"/>
              <a:ea typeface="+mn-ea"/>
              <a:cs typeface="+mn-cs"/>
            </a:endParaRPr>
          </a:p>
        </p:txBody>
      </p:sp>
      <p:sp>
        <p:nvSpPr>
          <p:cNvPr id="5" name="Rectangle 4"/>
          <p:cNvSpPr/>
          <p:nvPr/>
        </p:nvSpPr>
        <p:spPr>
          <a:xfrm>
            <a:off x="1915198" y="538456"/>
            <a:ext cx="7983468" cy="523220"/>
          </a:xfrm>
          <a:prstGeom prst="rect">
            <a:avLst/>
          </a:prstGeom>
        </p:spPr>
        <p:txBody>
          <a:bodyPr wrap="none">
            <a:spAutoFit/>
          </a:bodyPr>
          <a:lstStyle/>
          <a:p>
            <a:r>
              <a:rPr lang="en-GB" sz="2800" dirty="0" smtClean="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a:t>
            </a:r>
            <a:r>
              <a:rPr lang="en-GB" sz="2800" dirty="0" smtClean="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2800" dirty="0" smtClean="0">
                <a:ln>
                  <a:solidFill>
                    <a:srgbClr val="FFC000">
                      <a:lumMod val="50000"/>
                    </a:srgb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reflect together</a:t>
            </a:r>
            <a:endParaRPr lang="en-GB" sz="2800" dirty="0"/>
          </a:p>
        </p:txBody>
      </p:sp>
      <p:pic>
        <p:nvPicPr>
          <p:cNvPr id="2" name="Picture 1"/>
          <p:cNvPicPr>
            <a:picLocks noChangeAspect="1"/>
          </p:cNvPicPr>
          <p:nvPr/>
        </p:nvPicPr>
        <p:blipFill>
          <a:blip r:embed="rId6"/>
          <a:stretch>
            <a:fillRect/>
          </a:stretch>
        </p:blipFill>
        <p:spPr>
          <a:xfrm>
            <a:off x="9712375" y="1681620"/>
            <a:ext cx="2085013" cy="1560711"/>
          </a:xfrm>
          <a:prstGeom prst="rect">
            <a:avLst/>
          </a:prstGeom>
        </p:spPr>
      </p:pic>
      <p:sp>
        <p:nvSpPr>
          <p:cNvPr id="4" name="TextBox 3"/>
          <p:cNvSpPr txBox="1"/>
          <p:nvPr/>
        </p:nvSpPr>
        <p:spPr>
          <a:xfrm>
            <a:off x="1170993" y="1454727"/>
            <a:ext cx="8746091" cy="646331"/>
          </a:xfrm>
          <a:prstGeom prst="rect">
            <a:avLst/>
          </a:prstGeom>
          <a:noFill/>
        </p:spPr>
        <p:txBody>
          <a:bodyPr wrap="square" rtlCol="0">
            <a:spAutoFit/>
          </a:bodyPr>
          <a:lstStyle/>
          <a:p>
            <a:pPr algn="ctr"/>
            <a:r>
              <a:rPr lang="en-GB" sz="3600" b="1" u="sng" dirty="0" smtClean="0">
                <a:solidFill>
                  <a:srgbClr val="FF0000"/>
                </a:solidFill>
              </a:rPr>
              <a:t>24</a:t>
            </a:r>
            <a:r>
              <a:rPr lang="en-GB" sz="3600" b="1" u="sng" baseline="30000" dirty="0" smtClean="0">
                <a:solidFill>
                  <a:srgbClr val="FF0000"/>
                </a:solidFill>
              </a:rPr>
              <a:t>th</a:t>
            </a:r>
            <a:r>
              <a:rPr lang="en-GB" sz="3600" b="1" u="sng" dirty="0" smtClean="0">
                <a:solidFill>
                  <a:srgbClr val="FF0000"/>
                </a:solidFill>
              </a:rPr>
              <a:t>  March St Oscar Romero feast day</a:t>
            </a:r>
            <a:endParaRPr lang="en-GB" sz="3600" b="1" u="sng" dirty="0">
              <a:solidFill>
                <a:srgbClr val="FF0000"/>
              </a:solidFill>
            </a:endParaRPr>
          </a:p>
        </p:txBody>
      </p:sp>
      <p:sp>
        <p:nvSpPr>
          <p:cNvPr id="10" name="TextBox 9"/>
          <p:cNvSpPr txBox="1"/>
          <p:nvPr/>
        </p:nvSpPr>
        <p:spPr>
          <a:xfrm>
            <a:off x="448887" y="5744095"/>
            <a:ext cx="9360131" cy="915126"/>
          </a:xfrm>
          <a:prstGeom prst="rect">
            <a:avLst/>
          </a:prstGeom>
          <a:noFill/>
        </p:spPr>
        <p:txBody>
          <a:bodyPr wrap="square" rtlCol="0">
            <a:spAutoFit/>
          </a:bodyPr>
          <a:lstStyle/>
          <a:p>
            <a:endParaRPr lang="en-GB" dirty="0"/>
          </a:p>
        </p:txBody>
      </p:sp>
      <p:sp>
        <p:nvSpPr>
          <p:cNvPr id="13" name="TextBox 12"/>
          <p:cNvSpPr txBox="1"/>
          <p:nvPr/>
        </p:nvSpPr>
        <p:spPr>
          <a:xfrm>
            <a:off x="839034" y="5705114"/>
            <a:ext cx="9410008" cy="830997"/>
          </a:xfrm>
          <a:prstGeom prst="rect">
            <a:avLst/>
          </a:prstGeom>
          <a:noFill/>
        </p:spPr>
        <p:txBody>
          <a:bodyPr wrap="square" rtlCol="0">
            <a:spAutoFit/>
          </a:bodyPr>
          <a:lstStyle/>
          <a:p>
            <a:r>
              <a:rPr lang="en-GB" sz="1600" b="1" i="1" dirty="0">
                <a:latin typeface="Comic Sans MS" panose="030F0702030302020204" pitchFamily="66" charset="0"/>
              </a:rPr>
              <a:t>Spirit of hope, work within </a:t>
            </a:r>
            <a:r>
              <a:rPr lang="en-GB" sz="1600" b="1" i="1" dirty="0" smtClean="0">
                <a:latin typeface="Comic Sans MS" panose="030F0702030302020204" pitchFamily="66" charset="0"/>
              </a:rPr>
              <a:t>us, just </a:t>
            </a:r>
            <a:r>
              <a:rPr lang="en-GB" sz="1600" b="1" i="1" dirty="0">
                <a:latin typeface="Comic Sans MS" panose="030F0702030302020204" pitchFamily="66" charset="0"/>
              </a:rPr>
              <a:t>as you </a:t>
            </a:r>
            <a:r>
              <a:rPr lang="en-GB" sz="1600" b="1" i="1" dirty="0" smtClean="0">
                <a:latin typeface="Comic Sans MS" panose="030F0702030302020204" pitchFamily="66" charset="0"/>
              </a:rPr>
              <a:t>worked in </a:t>
            </a:r>
            <a:r>
              <a:rPr lang="en-GB" sz="1600" b="1" i="1" dirty="0">
                <a:latin typeface="Comic Sans MS" panose="030F0702030302020204" pitchFamily="66" charset="0"/>
              </a:rPr>
              <a:t>Saint Oscar Romero,</a:t>
            </a:r>
          </a:p>
          <a:p>
            <a:r>
              <a:rPr lang="en-GB" sz="1600" b="1" i="1" dirty="0">
                <a:latin typeface="Comic Sans MS" panose="030F0702030302020204" pitchFamily="66" charset="0"/>
              </a:rPr>
              <a:t>so that we too may work for </a:t>
            </a:r>
            <a:r>
              <a:rPr lang="en-GB" sz="1600" b="1" i="1" dirty="0" smtClean="0">
                <a:latin typeface="Comic Sans MS" panose="030F0702030302020204" pitchFamily="66" charset="0"/>
              </a:rPr>
              <a:t>justice and </a:t>
            </a:r>
            <a:r>
              <a:rPr lang="en-GB" sz="1600" b="1" i="1" dirty="0">
                <a:latin typeface="Comic Sans MS" panose="030F0702030302020204" pitchFamily="66" charset="0"/>
              </a:rPr>
              <a:t>spread the Good </a:t>
            </a:r>
            <a:r>
              <a:rPr lang="en-GB" sz="1600" b="1" i="1" dirty="0" smtClean="0">
                <a:latin typeface="Comic Sans MS" panose="030F0702030302020204" pitchFamily="66" charset="0"/>
              </a:rPr>
              <a:t>News, by </a:t>
            </a:r>
            <a:r>
              <a:rPr lang="en-GB" sz="1600" b="1" i="1" dirty="0">
                <a:latin typeface="Comic Sans MS" panose="030F0702030302020204" pitchFamily="66" charset="0"/>
              </a:rPr>
              <a:t>living out the </a:t>
            </a:r>
            <a:r>
              <a:rPr lang="en-GB" sz="1600" b="1" i="1" dirty="0" smtClean="0">
                <a:latin typeface="Comic Sans MS" panose="030F0702030302020204" pitchFamily="66" charset="0"/>
              </a:rPr>
              <a:t>Gospel.</a:t>
            </a:r>
            <a:endParaRPr lang="en-GB" sz="1600" b="1" i="1" dirty="0">
              <a:latin typeface="Comic Sans MS" panose="030F0702030302020204" pitchFamily="66" charset="0"/>
            </a:endParaRPr>
          </a:p>
          <a:p>
            <a:r>
              <a:rPr lang="en-GB" sz="1600" b="1" i="1" dirty="0" smtClean="0">
                <a:latin typeface="Comic Sans MS" panose="030F0702030302020204" pitchFamily="66" charset="0"/>
              </a:rPr>
              <a:t>Lord, in your mercy….</a:t>
            </a:r>
            <a:r>
              <a:rPr lang="en-GB" sz="1600" b="1" i="1" dirty="0" smtClean="0">
                <a:solidFill>
                  <a:srgbClr val="FF0000"/>
                </a:solidFill>
                <a:latin typeface="Comic Sans MS" panose="030F0702030302020204" pitchFamily="66" charset="0"/>
              </a:rPr>
              <a:t>Hear our prayer</a:t>
            </a:r>
            <a:endParaRPr lang="en-GB" sz="1600" b="1" i="1" dirty="0">
              <a:solidFill>
                <a:srgbClr val="FF0000"/>
              </a:solidFill>
              <a:latin typeface="Comic Sans MS" panose="030F0702030302020204" pitchFamily="66" charset="0"/>
            </a:endParaRPr>
          </a:p>
        </p:txBody>
      </p:sp>
      <p:pic>
        <p:nvPicPr>
          <p:cNvPr id="819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3384" y="381479"/>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48122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Reflect Together </a:t>
            </a: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0" name="TextBox 9"/>
          <p:cNvSpPr txBox="1"/>
          <p:nvPr/>
        </p:nvSpPr>
        <p:spPr>
          <a:xfrm>
            <a:off x="2468880" y="1197033"/>
            <a:ext cx="7032567" cy="523220"/>
          </a:xfrm>
          <a:prstGeom prst="rect">
            <a:avLst/>
          </a:prstGeom>
          <a:noFill/>
        </p:spPr>
        <p:txBody>
          <a:bodyPr wrap="square" rtlCol="0">
            <a:spAutoFit/>
          </a:bodyPr>
          <a:lstStyle/>
          <a:p>
            <a:pPr algn="ctr"/>
            <a:endParaRPr lang="en-GB" sz="2800" b="1" dirty="0"/>
          </a:p>
        </p:txBody>
      </p:sp>
      <p:sp>
        <p:nvSpPr>
          <p:cNvPr id="9" name="TextBox 8">
            <a:extLst>
              <a:ext uri="{FF2B5EF4-FFF2-40B4-BE49-F238E27FC236}">
                <a16:creationId xmlns:a16="http://schemas.microsoft.com/office/drawing/2014/main" xmlns="" id="{6B8B3792-7CF9-42F1-B08F-156067B879BA}"/>
              </a:ext>
            </a:extLst>
          </p:cNvPr>
          <p:cNvSpPr txBox="1"/>
          <p:nvPr/>
        </p:nvSpPr>
        <p:spPr>
          <a:xfrm>
            <a:off x="1553544" y="1387381"/>
            <a:ext cx="1032976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p:txBody>
      </p:sp>
      <p:pic>
        <p:nvPicPr>
          <p:cNvPr id="3" name="Picture 2"/>
          <p:cNvPicPr>
            <a:picLocks noChangeAspect="1"/>
          </p:cNvPicPr>
          <p:nvPr/>
        </p:nvPicPr>
        <p:blipFill>
          <a:blip r:embed="rId3"/>
          <a:stretch>
            <a:fillRect/>
          </a:stretch>
        </p:blipFill>
        <p:spPr>
          <a:xfrm>
            <a:off x="9634451" y="1163966"/>
            <a:ext cx="1436176" cy="1075032"/>
          </a:xfrm>
          <a:prstGeom prst="rect">
            <a:avLst/>
          </a:prstGeom>
        </p:spPr>
      </p:pic>
      <p:pic>
        <p:nvPicPr>
          <p:cNvPr id="5" name="Picture 4"/>
          <p:cNvPicPr>
            <a:picLocks noChangeAspect="1"/>
          </p:cNvPicPr>
          <p:nvPr/>
        </p:nvPicPr>
        <p:blipFill>
          <a:blip r:embed="rId4"/>
          <a:stretch>
            <a:fillRect/>
          </a:stretch>
        </p:blipFill>
        <p:spPr>
          <a:xfrm>
            <a:off x="1553544" y="2595640"/>
            <a:ext cx="2188325" cy="3907723"/>
          </a:xfrm>
          <a:prstGeom prst="rect">
            <a:avLst/>
          </a:prstGeom>
        </p:spPr>
      </p:pic>
      <p:sp>
        <p:nvSpPr>
          <p:cNvPr id="7" name="TextBox 6"/>
          <p:cNvSpPr txBox="1"/>
          <p:nvPr/>
        </p:nvSpPr>
        <p:spPr>
          <a:xfrm>
            <a:off x="2119745" y="1197033"/>
            <a:ext cx="7514706" cy="707886"/>
          </a:xfrm>
          <a:prstGeom prst="rect">
            <a:avLst/>
          </a:prstGeom>
          <a:noFill/>
        </p:spPr>
        <p:txBody>
          <a:bodyPr wrap="square" rtlCol="0">
            <a:spAutoFit/>
          </a:bodyPr>
          <a:lstStyle/>
          <a:p>
            <a:r>
              <a:rPr lang="en-GB" sz="4000" b="1" dirty="0" smtClean="0"/>
              <a:t>     </a:t>
            </a:r>
            <a:r>
              <a:rPr lang="en-GB" sz="4000" b="1" u="sng" dirty="0" smtClean="0">
                <a:solidFill>
                  <a:srgbClr val="FF0000"/>
                </a:solidFill>
              </a:rPr>
              <a:t>25</a:t>
            </a:r>
            <a:r>
              <a:rPr lang="en-GB" sz="4000" b="1" u="sng" baseline="30000" dirty="0" smtClean="0">
                <a:solidFill>
                  <a:srgbClr val="FF0000"/>
                </a:solidFill>
              </a:rPr>
              <a:t>th</a:t>
            </a:r>
            <a:r>
              <a:rPr lang="en-GB" sz="4000" b="1" u="sng" dirty="0" smtClean="0">
                <a:solidFill>
                  <a:srgbClr val="FF0000"/>
                </a:solidFill>
              </a:rPr>
              <a:t> March The Annunciation</a:t>
            </a:r>
            <a:endParaRPr lang="en-GB" sz="4000" b="1" u="sng" dirty="0">
              <a:solidFill>
                <a:srgbClr val="FF0000"/>
              </a:solidFill>
            </a:endParaRPr>
          </a:p>
        </p:txBody>
      </p:sp>
      <p:sp>
        <p:nvSpPr>
          <p:cNvPr id="8" name="TextBox 7"/>
          <p:cNvSpPr txBox="1"/>
          <p:nvPr/>
        </p:nvSpPr>
        <p:spPr>
          <a:xfrm>
            <a:off x="4031673" y="2353255"/>
            <a:ext cx="7622771" cy="1815882"/>
          </a:xfrm>
          <a:prstGeom prst="rect">
            <a:avLst/>
          </a:prstGeom>
          <a:noFill/>
        </p:spPr>
        <p:txBody>
          <a:bodyPr wrap="square" rtlCol="0">
            <a:spAutoFit/>
          </a:bodyPr>
          <a:lstStyle/>
          <a:p>
            <a:r>
              <a:rPr lang="en-GB" sz="1600" b="1" dirty="0">
                <a:latin typeface="Comic Sans MS" panose="030F0702030302020204" pitchFamily="66" charset="0"/>
              </a:rPr>
              <a:t>The feast of the Annunciation marks the visit of the angel Gabriel to </a:t>
            </a:r>
            <a:r>
              <a:rPr lang="en-GB" sz="1600" b="1" dirty="0" smtClean="0">
                <a:latin typeface="Comic Sans MS" panose="030F0702030302020204" pitchFamily="66" charset="0"/>
              </a:rPr>
              <a:t>Mary</a:t>
            </a:r>
            <a:r>
              <a:rPr lang="en-GB" sz="1600" b="1" dirty="0">
                <a:latin typeface="Comic Sans MS" panose="030F0702030302020204" pitchFamily="66" charset="0"/>
              </a:rPr>
              <a:t>, during which he told her that she would be the mother of </a:t>
            </a:r>
            <a:r>
              <a:rPr lang="en-GB" sz="1600" b="1" dirty="0" smtClean="0">
                <a:latin typeface="Comic Sans MS" panose="030F0702030302020204" pitchFamily="66" charset="0"/>
              </a:rPr>
              <a:t>Jesus, </a:t>
            </a:r>
            <a:r>
              <a:rPr lang="en-GB" sz="1600" b="1" dirty="0">
                <a:latin typeface="Comic Sans MS" panose="030F0702030302020204" pitchFamily="66" charset="0"/>
              </a:rPr>
              <a:t>the Son of God. It is </a:t>
            </a:r>
            <a:r>
              <a:rPr lang="en-GB" sz="1600" b="1" dirty="0" smtClean="0">
                <a:latin typeface="Comic Sans MS" panose="030F0702030302020204" pitchFamily="66" charset="0"/>
              </a:rPr>
              <a:t>marked </a:t>
            </a:r>
            <a:r>
              <a:rPr lang="en-GB" sz="1600" b="1" dirty="0">
                <a:latin typeface="Comic Sans MS" panose="030F0702030302020204" pitchFamily="66" charset="0"/>
              </a:rPr>
              <a:t>on </a:t>
            </a:r>
            <a:r>
              <a:rPr lang="en-GB" sz="1600" b="1" dirty="0" smtClean="0">
                <a:latin typeface="Comic Sans MS" panose="030F0702030302020204" pitchFamily="66" charset="0"/>
              </a:rPr>
              <a:t>25</a:t>
            </a:r>
            <a:r>
              <a:rPr lang="en-GB" sz="1600" b="1" baseline="30000" dirty="0" smtClean="0">
                <a:latin typeface="Comic Sans MS" panose="030F0702030302020204" pitchFamily="66" charset="0"/>
              </a:rPr>
              <a:t>th</a:t>
            </a:r>
            <a:r>
              <a:rPr lang="en-GB" sz="1600" b="1" dirty="0" smtClean="0">
                <a:latin typeface="Comic Sans MS" panose="030F0702030302020204" pitchFamily="66" charset="0"/>
              </a:rPr>
              <a:t> March </a:t>
            </a:r>
            <a:r>
              <a:rPr lang="en-GB" sz="1600" b="1" dirty="0">
                <a:latin typeface="Comic Sans MS" panose="030F0702030302020204" pitchFamily="66" charset="0"/>
              </a:rPr>
              <a:t>each </a:t>
            </a:r>
            <a:r>
              <a:rPr lang="en-GB" sz="1600" b="1" dirty="0" smtClean="0">
                <a:latin typeface="Comic Sans MS" panose="030F0702030302020204" pitchFamily="66" charset="0"/>
              </a:rPr>
              <a:t>year and celebrates Mary’s freely given </a:t>
            </a:r>
            <a:r>
              <a:rPr lang="en-GB" sz="1600" b="1" dirty="0">
                <a:latin typeface="Comic Sans MS" panose="030F0702030302020204" pitchFamily="66" charset="0"/>
              </a:rPr>
              <a:t>acceptance of </a:t>
            </a:r>
            <a:r>
              <a:rPr lang="en-GB" sz="1600" b="1" dirty="0" smtClean="0">
                <a:latin typeface="Comic Sans MS" panose="030F0702030302020204" pitchFamily="66" charset="0"/>
              </a:rPr>
              <a:t>the </a:t>
            </a:r>
            <a:r>
              <a:rPr lang="en-GB" sz="1600" b="1" dirty="0">
                <a:latin typeface="Comic Sans MS" panose="030F0702030302020204" pitchFamily="66" charset="0"/>
              </a:rPr>
              <a:t>task of being the Mother of </a:t>
            </a:r>
            <a:r>
              <a:rPr lang="en-GB" sz="1600" b="1" dirty="0" smtClean="0">
                <a:latin typeface="Comic Sans MS" panose="030F0702030302020204" pitchFamily="66" charset="0"/>
              </a:rPr>
              <a:t>God. Her saying ‘Yes’ to God gives us an inspiring example of how we too can put God first in our lives, by responding with faith to His call to each one of us.</a:t>
            </a:r>
            <a:endParaRPr lang="en-GB" sz="1600" b="1" dirty="0">
              <a:latin typeface="Comic Sans MS" panose="030F0702030302020204" pitchFamily="66" charset="0"/>
            </a:endParaRPr>
          </a:p>
        </p:txBody>
      </p:sp>
      <p:sp>
        <p:nvSpPr>
          <p:cNvPr id="11" name="TextBox 10"/>
          <p:cNvSpPr txBox="1"/>
          <p:nvPr/>
        </p:nvSpPr>
        <p:spPr>
          <a:xfrm>
            <a:off x="4031673" y="4169137"/>
            <a:ext cx="7805357" cy="2554545"/>
          </a:xfrm>
          <a:prstGeom prst="rect">
            <a:avLst/>
          </a:prstGeom>
          <a:noFill/>
        </p:spPr>
        <p:txBody>
          <a:bodyPr wrap="square" rtlCol="0">
            <a:spAutoFit/>
          </a:bodyPr>
          <a:lstStyle/>
          <a:p>
            <a:r>
              <a:rPr lang="en-GB" sz="2000" b="1" i="1" dirty="0" smtClean="0">
                <a:solidFill>
                  <a:srgbClr val="293181"/>
                </a:solidFill>
                <a:latin typeface="Comic Sans MS" panose="030F0702030302020204" pitchFamily="66" charset="0"/>
              </a:rPr>
              <a:t>God our </a:t>
            </a:r>
            <a:r>
              <a:rPr lang="en-GB" sz="2000" b="1" i="1" dirty="0">
                <a:solidFill>
                  <a:srgbClr val="293181"/>
                </a:solidFill>
                <a:latin typeface="Comic Sans MS" panose="030F0702030302020204" pitchFamily="66" charset="0"/>
              </a:rPr>
              <a:t>F</a:t>
            </a:r>
            <a:r>
              <a:rPr lang="en-GB" sz="2000" b="1" i="1" dirty="0" smtClean="0">
                <a:solidFill>
                  <a:srgbClr val="293181"/>
                </a:solidFill>
                <a:latin typeface="Comic Sans MS" panose="030F0702030302020204" pitchFamily="66" charset="0"/>
              </a:rPr>
              <a:t>ather,</a:t>
            </a:r>
          </a:p>
          <a:p>
            <a:r>
              <a:rPr lang="en-GB" sz="2000" b="1" i="1" dirty="0" smtClean="0">
                <a:solidFill>
                  <a:srgbClr val="293181"/>
                </a:solidFill>
                <a:latin typeface="Comic Sans MS" panose="030F0702030302020204" pitchFamily="66" charset="0"/>
              </a:rPr>
              <a:t>Give us the </a:t>
            </a:r>
            <a:r>
              <a:rPr lang="en-GB" sz="2000" b="1" i="1" dirty="0">
                <a:solidFill>
                  <a:srgbClr val="293181"/>
                </a:solidFill>
                <a:latin typeface="Comic Sans MS" panose="030F0702030302020204" pitchFamily="66" charset="0"/>
              </a:rPr>
              <a:t>inspiration and help of Mary on </a:t>
            </a:r>
            <a:r>
              <a:rPr lang="en-GB" sz="2000" b="1" i="1" dirty="0" smtClean="0">
                <a:solidFill>
                  <a:srgbClr val="293181"/>
                </a:solidFill>
                <a:latin typeface="Comic Sans MS" panose="030F0702030302020204" pitchFamily="66" charset="0"/>
              </a:rPr>
              <a:t>our journey through Lent.</a:t>
            </a:r>
            <a:endParaRPr lang="en-GB" sz="2000" b="1" i="1" dirty="0">
              <a:solidFill>
                <a:srgbClr val="293181"/>
              </a:solidFill>
              <a:latin typeface="Comic Sans MS" panose="030F0702030302020204" pitchFamily="66" charset="0"/>
            </a:endParaRPr>
          </a:p>
          <a:p>
            <a:r>
              <a:rPr lang="en-GB" sz="2000" b="1" i="1" dirty="0" smtClean="0">
                <a:solidFill>
                  <a:srgbClr val="293181"/>
                </a:solidFill>
                <a:latin typeface="Comic Sans MS" panose="030F0702030302020204" pitchFamily="66" charset="0"/>
              </a:rPr>
              <a:t>Give us the </a:t>
            </a:r>
            <a:r>
              <a:rPr lang="en-GB" sz="2000" b="1" i="1" dirty="0">
                <a:solidFill>
                  <a:srgbClr val="293181"/>
                </a:solidFill>
                <a:latin typeface="Comic Sans MS" panose="030F0702030302020204" pitchFamily="66" charset="0"/>
              </a:rPr>
              <a:t>grace to be </a:t>
            </a:r>
            <a:r>
              <a:rPr lang="en-GB" sz="2000" b="1" i="1" dirty="0" smtClean="0">
                <a:solidFill>
                  <a:srgbClr val="293181"/>
                </a:solidFill>
                <a:latin typeface="Comic Sans MS" panose="030F0702030302020204" pitchFamily="66" charset="0"/>
              </a:rPr>
              <a:t>faithful to </a:t>
            </a:r>
            <a:r>
              <a:rPr lang="en-GB" sz="2000" b="1" i="1" dirty="0">
                <a:solidFill>
                  <a:srgbClr val="293181"/>
                </a:solidFill>
                <a:latin typeface="Comic Sans MS" panose="030F0702030302020204" pitchFamily="66" charset="0"/>
              </a:rPr>
              <a:t>what you are calling </a:t>
            </a:r>
            <a:r>
              <a:rPr lang="en-GB" sz="2000" b="1" i="1" dirty="0" smtClean="0">
                <a:solidFill>
                  <a:srgbClr val="293181"/>
                </a:solidFill>
                <a:latin typeface="Comic Sans MS" panose="030F0702030302020204" pitchFamily="66" charset="0"/>
              </a:rPr>
              <a:t>us </a:t>
            </a:r>
            <a:r>
              <a:rPr lang="en-GB" sz="2000" b="1" i="1" dirty="0">
                <a:solidFill>
                  <a:srgbClr val="293181"/>
                </a:solidFill>
                <a:latin typeface="Comic Sans MS" panose="030F0702030302020204" pitchFamily="66" charset="0"/>
              </a:rPr>
              <a:t>to do.</a:t>
            </a:r>
          </a:p>
          <a:p>
            <a:r>
              <a:rPr lang="en-GB" sz="2000" b="1" i="1" dirty="0" smtClean="0">
                <a:solidFill>
                  <a:srgbClr val="293181"/>
                </a:solidFill>
                <a:latin typeface="Comic Sans MS" panose="030F0702030302020204" pitchFamily="66" charset="0"/>
              </a:rPr>
              <a:t>Give us </a:t>
            </a:r>
            <a:r>
              <a:rPr lang="en-GB" sz="2000" b="1" i="1" dirty="0">
                <a:solidFill>
                  <a:srgbClr val="293181"/>
                </a:solidFill>
                <a:latin typeface="Comic Sans MS" panose="030F0702030302020204" pitchFamily="66" charset="0"/>
              </a:rPr>
              <a:t>what </a:t>
            </a:r>
            <a:r>
              <a:rPr lang="en-GB" sz="2000" b="1" i="1" dirty="0" smtClean="0">
                <a:solidFill>
                  <a:srgbClr val="293181"/>
                </a:solidFill>
                <a:latin typeface="Comic Sans MS" panose="030F0702030302020204" pitchFamily="66" charset="0"/>
              </a:rPr>
              <a:t>we need to </a:t>
            </a:r>
            <a:r>
              <a:rPr lang="en-GB" sz="2000" b="1" i="1" dirty="0">
                <a:solidFill>
                  <a:srgbClr val="293181"/>
                </a:solidFill>
                <a:latin typeface="Comic Sans MS" panose="030F0702030302020204" pitchFamily="66" charset="0"/>
              </a:rPr>
              <a:t>be your servant.</a:t>
            </a:r>
          </a:p>
          <a:p>
            <a:r>
              <a:rPr lang="en-GB" sz="2000" b="1" i="1" dirty="0">
                <a:solidFill>
                  <a:srgbClr val="293181"/>
                </a:solidFill>
                <a:latin typeface="Comic Sans MS" panose="030F0702030302020204" pitchFamily="66" charset="0"/>
              </a:rPr>
              <a:t>L</a:t>
            </a:r>
            <a:r>
              <a:rPr lang="en-GB" sz="2000" b="1" i="1" dirty="0" smtClean="0">
                <a:solidFill>
                  <a:srgbClr val="293181"/>
                </a:solidFill>
                <a:latin typeface="Comic Sans MS" panose="030F0702030302020204" pitchFamily="66" charset="0"/>
              </a:rPr>
              <a:t>et </a:t>
            </a:r>
            <a:r>
              <a:rPr lang="en-GB" sz="2000" b="1" i="1" dirty="0">
                <a:solidFill>
                  <a:srgbClr val="293181"/>
                </a:solidFill>
                <a:latin typeface="Comic Sans MS" panose="030F0702030302020204" pitchFamily="66" charset="0"/>
              </a:rPr>
              <a:t>Mary guide us in the path to peace in our world</a:t>
            </a:r>
            <a:r>
              <a:rPr lang="en-GB" sz="2000" b="1" i="1" dirty="0" smtClean="0">
                <a:solidFill>
                  <a:srgbClr val="293181"/>
                </a:solidFill>
                <a:latin typeface="Comic Sans MS" panose="030F0702030302020204" pitchFamily="66" charset="0"/>
              </a:rPr>
              <a:t>.</a:t>
            </a:r>
          </a:p>
          <a:p>
            <a:r>
              <a:rPr lang="en-GB" sz="2000" b="1" i="1" dirty="0" smtClean="0">
                <a:solidFill>
                  <a:srgbClr val="293181"/>
                </a:solidFill>
                <a:latin typeface="Comic Sans MS" panose="030F0702030302020204" pitchFamily="66" charset="0"/>
              </a:rPr>
              <a:t>Lord, in your mercy….Hear our prayer.</a:t>
            </a:r>
            <a:endParaRPr lang="en-GB" sz="2000" b="1" i="1" dirty="0">
              <a:solidFill>
                <a:srgbClr val="293181"/>
              </a:solidFill>
              <a:latin typeface="Comic Sans MS" panose="030F0702030302020204" pitchFamily="66" charset="0"/>
            </a:endParaRPr>
          </a:p>
        </p:txBody>
      </p:sp>
      <p:pic>
        <p:nvPicPr>
          <p:cNvPr id="921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42868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37042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8" name="Subtitle 2"/>
          <p:cNvSpPr>
            <a:spLocks noGrp="1"/>
          </p:cNvSpPr>
          <p:nvPr>
            <p:ph type="subTitle" idx="1"/>
          </p:nvPr>
        </p:nvSpPr>
        <p:spPr>
          <a:xfrm>
            <a:off x="1722842" y="1315616"/>
            <a:ext cx="10248334" cy="5299785"/>
          </a:xfrm>
        </p:spPr>
        <p:txBody>
          <a:bodyPr>
            <a:normAutofit fontScale="85000" lnSpcReduction="20000"/>
          </a:bodyPr>
          <a:lstStyle/>
          <a:p>
            <a:pPr lvl="0" algn="l">
              <a:lnSpc>
                <a:spcPct val="100000"/>
              </a:lnSpc>
              <a:spcBef>
                <a:spcPts val="600"/>
              </a:spcBef>
              <a:buClr>
                <a:srgbClr val="FE8637"/>
              </a:buClr>
              <a:buSzPct val="70000"/>
            </a:pPr>
            <a:endParaRPr lang="en-GB" sz="34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26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r>
              <a:rPr lang="en-GB" sz="1900" b="1" dirty="0">
                <a:solidFill>
                  <a:prstClr val="black"/>
                </a:solidFill>
                <a:latin typeface="Comic Sans MS" panose="030F0702030302020204" pitchFamily="66" charset="0"/>
              </a:rPr>
              <a:t> </a:t>
            </a: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anose="030F0702030302020204"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2" name="TextBox 11">
            <a:extLst>
              <a:ext uri="{FF2B5EF4-FFF2-40B4-BE49-F238E27FC236}">
                <a16:creationId xmlns:a16="http://schemas.microsoft.com/office/drawing/2014/main" xmlns="" id="{07E206DF-DB74-4086-804F-3F709FC1D825}"/>
              </a:ext>
            </a:extLst>
          </p:cNvPr>
          <p:cNvSpPr txBox="1"/>
          <p:nvPr/>
        </p:nvSpPr>
        <p:spPr>
          <a:xfrm>
            <a:off x="1619786" y="1657184"/>
            <a:ext cx="6828528" cy="2862322"/>
          </a:xfrm>
          <a:prstGeom prst="rect">
            <a:avLst/>
          </a:prstGeom>
          <a:noFill/>
        </p:spPr>
        <p:txBody>
          <a:bodyPr wrap="square">
            <a:spAutoFit/>
          </a:bodyPr>
          <a:lstStyle/>
          <a:p>
            <a:endParaRPr lang="en-US" b="1" dirty="0" smtClean="0">
              <a:latin typeface="Comic Sans MS" panose="030F0702030302020204" pitchFamily="66" charset="0"/>
            </a:endParaRPr>
          </a:p>
          <a:p>
            <a:r>
              <a:rPr lang="en-US" b="1" dirty="0" smtClean="0">
                <a:latin typeface="Comic Sans MS" panose="030F0702030302020204" pitchFamily="66" charset="0"/>
              </a:rPr>
              <a:t>We focus today on the value of sacrifice. We think of the sacrifice that Jesus made by giving up his life for others. We take a moment to think about the things we could give up – our time, our social media, our phones - in order to be more present to others. We think, especially during Lent, of what we could sacrifice in order to give to those who are in need. We think of the Lent collections in school to which we can contribute as a way of helping others.</a:t>
            </a:r>
          </a:p>
          <a:p>
            <a:endParaRPr lang="en-US" b="1" dirty="0">
              <a:latin typeface="Comic Sans MS" panose="030F0702030302020204" pitchFamily="66" charset="0"/>
            </a:endParaRPr>
          </a:p>
        </p:txBody>
      </p:sp>
      <p:sp>
        <p:nvSpPr>
          <p:cNvPr id="17" name="TextBox 16"/>
          <p:cNvSpPr txBox="1"/>
          <p:nvPr/>
        </p:nvSpPr>
        <p:spPr>
          <a:xfrm>
            <a:off x="1911417" y="1101714"/>
            <a:ext cx="7517170" cy="707886"/>
          </a:xfrm>
          <a:prstGeom prst="rect">
            <a:avLst/>
          </a:prstGeom>
          <a:noFill/>
        </p:spPr>
        <p:txBody>
          <a:bodyPr wrap="square" rtlCol="0">
            <a:spAutoFit/>
          </a:bodyPr>
          <a:lstStyle/>
          <a:p>
            <a:pPr algn="ctr"/>
            <a:r>
              <a:rPr lang="en-US" sz="4000" b="1" dirty="0" smtClean="0">
                <a:solidFill>
                  <a:srgbClr val="FF0000"/>
                </a:solidFill>
              </a:rPr>
              <a:t>Sa</a:t>
            </a:r>
            <a:r>
              <a:rPr lang="en-US" sz="4000" b="1" u="sng" dirty="0" smtClean="0">
                <a:solidFill>
                  <a:srgbClr val="FF0000"/>
                </a:solidFill>
              </a:rPr>
              <a:t>crifice</a:t>
            </a:r>
            <a:endParaRPr lang="en-GB" sz="4000" b="1" u="sng" dirty="0">
              <a:solidFill>
                <a:srgbClr val="FF0000"/>
              </a:solidFill>
            </a:endParaRPr>
          </a:p>
        </p:txBody>
      </p:sp>
      <p:sp>
        <p:nvSpPr>
          <p:cNvPr id="19" name="TextBox 18"/>
          <p:cNvSpPr txBox="1"/>
          <p:nvPr/>
        </p:nvSpPr>
        <p:spPr>
          <a:xfrm>
            <a:off x="1553544" y="4690290"/>
            <a:ext cx="10114482" cy="1754326"/>
          </a:xfrm>
          <a:prstGeom prst="rect">
            <a:avLst/>
          </a:prstGeom>
          <a:noFill/>
        </p:spPr>
        <p:txBody>
          <a:bodyPr wrap="square" rtlCol="0">
            <a:spAutoFit/>
          </a:bodyPr>
          <a:lstStyle/>
          <a:p>
            <a:r>
              <a:rPr lang="en-GB" b="1" i="1" dirty="0">
                <a:latin typeface="Comic Sans MS" panose="030F0702030302020204" pitchFamily="66" charset="0"/>
              </a:rPr>
              <a:t>Merciful God,</a:t>
            </a:r>
          </a:p>
          <a:p>
            <a:r>
              <a:rPr lang="en-GB" b="1" i="1" dirty="0" smtClean="0">
                <a:latin typeface="Comic Sans MS" panose="030F0702030302020204" pitchFamily="66" charset="0"/>
              </a:rPr>
              <a:t>You </a:t>
            </a:r>
            <a:r>
              <a:rPr lang="en-GB" b="1" i="1" dirty="0">
                <a:latin typeface="Comic Sans MS" panose="030F0702030302020204" pitchFamily="66" charset="0"/>
              </a:rPr>
              <a:t>gave your only </a:t>
            </a:r>
            <a:r>
              <a:rPr lang="en-GB" b="1" i="1" dirty="0" smtClean="0">
                <a:latin typeface="Comic Sans MS" panose="030F0702030302020204" pitchFamily="66" charset="0"/>
              </a:rPr>
              <a:t>Son to </a:t>
            </a:r>
            <a:r>
              <a:rPr lang="en-GB" b="1" i="1" dirty="0">
                <a:latin typeface="Comic Sans MS" panose="030F0702030302020204" pitchFamily="66" charset="0"/>
              </a:rPr>
              <a:t>be both a sacrifice for </a:t>
            </a:r>
            <a:r>
              <a:rPr lang="en-GB" b="1" i="1" dirty="0" smtClean="0">
                <a:latin typeface="Comic Sans MS" panose="030F0702030302020204" pitchFamily="66" charset="0"/>
              </a:rPr>
              <a:t>us</a:t>
            </a:r>
            <a:endParaRPr lang="en-GB" b="1" i="1" dirty="0">
              <a:latin typeface="Comic Sans MS" panose="030F0702030302020204" pitchFamily="66" charset="0"/>
            </a:endParaRPr>
          </a:p>
          <a:p>
            <a:r>
              <a:rPr lang="en-GB" b="1" i="1" dirty="0">
                <a:latin typeface="Comic Sans MS" panose="030F0702030302020204" pitchFamily="66" charset="0"/>
              </a:rPr>
              <a:t>and an example of godly </a:t>
            </a:r>
            <a:r>
              <a:rPr lang="en-GB" b="1" i="1" dirty="0" smtClean="0">
                <a:latin typeface="Comic Sans MS" panose="030F0702030302020204" pitchFamily="66" charset="0"/>
              </a:rPr>
              <a:t>life.</a:t>
            </a:r>
            <a:endParaRPr lang="en-GB" b="1" i="1" dirty="0">
              <a:latin typeface="Comic Sans MS" panose="030F0702030302020204" pitchFamily="66" charset="0"/>
            </a:endParaRPr>
          </a:p>
          <a:p>
            <a:r>
              <a:rPr lang="en-GB" b="1" i="1" dirty="0" smtClean="0">
                <a:latin typeface="Comic Sans MS" panose="030F0702030302020204" pitchFamily="66" charset="0"/>
              </a:rPr>
              <a:t>Help </a:t>
            </a:r>
            <a:r>
              <a:rPr lang="en-GB" b="1" i="1" dirty="0">
                <a:latin typeface="Comic Sans MS" panose="030F0702030302020204" pitchFamily="66" charset="0"/>
              </a:rPr>
              <a:t>us gladly to </a:t>
            </a:r>
            <a:r>
              <a:rPr lang="en-GB" b="1" i="1" dirty="0" smtClean="0">
                <a:latin typeface="Comic Sans MS" panose="030F0702030302020204" pitchFamily="66" charset="0"/>
              </a:rPr>
              <a:t>receive all </a:t>
            </a:r>
            <a:r>
              <a:rPr lang="en-GB" b="1" i="1" dirty="0">
                <a:latin typeface="Comic Sans MS" panose="030F0702030302020204" pitchFamily="66" charset="0"/>
              </a:rPr>
              <a:t>that he has done for us</a:t>
            </a:r>
          </a:p>
          <a:p>
            <a:r>
              <a:rPr lang="en-GB" b="1" i="1" dirty="0">
                <a:latin typeface="Comic Sans MS" panose="030F0702030302020204" pitchFamily="66" charset="0"/>
              </a:rPr>
              <a:t>and </a:t>
            </a:r>
            <a:r>
              <a:rPr lang="en-GB" b="1" i="1" dirty="0" smtClean="0">
                <a:latin typeface="Comic Sans MS" panose="030F0702030302020204" pitchFamily="66" charset="0"/>
              </a:rPr>
              <a:t>show us how to follow </a:t>
            </a:r>
            <a:r>
              <a:rPr lang="en-GB" b="1" i="1" dirty="0">
                <a:latin typeface="Comic Sans MS" panose="030F0702030302020204" pitchFamily="66" charset="0"/>
              </a:rPr>
              <a:t>in his </a:t>
            </a:r>
            <a:r>
              <a:rPr lang="en-GB" b="1" i="1" dirty="0" smtClean="0">
                <a:latin typeface="Comic Sans MS" panose="030F0702030302020204" pitchFamily="66" charset="0"/>
              </a:rPr>
              <a:t>footsteps.</a:t>
            </a:r>
          </a:p>
          <a:p>
            <a:r>
              <a:rPr lang="en-US" b="1" i="1" dirty="0" smtClean="0">
                <a:latin typeface="Comic Sans MS" panose="030F0702030302020204" pitchFamily="66" charset="0"/>
              </a:rPr>
              <a:t>Lord</a:t>
            </a:r>
            <a:r>
              <a:rPr lang="en-US" b="1" i="1" dirty="0">
                <a:latin typeface="Comic Sans MS" panose="030F0702030302020204" pitchFamily="66" charset="0"/>
              </a:rPr>
              <a:t>, in your mercy…H</a:t>
            </a:r>
            <a:r>
              <a:rPr lang="en-US" b="1" i="1" dirty="0">
                <a:solidFill>
                  <a:srgbClr val="FF0000"/>
                </a:solidFill>
                <a:latin typeface="Comic Sans MS" panose="030F0702030302020204" pitchFamily="66" charset="0"/>
              </a:rPr>
              <a:t>ear our prayer</a:t>
            </a:r>
          </a:p>
        </p:txBody>
      </p:sp>
      <p:pic>
        <p:nvPicPr>
          <p:cNvPr id="3" name="Picture 2"/>
          <p:cNvPicPr>
            <a:picLocks noChangeAspect="1"/>
          </p:cNvPicPr>
          <p:nvPr/>
        </p:nvPicPr>
        <p:blipFill>
          <a:blip r:embed="rId3"/>
          <a:stretch>
            <a:fillRect/>
          </a:stretch>
        </p:blipFill>
        <p:spPr>
          <a:xfrm>
            <a:off x="8776606" y="2757241"/>
            <a:ext cx="2891420" cy="2891420"/>
          </a:xfrm>
          <a:prstGeom prst="rect">
            <a:avLst/>
          </a:prstGeom>
        </p:spPr>
      </p:pic>
      <p:pic>
        <p:nvPicPr>
          <p:cNvPr id="5" name="Picture 4"/>
          <p:cNvPicPr>
            <a:picLocks noChangeAspect="1"/>
          </p:cNvPicPr>
          <p:nvPr/>
        </p:nvPicPr>
        <p:blipFill>
          <a:blip r:embed="rId4"/>
          <a:stretch>
            <a:fillRect/>
          </a:stretch>
        </p:blipFill>
        <p:spPr>
          <a:xfrm>
            <a:off x="10106987" y="341001"/>
            <a:ext cx="2085013" cy="1560711"/>
          </a:xfrm>
          <a:prstGeom prst="rect">
            <a:avLst/>
          </a:prstGeom>
        </p:spPr>
      </p:pic>
      <p:pic>
        <p:nvPicPr>
          <p:cNvPr id="1024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305932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390698"/>
            <a:ext cx="10923037" cy="645000"/>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b="1" u="sng"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Go Forth</a:t>
            </a:r>
            <a:endParaRPr lang="en-GB" sz="3200" b="1" u="sng" dirty="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526942" y="1972406"/>
            <a:ext cx="4215722" cy="4265662"/>
          </a:xfrm>
        </p:spPr>
        <p:txBody>
          <a:bodyPr>
            <a:normAutofit fontScale="92500" lnSpcReduction="10000"/>
          </a:bodyPr>
          <a:lstStyle/>
          <a:p>
            <a:pPr algn="l"/>
            <a:r>
              <a:rPr lang="en-GB" b="1" u="sng" dirty="0" smtClean="0">
                <a:solidFill>
                  <a:srgbClr val="5553C0"/>
                </a:solidFill>
                <a:latin typeface="Arial Rounded MT Bold" panose="020F0704030504030204" pitchFamily="34" charset="0"/>
              </a:rPr>
              <a:t>Closing Prayer</a:t>
            </a:r>
            <a:endParaRPr lang="en-GB" b="1" u="sng" dirty="0">
              <a:solidFill>
                <a:srgbClr val="5553C0"/>
              </a:solidFill>
              <a:latin typeface="Arial Rounded MT Bold" panose="020F0704030504030204" pitchFamily="34" charset="0"/>
            </a:endParaRPr>
          </a:p>
          <a:p>
            <a:pPr algn="l"/>
            <a:r>
              <a:rPr lang="en-GB" dirty="0">
                <a:latin typeface="Arial Rounded MT Bold" panose="020F0704030504030204" pitchFamily="34" charset="0"/>
              </a:rPr>
              <a:t>Loving God, as I begin this day help me to live my life to the best of my ability,</a:t>
            </a:r>
          </a:p>
          <a:p>
            <a:pPr algn="l"/>
            <a:r>
              <a:rPr lang="en-GB" dirty="0">
                <a:latin typeface="Arial Rounded MT Bold" panose="020F0704030504030204" pitchFamily="34" charset="0"/>
              </a:rPr>
              <a:t>To be open to those who need me,</a:t>
            </a:r>
          </a:p>
          <a:p>
            <a:pPr algn="l"/>
            <a:r>
              <a:rPr lang="en-GB" dirty="0">
                <a:latin typeface="Arial Rounded MT Bold" panose="020F0704030504030204" pitchFamily="34" charset="0"/>
              </a:rPr>
              <a:t>To respond to those who love me,</a:t>
            </a:r>
          </a:p>
          <a:p>
            <a:pPr algn="l"/>
            <a:r>
              <a:rPr lang="en-GB" dirty="0">
                <a:latin typeface="Arial Rounded MT Bold" panose="020F0704030504030204" pitchFamily="34" charset="0"/>
              </a:rPr>
              <a:t>To forgive those who hurt me, and,</a:t>
            </a:r>
          </a:p>
          <a:p>
            <a:pPr algn="l"/>
            <a:r>
              <a:rPr lang="en-GB" dirty="0">
                <a:latin typeface="Arial Rounded MT Bold" panose="020F0704030504030204" pitchFamily="34" charset="0"/>
              </a:rPr>
              <a:t>To appreciate the world in which I live.  Amen</a:t>
            </a: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Arial Rounded MT Bold" panose="020F0704030504030204" pitchFamily="34" charset="0"/>
              <a:ea typeface="+mn-ea"/>
              <a:cs typeface="+mn-cs"/>
            </a:endParaRPr>
          </a:p>
        </p:txBody>
      </p:sp>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8055" y="1530779"/>
            <a:ext cx="6448215" cy="4994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3384" y="350160"/>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35561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4375</TotalTime>
  <Words>1139</Words>
  <Application>Microsoft Office PowerPoint</Application>
  <PresentationFormat>Custom</PresentationFormat>
  <Paragraphs>85</Paragraphs>
  <Slides>10</Slides>
  <Notes>0</Notes>
  <HiddenSlides>0</HiddenSlides>
  <MMClips>0</MMClips>
  <ScaleCrop>false</ScaleCrop>
  <HeadingPairs>
    <vt:vector size="4" baseType="variant">
      <vt:variant>
        <vt:lpstr>Theme</vt:lpstr>
      </vt:variant>
      <vt:variant>
        <vt:i4>3</vt:i4>
      </vt:variant>
      <vt:variant>
        <vt:lpstr>Slide Titles</vt:lpstr>
      </vt:variant>
      <vt:variant>
        <vt:i4>10</vt:i4>
      </vt:variant>
    </vt:vector>
  </HeadingPairs>
  <TitlesOfParts>
    <vt:vector size="13" baseType="lpstr">
      <vt:lpstr>Office Theme</vt:lpstr>
      <vt:lpstr>1_Office Theme</vt:lpstr>
      <vt:lpstr>2_Office Theme</vt:lpstr>
      <vt:lpstr>Gather: Putting Others First   </vt:lpstr>
      <vt:lpstr>Gather: Putting Others First   </vt:lpstr>
      <vt:lpstr>Gather: Putting Others First   </vt:lpstr>
      <vt:lpstr>Gather:   Lent -  Putting others first</vt:lpstr>
      <vt:lpstr>            The Word of the Lord</vt:lpstr>
      <vt:lpstr>Tuesday       National day of reflection</vt:lpstr>
      <vt:lpstr>                                                         </vt:lpstr>
      <vt:lpstr>Response to the Word: We Reflect Together </vt:lpstr>
      <vt:lpstr>Response to the Word.</vt:lpstr>
      <vt:lpstr>Go Forth</vt:lpstr>
    </vt:vector>
  </TitlesOfParts>
  <Company>St Thomas More Catholic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Morning Prayer</dc:title>
  <dc:creator>James Churm</dc:creator>
  <cp:lastModifiedBy>Dawn</cp:lastModifiedBy>
  <cp:revision>364</cp:revision>
  <dcterms:created xsi:type="dcterms:W3CDTF">2019-09-03T07:58:14Z</dcterms:created>
  <dcterms:modified xsi:type="dcterms:W3CDTF">2023-01-07T20:46:38Z</dcterms:modified>
</cp:coreProperties>
</file>